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6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ED7D31"/>
    <a:srgbClr val="C5E0B4"/>
    <a:srgbClr val="A9D18E"/>
    <a:srgbClr val="FFD966"/>
    <a:srgbClr val="CC5252"/>
    <a:srgbClr val="FFC000"/>
    <a:srgbClr val="F9ED07"/>
    <a:srgbClr val="1820E4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5995" autoAdjust="0"/>
  </p:normalViewPr>
  <p:slideViewPr>
    <p:cSldViewPr snapToGrid="0">
      <p:cViewPr varScale="1">
        <p:scale>
          <a:sx n="105" d="100"/>
          <a:sy n="105" d="100"/>
        </p:scale>
        <p:origin x="1494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C4EBC175-D544-4B39-8C86-CA40EDA841BA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4599"/>
            <a:ext cx="5438140" cy="4467462"/>
          </a:xfrm>
          <a:prstGeom prst="rect">
            <a:avLst/>
          </a:prstGeom>
        </p:spPr>
        <p:txBody>
          <a:bodyPr vert="horz" lIns="90992" tIns="45496" rIns="90992" bIns="4549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197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9197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42B3711A-532A-4B2E-B8B9-F1C632594D4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93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5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26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48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45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213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059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7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84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80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55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64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281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/>
        </p:nvSpPr>
        <p:spPr>
          <a:xfrm>
            <a:off x="1555845" y="1906137"/>
            <a:ext cx="824684" cy="2292824"/>
          </a:xfrm>
          <a:custGeom>
            <a:avLst/>
            <a:gdLst>
              <a:gd name="connsiteX0" fmla="*/ 809767 w 824684"/>
              <a:gd name="connsiteY0" fmla="*/ 2292824 h 2292824"/>
              <a:gd name="connsiteX1" fmla="*/ 818865 w 824684"/>
              <a:gd name="connsiteY1" fmla="*/ 1956179 h 2292824"/>
              <a:gd name="connsiteX2" fmla="*/ 732430 w 824684"/>
              <a:gd name="connsiteY2" fmla="*/ 1792406 h 2292824"/>
              <a:gd name="connsiteX3" fmla="*/ 427630 w 824684"/>
              <a:gd name="connsiteY3" fmla="*/ 1310185 h 2292824"/>
              <a:gd name="connsiteX4" fmla="*/ 181970 w 824684"/>
              <a:gd name="connsiteY4" fmla="*/ 787021 h 2292824"/>
              <a:gd name="connsiteX5" fmla="*/ 36394 w 824684"/>
              <a:gd name="connsiteY5" fmla="*/ 268406 h 2292824"/>
              <a:gd name="connsiteX6" fmla="*/ 0 w 824684"/>
              <a:gd name="connsiteY6" fmla="*/ 0 h 2292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684" h="2292824">
                <a:moveTo>
                  <a:pt x="809767" y="2292824"/>
                </a:moveTo>
                <a:cubicBezTo>
                  <a:pt x="820760" y="2166203"/>
                  <a:pt x="831754" y="2039582"/>
                  <a:pt x="818865" y="1956179"/>
                </a:cubicBezTo>
                <a:cubicBezTo>
                  <a:pt x="805976" y="1872776"/>
                  <a:pt x="797636" y="1900072"/>
                  <a:pt x="732430" y="1792406"/>
                </a:cubicBezTo>
                <a:cubicBezTo>
                  <a:pt x="667224" y="1684740"/>
                  <a:pt x="519373" y="1477749"/>
                  <a:pt x="427630" y="1310185"/>
                </a:cubicBezTo>
                <a:cubicBezTo>
                  <a:pt x="335887" y="1142621"/>
                  <a:pt x="247176" y="960651"/>
                  <a:pt x="181970" y="787021"/>
                </a:cubicBezTo>
                <a:cubicBezTo>
                  <a:pt x="116764" y="613391"/>
                  <a:pt x="66722" y="399576"/>
                  <a:pt x="36394" y="268406"/>
                </a:cubicBezTo>
                <a:cubicBezTo>
                  <a:pt x="6066" y="137236"/>
                  <a:pt x="3033" y="68618"/>
                  <a:pt x="0" y="0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reeform 8"/>
          <p:cNvSpPr/>
          <p:nvPr/>
        </p:nvSpPr>
        <p:spPr>
          <a:xfrm>
            <a:off x="6157151" y="1933433"/>
            <a:ext cx="898742" cy="1403544"/>
          </a:xfrm>
          <a:custGeom>
            <a:avLst/>
            <a:gdLst>
              <a:gd name="connsiteX0" fmla="*/ 7088 w 898742"/>
              <a:gd name="connsiteY0" fmla="*/ 1396621 h 1396621"/>
              <a:gd name="connsiteX1" fmla="*/ 79876 w 898742"/>
              <a:gd name="connsiteY1" fmla="*/ 1373874 h 1396621"/>
              <a:gd name="connsiteX2" fmla="*/ 575745 w 898742"/>
              <a:gd name="connsiteY2" fmla="*/ 1337480 h 1396621"/>
              <a:gd name="connsiteX3" fmla="*/ 771362 w 898742"/>
              <a:gd name="connsiteY3" fmla="*/ 1169158 h 1396621"/>
              <a:gd name="connsiteX4" fmla="*/ 857798 w 898742"/>
              <a:gd name="connsiteY4" fmla="*/ 796119 h 1396621"/>
              <a:gd name="connsiteX5" fmla="*/ 898742 w 898742"/>
              <a:gd name="connsiteY5" fmla="*/ 0 h 1396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8742" h="1396621">
                <a:moveTo>
                  <a:pt x="7088" y="1396621"/>
                </a:moveTo>
                <a:cubicBezTo>
                  <a:pt x="-3906" y="1390176"/>
                  <a:pt x="-14900" y="1383731"/>
                  <a:pt x="79876" y="1373874"/>
                </a:cubicBezTo>
                <a:cubicBezTo>
                  <a:pt x="174652" y="1364017"/>
                  <a:pt x="460497" y="1371599"/>
                  <a:pt x="575745" y="1337480"/>
                </a:cubicBezTo>
                <a:cubicBezTo>
                  <a:pt x="690993" y="1303361"/>
                  <a:pt x="724353" y="1259385"/>
                  <a:pt x="771362" y="1169158"/>
                </a:cubicBezTo>
                <a:cubicBezTo>
                  <a:pt x="818371" y="1078931"/>
                  <a:pt x="836568" y="990979"/>
                  <a:pt x="857798" y="796119"/>
                </a:cubicBezTo>
                <a:cubicBezTo>
                  <a:pt x="879028" y="601259"/>
                  <a:pt x="888885" y="300629"/>
                  <a:pt x="898742" y="0"/>
                </a:cubicBezTo>
              </a:path>
            </a:pathLst>
          </a:cu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Straight Connector 24"/>
          <p:cNvCxnSpPr/>
          <p:nvPr/>
        </p:nvCxnSpPr>
        <p:spPr>
          <a:xfrm>
            <a:off x="2371803" y="4214399"/>
            <a:ext cx="864000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357181" y="3769613"/>
            <a:ext cx="1008000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301"/>
          <p:cNvSpPr>
            <a:spLocks noChangeArrowheads="1"/>
          </p:cNvSpPr>
          <p:nvPr/>
        </p:nvSpPr>
        <p:spPr bwMode="auto">
          <a:xfrm>
            <a:off x="3440970" y="4147359"/>
            <a:ext cx="45845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fr-FR" altLang="fr-FR" sz="1000" b="1" dirty="0" smtClean="0">
                <a:solidFill>
                  <a:srgbClr val="CC5252"/>
                </a:solidFill>
              </a:rPr>
              <a:t>927 </a:t>
            </a:r>
            <a:r>
              <a:rPr lang="fr-FR" altLang="fr-FR" sz="1000" b="1" dirty="0" err="1">
                <a:solidFill>
                  <a:srgbClr val="CC5252"/>
                </a:solidFill>
              </a:rPr>
              <a:t>kya</a:t>
            </a:r>
            <a:endParaRPr lang="fr-FR" altLang="fr-FR" sz="1000" dirty="0"/>
          </a:p>
        </p:txBody>
      </p:sp>
      <p:sp>
        <p:nvSpPr>
          <p:cNvPr id="29" name="Rectangle 302"/>
          <p:cNvSpPr>
            <a:spLocks noChangeArrowheads="1"/>
          </p:cNvSpPr>
          <p:nvPr/>
        </p:nvSpPr>
        <p:spPr bwMode="auto">
          <a:xfrm>
            <a:off x="3440970" y="3681167"/>
            <a:ext cx="45845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fr-FR" altLang="fr-FR" sz="1000" b="1" dirty="0" smtClean="0">
                <a:solidFill>
                  <a:srgbClr val="CC5252"/>
                </a:solidFill>
              </a:rPr>
              <a:t>768 </a:t>
            </a:r>
            <a:r>
              <a:rPr lang="fr-FR" altLang="fr-FR" sz="1000" b="1" dirty="0" err="1">
                <a:solidFill>
                  <a:srgbClr val="CC5252"/>
                </a:solidFill>
              </a:rPr>
              <a:t>kya</a:t>
            </a:r>
            <a:endParaRPr lang="fr-FR" altLang="fr-FR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1149254" y="1599732"/>
            <a:ext cx="9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Bos p. </a:t>
            </a:r>
            <a:r>
              <a:rPr lang="fr-FR" sz="1200" i="1" dirty="0" err="1"/>
              <a:t>taurus</a:t>
            </a:r>
            <a:endParaRPr lang="fr-FR" sz="12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2320971" y="1599732"/>
            <a:ext cx="1066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Bison </a:t>
            </a:r>
            <a:r>
              <a:rPr lang="fr-FR" sz="1200" i="1" dirty="0" err="1"/>
              <a:t>bonasus</a:t>
            </a:r>
            <a:endParaRPr lang="fr-FR" sz="12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3350022" y="1599732"/>
            <a:ext cx="1372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Bison </a:t>
            </a:r>
            <a:r>
              <a:rPr lang="fr-FR" sz="1200" i="1" dirty="0" err="1"/>
              <a:t>priscus</a:t>
            </a:r>
            <a:r>
              <a:rPr lang="fr-FR" sz="1200" i="1" dirty="0"/>
              <a:t>/bison</a:t>
            </a:r>
          </a:p>
        </p:txBody>
      </p:sp>
      <p:sp>
        <p:nvSpPr>
          <p:cNvPr id="45" name="Freeform 44"/>
          <p:cNvSpPr/>
          <p:nvPr/>
        </p:nvSpPr>
        <p:spPr>
          <a:xfrm>
            <a:off x="1180649" y="1887793"/>
            <a:ext cx="877997" cy="3001297"/>
          </a:xfrm>
          <a:custGeom>
            <a:avLst/>
            <a:gdLst>
              <a:gd name="connsiteX0" fmla="*/ 6596 w 877997"/>
              <a:gd name="connsiteY0" fmla="*/ 0 h 3001297"/>
              <a:gd name="connsiteX1" fmla="*/ 21344 w 877997"/>
              <a:gd name="connsiteY1" fmla="*/ 258097 h 3001297"/>
              <a:gd name="connsiteX2" fmla="*/ 183577 w 877997"/>
              <a:gd name="connsiteY2" fmla="*/ 597310 h 3001297"/>
              <a:gd name="connsiteX3" fmla="*/ 552286 w 877997"/>
              <a:gd name="connsiteY3" fmla="*/ 1231491 h 3001297"/>
              <a:gd name="connsiteX4" fmla="*/ 825132 w 877997"/>
              <a:gd name="connsiteY4" fmla="*/ 1777181 h 3001297"/>
              <a:gd name="connsiteX5" fmla="*/ 876751 w 877997"/>
              <a:gd name="connsiteY5" fmla="*/ 2219632 h 3001297"/>
              <a:gd name="connsiteX6" fmla="*/ 862002 w 877997"/>
              <a:gd name="connsiteY6" fmla="*/ 2772697 h 3001297"/>
              <a:gd name="connsiteX7" fmla="*/ 862002 w 877997"/>
              <a:gd name="connsiteY7" fmla="*/ 3001297 h 300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997" h="3001297">
                <a:moveTo>
                  <a:pt x="6596" y="0"/>
                </a:moveTo>
                <a:cubicBezTo>
                  <a:pt x="-779" y="79272"/>
                  <a:pt x="-8153" y="158545"/>
                  <a:pt x="21344" y="258097"/>
                </a:cubicBezTo>
                <a:cubicBezTo>
                  <a:pt x="50841" y="357649"/>
                  <a:pt x="95087" y="435078"/>
                  <a:pt x="183577" y="597310"/>
                </a:cubicBezTo>
                <a:cubicBezTo>
                  <a:pt x="272067" y="759542"/>
                  <a:pt x="445360" y="1034846"/>
                  <a:pt x="552286" y="1231491"/>
                </a:cubicBezTo>
                <a:cubicBezTo>
                  <a:pt x="659212" y="1428136"/>
                  <a:pt x="771055" y="1612491"/>
                  <a:pt x="825132" y="1777181"/>
                </a:cubicBezTo>
                <a:cubicBezTo>
                  <a:pt x="879209" y="1941871"/>
                  <a:pt x="870606" y="2053713"/>
                  <a:pt x="876751" y="2219632"/>
                </a:cubicBezTo>
                <a:cubicBezTo>
                  <a:pt x="882896" y="2385551"/>
                  <a:pt x="864460" y="2642420"/>
                  <a:pt x="862002" y="2772697"/>
                </a:cubicBezTo>
                <a:cubicBezTo>
                  <a:pt x="859544" y="2902974"/>
                  <a:pt x="860773" y="2952135"/>
                  <a:pt x="862002" y="300129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Freeform 47"/>
          <p:cNvSpPr/>
          <p:nvPr/>
        </p:nvSpPr>
        <p:spPr>
          <a:xfrm>
            <a:off x="3049517" y="1865671"/>
            <a:ext cx="386857" cy="1032655"/>
          </a:xfrm>
          <a:custGeom>
            <a:avLst/>
            <a:gdLst>
              <a:gd name="connsiteX0" fmla="*/ 165631 w 386857"/>
              <a:gd name="connsiteY0" fmla="*/ 0 h 1032655"/>
              <a:gd name="connsiteX1" fmla="*/ 143509 w 386857"/>
              <a:gd name="connsiteY1" fmla="*/ 317090 h 1032655"/>
              <a:gd name="connsiteX2" fmla="*/ 69767 w 386857"/>
              <a:gd name="connsiteY2" fmla="*/ 759542 h 1032655"/>
              <a:gd name="connsiteX3" fmla="*/ 3399 w 386857"/>
              <a:gd name="connsiteY3" fmla="*/ 1032387 h 1032655"/>
              <a:gd name="connsiteX4" fmla="*/ 180380 w 386857"/>
              <a:gd name="connsiteY4" fmla="*/ 803787 h 1032655"/>
              <a:gd name="connsiteX5" fmla="*/ 305741 w 386857"/>
              <a:gd name="connsiteY5" fmla="*/ 494071 h 1032655"/>
              <a:gd name="connsiteX6" fmla="*/ 372109 w 386857"/>
              <a:gd name="connsiteY6" fmla="*/ 162232 h 1032655"/>
              <a:gd name="connsiteX7" fmla="*/ 386857 w 386857"/>
              <a:gd name="connsiteY7" fmla="*/ 36871 h 1032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857" h="1032655">
                <a:moveTo>
                  <a:pt x="165631" y="0"/>
                </a:moveTo>
                <a:cubicBezTo>
                  <a:pt x="162558" y="95250"/>
                  <a:pt x="159486" y="190500"/>
                  <a:pt x="143509" y="317090"/>
                </a:cubicBezTo>
                <a:cubicBezTo>
                  <a:pt x="127532" y="443680"/>
                  <a:pt x="93119" y="640326"/>
                  <a:pt x="69767" y="759542"/>
                </a:cubicBezTo>
                <a:cubicBezTo>
                  <a:pt x="46415" y="878758"/>
                  <a:pt x="-15036" y="1025013"/>
                  <a:pt x="3399" y="1032387"/>
                </a:cubicBezTo>
                <a:cubicBezTo>
                  <a:pt x="21834" y="1039761"/>
                  <a:pt x="129990" y="893506"/>
                  <a:pt x="180380" y="803787"/>
                </a:cubicBezTo>
                <a:cubicBezTo>
                  <a:pt x="230770" y="714068"/>
                  <a:pt x="273786" y="600997"/>
                  <a:pt x="305741" y="494071"/>
                </a:cubicBezTo>
                <a:cubicBezTo>
                  <a:pt x="337696" y="387145"/>
                  <a:pt x="358590" y="238432"/>
                  <a:pt x="372109" y="162232"/>
                </a:cubicBezTo>
                <a:cubicBezTo>
                  <a:pt x="385628" y="86032"/>
                  <a:pt x="386242" y="61451"/>
                  <a:pt x="386857" y="36871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Freeform 52"/>
          <p:cNvSpPr/>
          <p:nvPr/>
        </p:nvSpPr>
        <p:spPr>
          <a:xfrm>
            <a:off x="1936144" y="1902542"/>
            <a:ext cx="721863" cy="1592828"/>
          </a:xfrm>
          <a:custGeom>
            <a:avLst/>
            <a:gdLst>
              <a:gd name="connsiteX0" fmla="*/ 10643 w 721863"/>
              <a:gd name="connsiteY0" fmla="*/ 7374 h 1592828"/>
              <a:gd name="connsiteX1" fmla="*/ 10643 w 721863"/>
              <a:gd name="connsiteY1" fmla="*/ 361335 h 1592828"/>
              <a:gd name="connsiteX2" fmla="*/ 121256 w 721863"/>
              <a:gd name="connsiteY2" fmla="*/ 744793 h 1592828"/>
              <a:gd name="connsiteX3" fmla="*/ 268740 w 721863"/>
              <a:gd name="connsiteY3" fmla="*/ 1165122 h 1592828"/>
              <a:gd name="connsiteX4" fmla="*/ 460469 w 721863"/>
              <a:gd name="connsiteY4" fmla="*/ 1592825 h 1592828"/>
              <a:gd name="connsiteX5" fmla="*/ 630075 w 721863"/>
              <a:gd name="connsiteY5" fmla="*/ 1157748 h 1592828"/>
              <a:gd name="connsiteX6" fmla="*/ 711191 w 721863"/>
              <a:gd name="connsiteY6" fmla="*/ 442451 h 1592828"/>
              <a:gd name="connsiteX7" fmla="*/ 718566 w 721863"/>
              <a:gd name="connsiteY7" fmla="*/ 0 h 159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1863" h="1592828">
                <a:moveTo>
                  <a:pt x="10643" y="7374"/>
                </a:moveTo>
                <a:cubicBezTo>
                  <a:pt x="1425" y="122903"/>
                  <a:pt x="-7792" y="238432"/>
                  <a:pt x="10643" y="361335"/>
                </a:cubicBezTo>
                <a:cubicBezTo>
                  <a:pt x="29078" y="484238"/>
                  <a:pt x="78240" y="610829"/>
                  <a:pt x="121256" y="744793"/>
                </a:cubicBezTo>
                <a:cubicBezTo>
                  <a:pt x="164272" y="878757"/>
                  <a:pt x="212205" y="1023783"/>
                  <a:pt x="268740" y="1165122"/>
                </a:cubicBezTo>
                <a:cubicBezTo>
                  <a:pt x="325275" y="1306461"/>
                  <a:pt x="400247" y="1594054"/>
                  <a:pt x="460469" y="1592825"/>
                </a:cubicBezTo>
                <a:cubicBezTo>
                  <a:pt x="520691" y="1591596"/>
                  <a:pt x="588288" y="1349477"/>
                  <a:pt x="630075" y="1157748"/>
                </a:cubicBezTo>
                <a:cubicBezTo>
                  <a:pt x="671862" y="966019"/>
                  <a:pt x="696442" y="635409"/>
                  <a:pt x="711191" y="442451"/>
                </a:cubicBezTo>
                <a:cubicBezTo>
                  <a:pt x="725940" y="249493"/>
                  <a:pt x="722253" y="124746"/>
                  <a:pt x="718566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reeform 53"/>
          <p:cNvSpPr/>
          <p:nvPr/>
        </p:nvSpPr>
        <p:spPr>
          <a:xfrm>
            <a:off x="2597060" y="1887793"/>
            <a:ext cx="1451186" cy="3016045"/>
          </a:xfrm>
          <a:custGeom>
            <a:avLst/>
            <a:gdLst>
              <a:gd name="connsiteX0" fmla="*/ 6030 w 1451186"/>
              <a:gd name="connsiteY0" fmla="*/ 3016045 h 3016045"/>
              <a:gd name="connsiteX1" fmla="*/ 50275 w 1451186"/>
              <a:gd name="connsiteY1" fmla="*/ 2145891 h 3016045"/>
              <a:gd name="connsiteX2" fmla="*/ 374740 w 1451186"/>
              <a:gd name="connsiteY2" fmla="*/ 1703439 h 3016045"/>
              <a:gd name="connsiteX3" fmla="*/ 979424 w 1451186"/>
              <a:gd name="connsiteY3" fmla="*/ 1135626 h 3016045"/>
              <a:gd name="connsiteX4" fmla="*/ 1399753 w 1451186"/>
              <a:gd name="connsiteY4" fmla="*/ 442452 h 3016045"/>
              <a:gd name="connsiteX5" fmla="*/ 1429250 w 1451186"/>
              <a:gd name="connsiteY5" fmla="*/ 0 h 301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1186" h="3016045">
                <a:moveTo>
                  <a:pt x="6030" y="3016045"/>
                </a:moveTo>
                <a:cubicBezTo>
                  <a:pt x="-2574" y="2690352"/>
                  <a:pt x="-11177" y="2364659"/>
                  <a:pt x="50275" y="2145891"/>
                </a:cubicBezTo>
                <a:cubicBezTo>
                  <a:pt x="111727" y="1927123"/>
                  <a:pt x="219882" y="1871816"/>
                  <a:pt x="374740" y="1703439"/>
                </a:cubicBezTo>
                <a:cubicBezTo>
                  <a:pt x="529598" y="1535062"/>
                  <a:pt x="808589" y="1345790"/>
                  <a:pt x="979424" y="1135626"/>
                </a:cubicBezTo>
                <a:cubicBezTo>
                  <a:pt x="1150259" y="925462"/>
                  <a:pt x="1324782" y="631723"/>
                  <a:pt x="1399753" y="442452"/>
                </a:cubicBezTo>
                <a:cubicBezTo>
                  <a:pt x="1474724" y="253181"/>
                  <a:pt x="1451987" y="126590"/>
                  <a:pt x="1429250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Freeform 54"/>
          <p:cNvSpPr/>
          <p:nvPr/>
        </p:nvSpPr>
        <p:spPr>
          <a:xfrm>
            <a:off x="2367116" y="1909916"/>
            <a:ext cx="1357140" cy="2293374"/>
          </a:xfrm>
          <a:custGeom>
            <a:avLst/>
            <a:gdLst>
              <a:gd name="connsiteX0" fmla="*/ 0 w 1357140"/>
              <a:gd name="connsiteY0" fmla="*/ 2293374 h 2293374"/>
              <a:gd name="connsiteX1" fmla="*/ 287594 w 1357140"/>
              <a:gd name="connsiteY1" fmla="*/ 1725561 h 2293374"/>
              <a:gd name="connsiteX2" fmla="*/ 862781 w 1357140"/>
              <a:gd name="connsiteY2" fmla="*/ 1128251 h 2293374"/>
              <a:gd name="connsiteX3" fmla="*/ 1290484 w 1357140"/>
              <a:gd name="connsiteY3" fmla="*/ 501445 h 2293374"/>
              <a:gd name="connsiteX4" fmla="*/ 1349477 w 1357140"/>
              <a:gd name="connsiteY4" fmla="*/ 0 h 2293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7140" h="2293374">
                <a:moveTo>
                  <a:pt x="0" y="2293374"/>
                </a:moveTo>
                <a:cubicBezTo>
                  <a:pt x="71898" y="2106561"/>
                  <a:pt x="143797" y="1919748"/>
                  <a:pt x="287594" y="1725561"/>
                </a:cubicBezTo>
                <a:cubicBezTo>
                  <a:pt x="431391" y="1531374"/>
                  <a:pt x="695633" y="1332270"/>
                  <a:pt x="862781" y="1128251"/>
                </a:cubicBezTo>
                <a:cubicBezTo>
                  <a:pt x="1029929" y="924232"/>
                  <a:pt x="1209368" y="689487"/>
                  <a:pt x="1290484" y="501445"/>
                </a:cubicBezTo>
                <a:cubicBezTo>
                  <a:pt x="1371600" y="313403"/>
                  <a:pt x="1360538" y="156701"/>
                  <a:pt x="1349477" y="0"/>
                </a:cubicBezTo>
              </a:path>
            </a:pathLst>
          </a:cu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reeform 55"/>
          <p:cNvSpPr/>
          <p:nvPr/>
        </p:nvSpPr>
        <p:spPr>
          <a:xfrm>
            <a:off x="2344058" y="1895166"/>
            <a:ext cx="584310" cy="1870589"/>
          </a:xfrm>
          <a:custGeom>
            <a:avLst/>
            <a:gdLst>
              <a:gd name="connsiteX0" fmla="*/ 0 w 530942"/>
              <a:gd name="connsiteY0" fmla="*/ 1858297 h 1858297"/>
              <a:gd name="connsiteX1" fmla="*/ 390833 w 530942"/>
              <a:gd name="connsiteY1" fmla="*/ 1356852 h 1858297"/>
              <a:gd name="connsiteX2" fmla="*/ 494071 w 530942"/>
              <a:gd name="connsiteY2" fmla="*/ 752168 h 1858297"/>
              <a:gd name="connsiteX3" fmla="*/ 530942 w 530942"/>
              <a:gd name="connsiteY3" fmla="*/ 0 h 18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942" h="1858297">
                <a:moveTo>
                  <a:pt x="0" y="1858297"/>
                </a:moveTo>
                <a:cubicBezTo>
                  <a:pt x="154244" y="1699752"/>
                  <a:pt x="308488" y="1541207"/>
                  <a:pt x="390833" y="1356852"/>
                </a:cubicBezTo>
                <a:cubicBezTo>
                  <a:pt x="473178" y="1172497"/>
                  <a:pt x="470720" y="978310"/>
                  <a:pt x="494071" y="752168"/>
                </a:cubicBezTo>
                <a:cubicBezTo>
                  <a:pt x="517422" y="526026"/>
                  <a:pt x="524182" y="263013"/>
                  <a:pt x="530942" y="0"/>
                </a:cubicBezTo>
              </a:path>
            </a:pathLst>
          </a:cu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extBox 1"/>
          <p:cNvSpPr txBox="1"/>
          <p:nvPr/>
        </p:nvSpPr>
        <p:spPr>
          <a:xfrm>
            <a:off x="1309894" y="5139730"/>
            <a:ext cx="2126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Hypothesis</a:t>
            </a:r>
            <a:r>
              <a:rPr lang="fr-FR" sz="1400" dirty="0"/>
              <a:t> 1:</a:t>
            </a:r>
          </a:p>
          <a:p>
            <a:r>
              <a:rPr lang="fr-FR" sz="1400" dirty="0" err="1"/>
              <a:t>Incomplete</a:t>
            </a:r>
            <a:r>
              <a:rPr lang="fr-FR" sz="1400" dirty="0"/>
              <a:t> </a:t>
            </a:r>
            <a:r>
              <a:rPr lang="fr-FR" sz="1400" dirty="0" err="1"/>
              <a:t>lineage</a:t>
            </a:r>
            <a:r>
              <a:rPr lang="fr-FR" sz="1400" dirty="0"/>
              <a:t> </a:t>
            </a:r>
            <a:r>
              <a:rPr lang="fr-FR" sz="1400" dirty="0" err="1"/>
              <a:t>sorting</a:t>
            </a:r>
            <a:endParaRPr lang="fr-FR" sz="1400" dirty="0"/>
          </a:p>
        </p:txBody>
      </p:sp>
      <p:sp>
        <p:nvSpPr>
          <p:cNvPr id="31" name="Rectangle 301"/>
          <p:cNvSpPr>
            <a:spLocks noChangeArrowheads="1"/>
          </p:cNvSpPr>
          <p:nvPr/>
        </p:nvSpPr>
        <p:spPr bwMode="auto">
          <a:xfrm>
            <a:off x="5152334" y="3716846"/>
            <a:ext cx="45845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fr-FR" altLang="fr-FR" sz="1000" b="1" dirty="0" smtClean="0">
                <a:solidFill>
                  <a:srgbClr val="CC5252"/>
                </a:solidFill>
              </a:rPr>
              <a:t>927 </a:t>
            </a:r>
            <a:r>
              <a:rPr lang="fr-FR" altLang="fr-FR" sz="1000" b="1" dirty="0" err="1">
                <a:solidFill>
                  <a:srgbClr val="CC5252"/>
                </a:solidFill>
              </a:rPr>
              <a:t>kya</a:t>
            </a:r>
            <a:endParaRPr lang="fr-FR" altLang="fr-FR" sz="1000" dirty="0"/>
          </a:p>
        </p:txBody>
      </p:sp>
      <p:sp>
        <p:nvSpPr>
          <p:cNvPr id="32" name="Rectangle 302"/>
          <p:cNvSpPr>
            <a:spLocks noChangeArrowheads="1"/>
          </p:cNvSpPr>
          <p:nvPr/>
        </p:nvSpPr>
        <p:spPr bwMode="auto">
          <a:xfrm>
            <a:off x="5152334" y="3196262"/>
            <a:ext cx="45845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fr-FR" altLang="fr-FR" sz="1000" b="1" dirty="0" smtClean="0">
                <a:solidFill>
                  <a:srgbClr val="CC5252"/>
                </a:solidFill>
              </a:rPr>
              <a:t>768 </a:t>
            </a:r>
            <a:r>
              <a:rPr lang="fr-FR" altLang="fr-FR" sz="1000" b="1" dirty="0" err="1">
                <a:solidFill>
                  <a:srgbClr val="CC5252"/>
                </a:solidFill>
              </a:rPr>
              <a:t>kya</a:t>
            </a:r>
            <a:endParaRPr lang="fr-FR" altLang="fr-FR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5291247" y="1623112"/>
            <a:ext cx="9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Bos p. </a:t>
            </a:r>
            <a:r>
              <a:rPr lang="fr-FR" sz="1200" i="1" dirty="0" err="1"/>
              <a:t>taurus</a:t>
            </a:r>
            <a:endParaRPr lang="fr-FR" sz="1200" i="1" dirty="0"/>
          </a:p>
        </p:txBody>
      </p:sp>
      <p:sp>
        <p:nvSpPr>
          <p:cNvPr id="34" name="TextBox 33"/>
          <p:cNvSpPr txBox="1"/>
          <p:nvPr/>
        </p:nvSpPr>
        <p:spPr>
          <a:xfrm>
            <a:off x="6462964" y="1623112"/>
            <a:ext cx="1066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Bison </a:t>
            </a:r>
            <a:r>
              <a:rPr lang="fr-FR" sz="1200" i="1" dirty="0" err="1"/>
              <a:t>bonasus</a:t>
            </a:r>
            <a:endParaRPr lang="fr-FR" sz="1200" i="1" dirty="0"/>
          </a:p>
        </p:txBody>
      </p:sp>
      <p:sp>
        <p:nvSpPr>
          <p:cNvPr id="35" name="TextBox 34"/>
          <p:cNvSpPr txBox="1"/>
          <p:nvPr/>
        </p:nvSpPr>
        <p:spPr>
          <a:xfrm>
            <a:off x="7492015" y="1623112"/>
            <a:ext cx="1372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Bison </a:t>
            </a:r>
            <a:r>
              <a:rPr lang="fr-FR" sz="1200" i="1" dirty="0" err="1"/>
              <a:t>priscus</a:t>
            </a:r>
            <a:r>
              <a:rPr lang="fr-FR" sz="1200" i="1" dirty="0"/>
              <a:t>/bison</a:t>
            </a:r>
          </a:p>
        </p:txBody>
      </p:sp>
      <p:sp>
        <p:nvSpPr>
          <p:cNvPr id="36" name="Freeform 35"/>
          <p:cNvSpPr/>
          <p:nvPr/>
        </p:nvSpPr>
        <p:spPr>
          <a:xfrm>
            <a:off x="5322642" y="1911173"/>
            <a:ext cx="877997" cy="3001297"/>
          </a:xfrm>
          <a:custGeom>
            <a:avLst/>
            <a:gdLst>
              <a:gd name="connsiteX0" fmla="*/ 6596 w 877997"/>
              <a:gd name="connsiteY0" fmla="*/ 0 h 3001297"/>
              <a:gd name="connsiteX1" fmla="*/ 21344 w 877997"/>
              <a:gd name="connsiteY1" fmla="*/ 258097 h 3001297"/>
              <a:gd name="connsiteX2" fmla="*/ 183577 w 877997"/>
              <a:gd name="connsiteY2" fmla="*/ 597310 h 3001297"/>
              <a:gd name="connsiteX3" fmla="*/ 552286 w 877997"/>
              <a:gd name="connsiteY3" fmla="*/ 1231491 h 3001297"/>
              <a:gd name="connsiteX4" fmla="*/ 825132 w 877997"/>
              <a:gd name="connsiteY4" fmla="*/ 1777181 h 3001297"/>
              <a:gd name="connsiteX5" fmla="*/ 876751 w 877997"/>
              <a:gd name="connsiteY5" fmla="*/ 2219632 h 3001297"/>
              <a:gd name="connsiteX6" fmla="*/ 862002 w 877997"/>
              <a:gd name="connsiteY6" fmla="*/ 2772697 h 3001297"/>
              <a:gd name="connsiteX7" fmla="*/ 862002 w 877997"/>
              <a:gd name="connsiteY7" fmla="*/ 3001297 h 300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997" h="3001297">
                <a:moveTo>
                  <a:pt x="6596" y="0"/>
                </a:moveTo>
                <a:cubicBezTo>
                  <a:pt x="-779" y="79272"/>
                  <a:pt x="-8153" y="158545"/>
                  <a:pt x="21344" y="258097"/>
                </a:cubicBezTo>
                <a:cubicBezTo>
                  <a:pt x="50841" y="357649"/>
                  <a:pt x="95087" y="435078"/>
                  <a:pt x="183577" y="597310"/>
                </a:cubicBezTo>
                <a:cubicBezTo>
                  <a:pt x="272067" y="759542"/>
                  <a:pt x="445360" y="1034846"/>
                  <a:pt x="552286" y="1231491"/>
                </a:cubicBezTo>
                <a:cubicBezTo>
                  <a:pt x="659212" y="1428136"/>
                  <a:pt x="771055" y="1612491"/>
                  <a:pt x="825132" y="1777181"/>
                </a:cubicBezTo>
                <a:cubicBezTo>
                  <a:pt x="879209" y="1941871"/>
                  <a:pt x="870606" y="2053713"/>
                  <a:pt x="876751" y="2219632"/>
                </a:cubicBezTo>
                <a:cubicBezTo>
                  <a:pt x="882896" y="2385551"/>
                  <a:pt x="864460" y="2642420"/>
                  <a:pt x="862002" y="2772697"/>
                </a:cubicBezTo>
                <a:cubicBezTo>
                  <a:pt x="859544" y="2902974"/>
                  <a:pt x="860773" y="2952135"/>
                  <a:pt x="862002" y="300129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reeform 36"/>
          <p:cNvSpPr/>
          <p:nvPr/>
        </p:nvSpPr>
        <p:spPr>
          <a:xfrm>
            <a:off x="7191510" y="1889051"/>
            <a:ext cx="386857" cy="1032655"/>
          </a:xfrm>
          <a:custGeom>
            <a:avLst/>
            <a:gdLst>
              <a:gd name="connsiteX0" fmla="*/ 165631 w 386857"/>
              <a:gd name="connsiteY0" fmla="*/ 0 h 1032655"/>
              <a:gd name="connsiteX1" fmla="*/ 143509 w 386857"/>
              <a:gd name="connsiteY1" fmla="*/ 317090 h 1032655"/>
              <a:gd name="connsiteX2" fmla="*/ 69767 w 386857"/>
              <a:gd name="connsiteY2" fmla="*/ 759542 h 1032655"/>
              <a:gd name="connsiteX3" fmla="*/ 3399 w 386857"/>
              <a:gd name="connsiteY3" fmla="*/ 1032387 h 1032655"/>
              <a:gd name="connsiteX4" fmla="*/ 180380 w 386857"/>
              <a:gd name="connsiteY4" fmla="*/ 803787 h 1032655"/>
              <a:gd name="connsiteX5" fmla="*/ 305741 w 386857"/>
              <a:gd name="connsiteY5" fmla="*/ 494071 h 1032655"/>
              <a:gd name="connsiteX6" fmla="*/ 372109 w 386857"/>
              <a:gd name="connsiteY6" fmla="*/ 162232 h 1032655"/>
              <a:gd name="connsiteX7" fmla="*/ 386857 w 386857"/>
              <a:gd name="connsiteY7" fmla="*/ 36871 h 1032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857" h="1032655">
                <a:moveTo>
                  <a:pt x="165631" y="0"/>
                </a:moveTo>
                <a:cubicBezTo>
                  <a:pt x="162558" y="95250"/>
                  <a:pt x="159486" y="190500"/>
                  <a:pt x="143509" y="317090"/>
                </a:cubicBezTo>
                <a:cubicBezTo>
                  <a:pt x="127532" y="443680"/>
                  <a:pt x="93119" y="640326"/>
                  <a:pt x="69767" y="759542"/>
                </a:cubicBezTo>
                <a:cubicBezTo>
                  <a:pt x="46415" y="878758"/>
                  <a:pt x="-15036" y="1025013"/>
                  <a:pt x="3399" y="1032387"/>
                </a:cubicBezTo>
                <a:cubicBezTo>
                  <a:pt x="21834" y="1039761"/>
                  <a:pt x="129990" y="893506"/>
                  <a:pt x="180380" y="803787"/>
                </a:cubicBezTo>
                <a:cubicBezTo>
                  <a:pt x="230770" y="714068"/>
                  <a:pt x="273786" y="600997"/>
                  <a:pt x="305741" y="494071"/>
                </a:cubicBezTo>
                <a:cubicBezTo>
                  <a:pt x="337696" y="387145"/>
                  <a:pt x="358590" y="238432"/>
                  <a:pt x="372109" y="162232"/>
                </a:cubicBezTo>
                <a:cubicBezTo>
                  <a:pt x="385628" y="86032"/>
                  <a:pt x="386242" y="61451"/>
                  <a:pt x="386857" y="36871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reeform 37"/>
          <p:cNvSpPr/>
          <p:nvPr/>
        </p:nvSpPr>
        <p:spPr>
          <a:xfrm>
            <a:off x="6450115" y="3757449"/>
            <a:ext cx="47793" cy="1177144"/>
          </a:xfrm>
          <a:custGeom>
            <a:avLst/>
            <a:gdLst>
              <a:gd name="connsiteX0" fmla="*/ 44246 w 47793"/>
              <a:gd name="connsiteY0" fmla="*/ 1177144 h 1177144"/>
              <a:gd name="connsiteX1" fmla="*/ 44246 w 47793"/>
              <a:gd name="connsiteY1" fmla="*/ 159505 h 1177144"/>
              <a:gd name="connsiteX2" fmla="*/ 7375 w 47793"/>
              <a:gd name="connsiteY2" fmla="*/ 19395 h 1177144"/>
              <a:gd name="connsiteX3" fmla="*/ 0 w 47793"/>
              <a:gd name="connsiteY3" fmla="*/ 4647 h 117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93" h="1177144">
                <a:moveTo>
                  <a:pt x="44246" y="1177144"/>
                </a:moveTo>
                <a:cubicBezTo>
                  <a:pt x="47318" y="764803"/>
                  <a:pt x="50391" y="352463"/>
                  <a:pt x="44246" y="159505"/>
                </a:cubicBezTo>
                <a:cubicBezTo>
                  <a:pt x="38101" y="-33453"/>
                  <a:pt x="14749" y="45205"/>
                  <a:pt x="7375" y="19395"/>
                </a:cubicBezTo>
                <a:cubicBezTo>
                  <a:pt x="1" y="-6415"/>
                  <a:pt x="0" y="-884"/>
                  <a:pt x="0" y="4647"/>
                </a:cubicBezTo>
              </a:path>
            </a:pathLst>
          </a:custGeom>
          <a:noFill/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reeform 38"/>
          <p:cNvSpPr/>
          <p:nvPr/>
        </p:nvSpPr>
        <p:spPr>
          <a:xfrm>
            <a:off x="6078137" y="1925922"/>
            <a:ext cx="721863" cy="1592828"/>
          </a:xfrm>
          <a:custGeom>
            <a:avLst/>
            <a:gdLst>
              <a:gd name="connsiteX0" fmla="*/ 10643 w 721863"/>
              <a:gd name="connsiteY0" fmla="*/ 7374 h 1592828"/>
              <a:gd name="connsiteX1" fmla="*/ 10643 w 721863"/>
              <a:gd name="connsiteY1" fmla="*/ 361335 h 1592828"/>
              <a:gd name="connsiteX2" fmla="*/ 121256 w 721863"/>
              <a:gd name="connsiteY2" fmla="*/ 744793 h 1592828"/>
              <a:gd name="connsiteX3" fmla="*/ 268740 w 721863"/>
              <a:gd name="connsiteY3" fmla="*/ 1165122 h 1592828"/>
              <a:gd name="connsiteX4" fmla="*/ 460469 w 721863"/>
              <a:gd name="connsiteY4" fmla="*/ 1592825 h 1592828"/>
              <a:gd name="connsiteX5" fmla="*/ 630075 w 721863"/>
              <a:gd name="connsiteY5" fmla="*/ 1157748 h 1592828"/>
              <a:gd name="connsiteX6" fmla="*/ 711191 w 721863"/>
              <a:gd name="connsiteY6" fmla="*/ 442451 h 1592828"/>
              <a:gd name="connsiteX7" fmla="*/ 718566 w 721863"/>
              <a:gd name="connsiteY7" fmla="*/ 0 h 159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1863" h="1592828">
                <a:moveTo>
                  <a:pt x="10643" y="7374"/>
                </a:moveTo>
                <a:cubicBezTo>
                  <a:pt x="1425" y="122903"/>
                  <a:pt x="-7792" y="238432"/>
                  <a:pt x="10643" y="361335"/>
                </a:cubicBezTo>
                <a:cubicBezTo>
                  <a:pt x="29078" y="484238"/>
                  <a:pt x="78240" y="610829"/>
                  <a:pt x="121256" y="744793"/>
                </a:cubicBezTo>
                <a:cubicBezTo>
                  <a:pt x="164272" y="878757"/>
                  <a:pt x="212205" y="1023783"/>
                  <a:pt x="268740" y="1165122"/>
                </a:cubicBezTo>
                <a:cubicBezTo>
                  <a:pt x="325275" y="1306461"/>
                  <a:pt x="400247" y="1594054"/>
                  <a:pt x="460469" y="1592825"/>
                </a:cubicBezTo>
                <a:cubicBezTo>
                  <a:pt x="520691" y="1591596"/>
                  <a:pt x="588288" y="1349477"/>
                  <a:pt x="630075" y="1157748"/>
                </a:cubicBezTo>
                <a:cubicBezTo>
                  <a:pt x="671862" y="966019"/>
                  <a:pt x="696442" y="635409"/>
                  <a:pt x="711191" y="442451"/>
                </a:cubicBezTo>
                <a:cubicBezTo>
                  <a:pt x="725940" y="249493"/>
                  <a:pt x="722253" y="124746"/>
                  <a:pt x="718566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Freeform 39"/>
          <p:cNvSpPr/>
          <p:nvPr/>
        </p:nvSpPr>
        <p:spPr>
          <a:xfrm>
            <a:off x="6739053" y="1911173"/>
            <a:ext cx="1451186" cy="3016045"/>
          </a:xfrm>
          <a:custGeom>
            <a:avLst/>
            <a:gdLst>
              <a:gd name="connsiteX0" fmla="*/ 6030 w 1451186"/>
              <a:gd name="connsiteY0" fmla="*/ 3016045 h 3016045"/>
              <a:gd name="connsiteX1" fmla="*/ 50275 w 1451186"/>
              <a:gd name="connsiteY1" fmla="*/ 2145891 h 3016045"/>
              <a:gd name="connsiteX2" fmla="*/ 374740 w 1451186"/>
              <a:gd name="connsiteY2" fmla="*/ 1703439 h 3016045"/>
              <a:gd name="connsiteX3" fmla="*/ 979424 w 1451186"/>
              <a:gd name="connsiteY3" fmla="*/ 1135626 h 3016045"/>
              <a:gd name="connsiteX4" fmla="*/ 1399753 w 1451186"/>
              <a:gd name="connsiteY4" fmla="*/ 442452 h 3016045"/>
              <a:gd name="connsiteX5" fmla="*/ 1429250 w 1451186"/>
              <a:gd name="connsiteY5" fmla="*/ 0 h 301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1186" h="3016045">
                <a:moveTo>
                  <a:pt x="6030" y="3016045"/>
                </a:moveTo>
                <a:cubicBezTo>
                  <a:pt x="-2574" y="2690352"/>
                  <a:pt x="-11177" y="2364659"/>
                  <a:pt x="50275" y="2145891"/>
                </a:cubicBezTo>
                <a:cubicBezTo>
                  <a:pt x="111727" y="1927123"/>
                  <a:pt x="219882" y="1871816"/>
                  <a:pt x="374740" y="1703439"/>
                </a:cubicBezTo>
                <a:cubicBezTo>
                  <a:pt x="529598" y="1535062"/>
                  <a:pt x="808589" y="1345790"/>
                  <a:pt x="979424" y="1135626"/>
                </a:cubicBezTo>
                <a:cubicBezTo>
                  <a:pt x="1150259" y="925462"/>
                  <a:pt x="1324782" y="631723"/>
                  <a:pt x="1399753" y="442452"/>
                </a:cubicBezTo>
                <a:cubicBezTo>
                  <a:pt x="1474724" y="253181"/>
                  <a:pt x="1451987" y="126590"/>
                  <a:pt x="1429250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reeform 42"/>
          <p:cNvSpPr/>
          <p:nvPr/>
        </p:nvSpPr>
        <p:spPr>
          <a:xfrm>
            <a:off x="5710335" y="1933295"/>
            <a:ext cx="756000" cy="1836000"/>
          </a:xfrm>
          <a:custGeom>
            <a:avLst/>
            <a:gdLst>
              <a:gd name="connsiteX0" fmla="*/ 732405 w 732405"/>
              <a:gd name="connsiteY0" fmla="*/ 1799303 h 1799303"/>
              <a:gd name="connsiteX1" fmla="*/ 319450 w 732405"/>
              <a:gd name="connsiteY1" fmla="*/ 1150374 h 1799303"/>
              <a:gd name="connsiteX2" fmla="*/ 46605 w 732405"/>
              <a:gd name="connsiteY2" fmla="*/ 376084 h 1799303"/>
              <a:gd name="connsiteX3" fmla="*/ 2360 w 732405"/>
              <a:gd name="connsiteY3" fmla="*/ 0 h 179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405" h="1799303">
                <a:moveTo>
                  <a:pt x="732405" y="1799303"/>
                </a:moveTo>
                <a:cubicBezTo>
                  <a:pt x="583077" y="1593440"/>
                  <a:pt x="433750" y="1387577"/>
                  <a:pt x="319450" y="1150374"/>
                </a:cubicBezTo>
                <a:cubicBezTo>
                  <a:pt x="205150" y="913171"/>
                  <a:pt x="99453" y="567813"/>
                  <a:pt x="46605" y="376084"/>
                </a:cubicBezTo>
                <a:cubicBezTo>
                  <a:pt x="-6243" y="184355"/>
                  <a:pt x="-1942" y="92177"/>
                  <a:pt x="2360" y="0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reeform 3"/>
          <p:cNvSpPr/>
          <p:nvPr/>
        </p:nvSpPr>
        <p:spPr>
          <a:xfrm>
            <a:off x="6892413" y="3272314"/>
            <a:ext cx="117987" cy="216000"/>
          </a:xfrm>
          <a:custGeom>
            <a:avLst/>
            <a:gdLst>
              <a:gd name="connsiteX0" fmla="*/ 0 w 117987"/>
              <a:gd name="connsiteY0" fmla="*/ 737997 h 737997"/>
              <a:gd name="connsiteX1" fmla="*/ 98322 w 117987"/>
              <a:gd name="connsiteY1" fmla="*/ 521687 h 737997"/>
              <a:gd name="connsiteX2" fmla="*/ 108154 w 117987"/>
              <a:gd name="connsiteY2" fmla="*/ 59571 h 737997"/>
              <a:gd name="connsiteX3" fmla="*/ 117987 w 117987"/>
              <a:gd name="connsiteY3" fmla="*/ 20242 h 73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987" h="737997">
                <a:moveTo>
                  <a:pt x="0" y="737997"/>
                </a:moveTo>
                <a:cubicBezTo>
                  <a:pt x="40148" y="686377"/>
                  <a:pt x="80296" y="634758"/>
                  <a:pt x="98322" y="521687"/>
                </a:cubicBezTo>
                <a:cubicBezTo>
                  <a:pt x="116348" y="408616"/>
                  <a:pt x="104877" y="143145"/>
                  <a:pt x="108154" y="59571"/>
                </a:cubicBezTo>
                <a:cubicBezTo>
                  <a:pt x="111431" y="-24003"/>
                  <a:pt x="114709" y="-1881"/>
                  <a:pt x="117987" y="20242"/>
                </a:cubicBezTo>
              </a:path>
            </a:pathLst>
          </a:cu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Straight Connector 5"/>
          <p:cNvCxnSpPr/>
          <p:nvPr/>
        </p:nvCxnSpPr>
        <p:spPr>
          <a:xfrm>
            <a:off x="6902245" y="3249442"/>
            <a:ext cx="180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6479458" y="1936955"/>
            <a:ext cx="1425716" cy="1828800"/>
          </a:xfrm>
          <a:custGeom>
            <a:avLst/>
            <a:gdLst>
              <a:gd name="connsiteX0" fmla="*/ 0 w 1425716"/>
              <a:gd name="connsiteY0" fmla="*/ 1828800 h 1828800"/>
              <a:gd name="connsiteX1" fmla="*/ 491613 w 1425716"/>
              <a:gd name="connsiteY1" fmla="*/ 1504335 h 1828800"/>
              <a:gd name="connsiteX2" fmla="*/ 1032387 w 1425716"/>
              <a:gd name="connsiteY2" fmla="*/ 953729 h 1828800"/>
              <a:gd name="connsiteX3" fmla="*/ 1376516 w 1425716"/>
              <a:gd name="connsiteY3" fmla="*/ 373626 h 1828800"/>
              <a:gd name="connsiteX4" fmla="*/ 1415845 w 1425716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5716" h="1828800">
                <a:moveTo>
                  <a:pt x="0" y="1828800"/>
                </a:moveTo>
                <a:cubicBezTo>
                  <a:pt x="159774" y="1739490"/>
                  <a:pt x="319549" y="1650180"/>
                  <a:pt x="491613" y="1504335"/>
                </a:cubicBezTo>
                <a:cubicBezTo>
                  <a:pt x="663677" y="1358490"/>
                  <a:pt x="884903" y="1142180"/>
                  <a:pt x="1032387" y="953729"/>
                </a:cubicBezTo>
                <a:cubicBezTo>
                  <a:pt x="1179871" y="765277"/>
                  <a:pt x="1312606" y="532581"/>
                  <a:pt x="1376516" y="373626"/>
                </a:cubicBezTo>
                <a:cubicBezTo>
                  <a:pt x="1440426" y="214671"/>
                  <a:pt x="1428135" y="107335"/>
                  <a:pt x="1415845" y="0"/>
                </a:cubicBezTo>
              </a:path>
            </a:pathLst>
          </a:cu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TextBox 63"/>
          <p:cNvSpPr txBox="1"/>
          <p:nvPr/>
        </p:nvSpPr>
        <p:spPr>
          <a:xfrm>
            <a:off x="5522888" y="5136260"/>
            <a:ext cx="2042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Hypothesis</a:t>
            </a:r>
            <a:r>
              <a:rPr lang="fr-FR" sz="1400" dirty="0"/>
              <a:t> 2:</a:t>
            </a:r>
          </a:p>
          <a:p>
            <a:r>
              <a:rPr lang="fr-FR" sz="1400" dirty="0"/>
              <a:t>Post </a:t>
            </a:r>
            <a:r>
              <a:rPr lang="fr-FR" sz="1400" dirty="0" err="1"/>
              <a:t>speciation</a:t>
            </a:r>
            <a:r>
              <a:rPr lang="fr-FR" sz="1400" dirty="0"/>
              <a:t> </a:t>
            </a:r>
            <a:r>
              <a:rPr lang="fr-FR" sz="1400" dirty="0" err="1"/>
              <a:t>gene</a:t>
            </a:r>
            <a:r>
              <a:rPr lang="fr-FR" sz="1400" dirty="0"/>
              <a:t> flow</a:t>
            </a:r>
          </a:p>
        </p:txBody>
      </p:sp>
      <p:grpSp>
        <p:nvGrpSpPr>
          <p:cNvPr id="66" name="Group 65"/>
          <p:cNvGrpSpPr/>
          <p:nvPr/>
        </p:nvGrpSpPr>
        <p:grpSpPr>
          <a:xfrm rot="16200000">
            <a:off x="3013665" y="3731105"/>
            <a:ext cx="723600" cy="49213"/>
            <a:chOff x="6205538" y="2465388"/>
            <a:chExt cx="796925" cy="49213"/>
          </a:xfrm>
        </p:grpSpPr>
        <p:sp>
          <p:nvSpPr>
            <p:cNvPr id="67" name="Rectangle 166"/>
            <p:cNvSpPr>
              <a:spLocks noChangeArrowheads="1"/>
            </p:cNvSpPr>
            <p:nvPr/>
          </p:nvSpPr>
          <p:spPr bwMode="auto">
            <a:xfrm>
              <a:off x="6205538" y="2465388"/>
              <a:ext cx="796925" cy="49213"/>
            </a:xfrm>
            <a:prstGeom prst="rect">
              <a:avLst/>
            </a:prstGeom>
            <a:solidFill>
              <a:srgbClr val="182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Rectangle 167"/>
            <p:cNvSpPr>
              <a:spLocks noChangeArrowheads="1"/>
            </p:cNvSpPr>
            <p:nvPr/>
          </p:nvSpPr>
          <p:spPr bwMode="auto">
            <a:xfrm>
              <a:off x="6205538" y="2465388"/>
              <a:ext cx="796925" cy="49213"/>
            </a:xfrm>
            <a:prstGeom prst="rect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69" name="Group 68"/>
          <p:cNvGrpSpPr/>
          <p:nvPr/>
        </p:nvGrpSpPr>
        <p:grpSpPr>
          <a:xfrm rot="16200000">
            <a:off x="2802050" y="4176927"/>
            <a:ext cx="871200" cy="47625"/>
            <a:chOff x="5746750" y="3946526"/>
            <a:chExt cx="971550" cy="47625"/>
          </a:xfrm>
        </p:grpSpPr>
        <p:sp>
          <p:nvSpPr>
            <p:cNvPr id="70" name="Rectangle 176"/>
            <p:cNvSpPr>
              <a:spLocks noChangeArrowheads="1"/>
            </p:cNvSpPr>
            <p:nvPr/>
          </p:nvSpPr>
          <p:spPr bwMode="auto">
            <a:xfrm>
              <a:off x="5746750" y="3946526"/>
              <a:ext cx="971550" cy="47625"/>
            </a:xfrm>
            <a:prstGeom prst="rect">
              <a:avLst/>
            </a:prstGeom>
            <a:solidFill>
              <a:srgbClr val="182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Rectangle 177"/>
            <p:cNvSpPr>
              <a:spLocks noChangeArrowheads="1"/>
            </p:cNvSpPr>
            <p:nvPr/>
          </p:nvSpPr>
          <p:spPr bwMode="auto">
            <a:xfrm>
              <a:off x="5746750" y="3946526"/>
              <a:ext cx="971550" cy="47625"/>
            </a:xfrm>
            <a:prstGeom prst="rect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cxnSp>
        <p:nvCxnSpPr>
          <p:cNvPr id="79" name="Straight Connector 78"/>
          <p:cNvCxnSpPr/>
          <p:nvPr/>
        </p:nvCxnSpPr>
        <p:spPr>
          <a:xfrm>
            <a:off x="5788516" y="3780140"/>
            <a:ext cx="684000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5625032" y="3329603"/>
            <a:ext cx="540000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>
            <a:off x="2347415" y="4198961"/>
            <a:ext cx="13648" cy="700585"/>
          </a:xfrm>
          <a:custGeom>
            <a:avLst/>
            <a:gdLst>
              <a:gd name="connsiteX0" fmla="*/ 0 w 13648"/>
              <a:gd name="connsiteY0" fmla="*/ 700585 h 700585"/>
              <a:gd name="connsiteX1" fmla="*/ 13648 w 13648"/>
              <a:gd name="connsiteY1" fmla="*/ 0 h 70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648" h="700585">
                <a:moveTo>
                  <a:pt x="0" y="700585"/>
                </a:moveTo>
                <a:lnTo>
                  <a:pt x="13648" y="0"/>
                </a:lnTo>
              </a:path>
            </a:pathLst>
          </a:custGeom>
          <a:noFill/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6" name="Group 75"/>
          <p:cNvGrpSpPr/>
          <p:nvPr/>
        </p:nvGrpSpPr>
        <p:grpSpPr>
          <a:xfrm rot="16200000">
            <a:off x="5277154" y="3293726"/>
            <a:ext cx="723600" cy="49213"/>
            <a:chOff x="6205538" y="2465388"/>
            <a:chExt cx="796925" cy="49213"/>
          </a:xfrm>
        </p:grpSpPr>
        <p:sp>
          <p:nvSpPr>
            <p:cNvPr id="77" name="Rectangle 166"/>
            <p:cNvSpPr>
              <a:spLocks noChangeArrowheads="1"/>
            </p:cNvSpPr>
            <p:nvPr/>
          </p:nvSpPr>
          <p:spPr bwMode="auto">
            <a:xfrm>
              <a:off x="6205538" y="2465388"/>
              <a:ext cx="796925" cy="49213"/>
            </a:xfrm>
            <a:prstGeom prst="rect">
              <a:avLst/>
            </a:prstGeom>
            <a:solidFill>
              <a:srgbClr val="182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8" name="Rectangle 167"/>
            <p:cNvSpPr>
              <a:spLocks noChangeArrowheads="1"/>
            </p:cNvSpPr>
            <p:nvPr/>
          </p:nvSpPr>
          <p:spPr bwMode="auto">
            <a:xfrm>
              <a:off x="6205538" y="2465388"/>
              <a:ext cx="796925" cy="49213"/>
            </a:xfrm>
            <a:prstGeom prst="rect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87" name="Group 86"/>
          <p:cNvGrpSpPr/>
          <p:nvPr/>
        </p:nvGrpSpPr>
        <p:grpSpPr>
          <a:xfrm rot="16200000">
            <a:off x="5381844" y="3739548"/>
            <a:ext cx="871200" cy="47625"/>
            <a:chOff x="5746750" y="3946526"/>
            <a:chExt cx="971550" cy="47625"/>
          </a:xfrm>
        </p:grpSpPr>
        <p:sp>
          <p:nvSpPr>
            <p:cNvPr id="88" name="Rectangle 176"/>
            <p:cNvSpPr>
              <a:spLocks noChangeArrowheads="1"/>
            </p:cNvSpPr>
            <p:nvPr/>
          </p:nvSpPr>
          <p:spPr bwMode="auto">
            <a:xfrm>
              <a:off x="5746750" y="3946526"/>
              <a:ext cx="971550" cy="47625"/>
            </a:xfrm>
            <a:prstGeom prst="rect">
              <a:avLst/>
            </a:prstGeom>
            <a:solidFill>
              <a:srgbClr val="182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" name="Rectangle 177"/>
            <p:cNvSpPr>
              <a:spLocks noChangeArrowheads="1"/>
            </p:cNvSpPr>
            <p:nvPr/>
          </p:nvSpPr>
          <p:spPr bwMode="auto">
            <a:xfrm>
              <a:off x="5746750" y="3946526"/>
              <a:ext cx="971550" cy="47625"/>
            </a:xfrm>
            <a:prstGeom prst="rect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45397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42459</TotalTime>
  <Words>37</Words>
  <Application>Microsoft Office PowerPoint</Application>
  <PresentationFormat>A4 Paper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Thierry</dc:creator>
  <cp:lastModifiedBy>Thierry</cp:lastModifiedBy>
  <cp:revision>631</cp:revision>
  <cp:lastPrinted>2016-06-28T16:42:36Z</cp:lastPrinted>
  <dcterms:created xsi:type="dcterms:W3CDTF">2016-01-20T20:41:47Z</dcterms:created>
  <dcterms:modified xsi:type="dcterms:W3CDTF">2016-09-13T21:27:34Z</dcterms:modified>
</cp:coreProperties>
</file>