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65" autoAdjust="0"/>
    <p:restoredTop sz="94660"/>
  </p:normalViewPr>
  <p:slideViewPr>
    <p:cSldViewPr snapToGrid="0">
      <p:cViewPr>
        <p:scale>
          <a:sx n="100" d="100"/>
          <a:sy n="100" d="100"/>
        </p:scale>
        <p:origin x="-2464" y="-248"/>
      </p:cViewPr>
      <p:guideLst>
        <p:guide orient="horz" pos="4666"/>
        <p:guide pos="21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B46D5-DE34-4981-BBA8-8586D9FE1EAF}" type="datetimeFigureOut">
              <a:rPr lang="en-US" smtClean="0"/>
              <a:t>18.2.15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CF98-DCD4-47AE-96BA-C0614083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254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B46D5-DE34-4981-BBA8-8586D9FE1EAF}" type="datetimeFigureOut">
              <a:rPr lang="en-US" smtClean="0"/>
              <a:t>18.2.15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CF98-DCD4-47AE-96BA-C0614083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B46D5-DE34-4981-BBA8-8586D9FE1EAF}" type="datetimeFigureOut">
              <a:rPr lang="en-US" smtClean="0"/>
              <a:t>18.2.15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CF98-DCD4-47AE-96BA-C0614083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805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B46D5-DE34-4981-BBA8-8586D9FE1EAF}" type="datetimeFigureOut">
              <a:rPr lang="en-US" smtClean="0"/>
              <a:t>18.2.15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CF98-DCD4-47AE-96BA-C0614083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B46D5-DE34-4981-BBA8-8586D9FE1EAF}" type="datetimeFigureOut">
              <a:rPr lang="en-US" smtClean="0"/>
              <a:t>18.2.15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CF98-DCD4-47AE-96BA-C0614083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73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B46D5-DE34-4981-BBA8-8586D9FE1EAF}" type="datetimeFigureOut">
              <a:rPr lang="en-US" smtClean="0"/>
              <a:t>18.2.15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CF98-DCD4-47AE-96BA-C0614083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657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B46D5-DE34-4981-BBA8-8586D9FE1EAF}" type="datetimeFigureOut">
              <a:rPr lang="en-US" smtClean="0"/>
              <a:t>18.2.15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CF98-DCD4-47AE-96BA-C0614083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473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B46D5-DE34-4981-BBA8-8586D9FE1EAF}" type="datetimeFigureOut">
              <a:rPr lang="en-US" smtClean="0"/>
              <a:t>18.2.15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CF98-DCD4-47AE-96BA-C0614083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457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B46D5-DE34-4981-BBA8-8586D9FE1EAF}" type="datetimeFigureOut">
              <a:rPr lang="en-US" smtClean="0"/>
              <a:t>18.2.15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CF98-DCD4-47AE-96BA-C0614083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8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B46D5-DE34-4981-BBA8-8586D9FE1EAF}" type="datetimeFigureOut">
              <a:rPr lang="en-US" smtClean="0"/>
              <a:t>18.2.15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CF98-DCD4-47AE-96BA-C0614083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72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B46D5-DE34-4981-BBA8-8586D9FE1EAF}" type="datetimeFigureOut">
              <a:rPr lang="en-US" smtClean="0"/>
              <a:t>18.2.15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CF98-DCD4-47AE-96BA-C0614083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556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B46D5-DE34-4981-BBA8-8586D9FE1EAF}" type="datetimeFigureOut">
              <a:rPr lang="en-US" smtClean="0"/>
              <a:t>18.2.15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4CF98-DCD4-47AE-96BA-C0614083AB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5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0" Type="http://schemas.microsoft.com/office/2007/relationships/hdphoto" Target="../media/hdphoto5.wdp"/><Relationship Id="rId21" Type="http://schemas.openxmlformats.org/officeDocument/2006/relationships/image" Target="../media/image15.png"/><Relationship Id="rId22" Type="http://schemas.microsoft.com/office/2007/relationships/hdphoto" Target="../media/hdphoto6.wdp"/><Relationship Id="rId23" Type="http://schemas.openxmlformats.org/officeDocument/2006/relationships/image" Target="../media/image16.png"/><Relationship Id="rId24" Type="http://schemas.openxmlformats.org/officeDocument/2006/relationships/image" Target="../media/image17.png"/><Relationship Id="rId25" Type="http://schemas.openxmlformats.org/officeDocument/2006/relationships/image" Target="../media/image18.png"/><Relationship Id="rId26" Type="http://schemas.openxmlformats.org/officeDocument/2006/relationships/image" Target="../media/image19.png"/><Relationship Id="rId27" Type="http://schemas.openxmlformats.org/officeDocument/2006/relationships/image" Target="../media/image20.png"/><Relationship Id="rId28" Type="http://schemas.openxmlformats.org/officeDocument/2006/relationships/image" Target="../media/image21.png"/><Relationship Id="rId29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30" Type="http://schemas.openxmlformats.org/officeDocument/2006/relationships/image" Target="../media/image23.png"/><Relationship Id="rId31" Type="http://schemas.openxmlformats.org/officeDocument/2006/relationships/image" Target="../media/image24.png"/><Relationship Id="rId32" Type="http://schemas.openxmlformats.org/officeDocument/2006/relationships/image" Target="../media/image25.png"/><Relationship Id="rId9" Type="http://schemas.openxmlformats.org/officeDocument/2006/relationships/image" Target="../media/image8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33" Type="http://schemas.openxmlformats.org/officeDocument/2006/relationships/image" Target="../media/image26.png"/><Relationship Id="rId34" Type="http://schemas.openxmlformats.org/officeDocument/2006/relationships/image" Target="../media/image27.png"/><Relationship Id="rId35" Type="http://schemas.openxmlformats.org/officeDocument/2006/relationships/image" Target="../media/image28.png"/><Relationship Id="rId36" Type="http://schemas.openxmlformats.org/officeDocument/2006/relationships/image" Target="../media/image29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microsoft.com/office/2007/relationships/hdphoto" Target="../media/hdphoto1.wdp"/><Relationship Id="rId13" Type="http://schemas.openxmlformats.org/officeDocument/2006/relationships/image" Target="../media/image11.png"/><Relationship Id="rId14" Type="http://schemas.microsoft.com/office/2007/relationships/hdphoto" Target="../media/hdphoto2.wdp"/><Relationship Id="rId15" Type="http://schemas.openxmlformats.org/officeDocument/2006/relationships/image" Target="../media/image12.png"/><Relationship Id="rId16" Type="http://schemas.microsoft.com/office/2007/relationships/hdphoto" Target="../media/hdphoto3.wdp"/><Relationship Id="rId17" Type="http://schemas.openxmlformats.org/officeDocument/2006/relationships/image" Target="../media/image13.png"/><Relationship Id="rId18" Type="http://schemas.microsoft.com/office/2007/relationships/hdphoto" Target="../media/hdphoto4.wdp"/><Relationship Id="rId19" Type="http://schemas.openxmlformats.org/officeDocument/2006/relationships/image" Target="../media/image14.png"/><Relationship Id="rId37" Type="http://schemas.openxmlformats.org/officeDocument/2006/relationships/image" Target="../media/image30.png"/><Relationship Id="rId38" Type="http://schemas.openxmlformats.org/officeDocument/2006/relationships/image" Target="../media/image31.png"/><Relationship Id="rId39" Type="http://schemas.openxmlformats.org/officeDocument/2006/relationships/image" Target="../media/image32.png"/><Relationship Id="rId40" Type="http://schemas.microsoft.com/office/2007/relationships/hdphoto" Target="../media/hdphoto7.wdp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20" Type="http://schemas.openxmlformats.org/officeDocument/2006/relationships/image" Target="../media/image50.png"/><Relationship Id="rId21" Type="http://schemas.openxmlformats.org/officeDocument/2006/relationships/image" Target="../media/image51.png"/><Relationship Id="rId22" Type="http://schemas.openxmlformats.org/officeDocument/2006/relationships/image" Target="../media/image52.png"/><Relationship Id="rId23" Type="http://schemas.openxmlformats.org/officeDocument/2006/relationships/image" Target="../media/image53.png"/><Relationship Id="rId24" Type="http://schemas.openxmlformats.org/officeDocument/2006/relationships/image" Target="../media/image54.png"/><Relationship Id="rId25" Type="http://schemas.openxmlformats.org/officeDocument/2006/relationships/image" Target="../media/image55.png"/><Relationship Id="rId26" Type="http://schemas.openxmlformats.org/officeDocument/2006/relationships/image" Target="../media/image56.png"/><Relationship Id="rId10" Type="http://schemas.openxmlformats.org/officeDocument/2006/relationships/image" Target="../media/image40.png"/><Relationship Id="rId11" Type="http://schemas.openxmlformats.org/officeDocument/2006/relationships/image" Target="../media/image41.png"/><Relationship Id="rId12" Type="http://schemas.openxmlformats.org/officeDocument/2006/relationships/image" Target="../media/image42.png"/><Relationship Id="rId13" Type="http://schemas.openxmlformats.org/officeDocument/2006/relationships/image" Target="../media/image43.png"/><Relationship Id="rId14" Type="http://schemas.openxmlformats.org/officeDocument/2006/relationships/image" Target="../media/image44.png"/><Relationship Id="rId15" Type="http://schemas.openxmlformats.org/officeDocument/2006/relationships/image" Target="../media/image45.png"/><Relationship Id="rId16" Type="http://schemas.openxmlformats.org/officeDocument/2006/relationships/image" Target="../media/image46.png"/><Relationship Id="rId17" Type="http://schemas.openxmlformats.org/officeDocument/2006/relationships/image" Target="../media/image47.png"/><Relationship Id="rId18" Type="http://schemas.openxmlformats.org/officeDocument/2006/relationships/image" Target="../media/image48.jpeg"/><Relationship Id="rId19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microsoft.com/office/2007/relationships/hdphoto" Target="../media/hdphoto8.wdp"/><Relationship Id="rId8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Box 94"/>
          <p:cNvSpPr txBox="1"/>
          <p:nvPr/>
        </p:nvSpPr>
        <p:spPr>
          <a:xfrm>
            <a:off x="1707037" y="2545048"/>
            <a:ext cx="34439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SAGFF120A;UAS:GFP;UAS:zBoTxBLC:GFP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675053" y="613022"/>
            <a:ext cx="15078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SAGFF120A;UAS:GFP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682461" y="4558741"/>
            <a:ext cx="15078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SAGFF120A;UAS:GFP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1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858" y="4809724"/>
            <a:ext cx="867462" cy="891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860" y="5718140"/>
            <a:ext cx="867460" cy="893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081" y="5725209"/>
            <a:ext cx="862019" cy="891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085" y="5725209"/>
            <a:ext cx="865799" cy="891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1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137" y="5725209"/>
            <a:ext cx="862019" cy="891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085" y="4809723"/>
            <a:ext cx="865799" cy="894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081" y="4811378"/>
            <a:ext cx="862019" cy="894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8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137" y="4809724"/>
            <a:ext cx="862019" cy="894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9" name="TextBox 98"/>
          <p:cNvSpPr txBox="1"/>
          <p:nvPr/>
        </p:nvSpPr>
        <p:spPr>
          <a:xfrm>
            <a:off x="1674138" y="4813033"/>
            <a:ext cx="301852" cy="207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1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560085" y="4813033"/>
            <a:ext cx="301852" cy="207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2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444081" y="4813033"/>
            <a:ext cx="301852" cy="207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3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4331341" y="4809723"/>
            <a:ext cx="301852" cy="207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4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674017" y="5725209"/>
            <a:ext cx="301852" cy="207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5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2560085" y="5725209"/>
            <a:ext cx="301852" cy="2076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6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3444081" y="5720278"/>
            <a:ext cx="327714" cy="225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7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4331341" y="5720278"/>
            <a:ext cx="327714" cy="2254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1674017" y="6661256"/>
            <a:ext cx="34595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SAGFF120A;UAS:GFP;UAS:zBoTxBLC:GFP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675571" y="6905111"/>
            <a:ext cx="3500978" cy="1799430"/>
            <a:chOff x="612758" y="6689345"/>
            <a:chExt cx="3589753" cy="1845055"/>
          </a:xfrm>
        </p:grpSpPr>
        <p:pic>
          <p:nvPicPr>
            <p:cNvPr id="145" name="Picture 16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280" y="6689345"/>
              <a:ext cx="878231" cy="904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2" name="Picture 20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758" y="6689345"/>
              <a:ext cx="881067" cy="9106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3" name="Picture 21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0216" y="6689345"/>
              <a:ext cx="881067" cy="9106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4" name="Picture 22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1816" y="6689345"/>
              <a:ext cx="881067" cy="9106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6" name="Picture 23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758" y="7623705"/>
              <a:ext cx="881067" cy="9106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7" name="Picture 24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8284" y="7623705"/>
              <a:ext cx="881067" cy="9106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8" name="Picture 25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1816" y="7623224"/>
              <a:ext cx="881067" cy="9106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0" name="TextBox 119"/>
            <p:cNvSpPr txBox="1"/>
            <p:nvPr/>
          </p:nvSpPr>
          <p:spPr>
            <a:xfrm>
              <a:off x="612758" y="6689345"/>
              <a:ext cx="308523" cy="212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1</a:t>
              </a:r>
              <a:endPara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1518284" y="6689345"/>
              <a:ext cx="308523" cy="212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2</a:t>
              </a:r>
              <a:endPara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2421815" y="6689345"/>
              <a:ext cx="308523" cy="212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3</a:t>
              </a:r>
              <a:endPara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3323797" y="6694653"/>
              <a:ext cx="308523" cy="212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4</a:t>
              </a:r>
              <a:endPara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12758" y="7630455"/>
              <a:ext cx="308523" cy="212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5</a:t>
              </a:r>
              <a:endPara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1518284" y="7621195"/>
              <a:ext cx="308523" cy="2122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6</a:t>
              </a:r>
              <a:endPara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48" name="Picture 17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4280" y="7623224"/>
              <a:ext cx="878231" cy="910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9" name="TextBox 148"/>
            <p:cNvSpPr txBox="1"/>
            <p:nvPr/>
          </p:nvSpPr>
          <p:spPr>
            <a:xfrm>
              <a:off x="2431504" y="7630455"/>
              <a:ext cx="336023" cy="2311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7</a:t>
              </a:r>
              <a:endPara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3341260" y="7630455"/>
              <a:ext cx="336023" cy="2311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</a:t>
              </a:r>
              <a:r>
                <a:rPr lang="en-US" sz="11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  <p:cxnSp>
        <p:nvCxnSpPr>
          <p:cNvPr id="76" name="Straight Connector 75"/>
          <p:cNvCxnSpPr/>
          <p:nvPr/>
        </p:nvCxnSpPr>
        <p:spPr>
          <a:xfrm>
            <a:off x="4666907" y="2373460"/>
            <a:ext cx="189129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86" y="861363"/>
            <a:ext cx="1485419" cy="781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" name="Picture 3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588" y="861362"/>
            <a:ext cx="1485419" cy="781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" name="Picture 4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681" y="862942"/>
            <a:ext cx="1485419" cy="781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" name="Picture 5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681" y="1658680"/>
            <a:ext cx="1485419" cy="781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1" name="Picture 6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86" y="1658680"/>
            <a:ext cx="1485419" cy="781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5" name="Picture 7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370" y="1658680"/>
            <a:ext cx="1485419" cy="781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8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911" y="1658681"/>
            <a:ext cx="1479903" cy="782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Picture 9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719" y="860512"/>
            <a:ext cx="1479903" cy="782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TextBox 73"/>
          <p:cNvSpPr txBox="1"/>
          <p:nvPr/>
        </p:nvSpPr>
        <p:spPr>
          <a:xfrm>
            <a:off x="432486" y="860514"/>
            <a:ext cx="373819" cy="250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1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940058" y="860514"/>
            <a:ext cx="373819" cy="250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2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444026" y="860513"/>
            <a:ext cx="373819" cy="250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3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945719" y="860512"/>
            <a:ext cx="373819" cy="250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4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32379" y="1666858"/>
            <a:ext cx="373819" cy="250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5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940058" y="1666858"/>
            <a:ext cx="373819" cy="250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6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443391" y="1666858"/>
            <a:ext cx="373819" cy="250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7</a:t>
            </a:r>
            <a:endParaRPr 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945719" y="1665866"/>
            <a:ext cx="373819" cy="2501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425100" y="2791267"/>
            <a:ext cx="6007801" cy="1582240"/>
            <a:chOff x="888628" y="2047145"/>
            <a:chExt cx="5544090" cy="1460115"/>
          </a:xfrm>
        </p:grpSpPr>
        <p:pic>
          <p:nvPicPr>
            <p:cNvPr id="119" name="Picture 8"/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629" y="2047146"/>
              <a:ext cx="1380164" cy="721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3" name="Picture 9"/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8777" y="2047145"/>
              <a:ext cx="1370767" cy="721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7" name="Picture 10"/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6661" y="2047147"/>
              <a:ext cx="1370767" cy="721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1" name="Picture 11"/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628" y="2785268"/>
              <a:ext cx="1380164" cy="721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5" name="Picture 12"/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8777" y="2785267"/>
              <a:ext cx="1370767" cy="721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9" name="Picture 13"/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6075" y="2785268"/>
              <a:ext cx="1370767" cy="721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7" name="Picture 6"/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777" y="2047147"/>
              <a:ext cx="1365677" cy="7219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1" name="Picture 7"/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BEBA8EAE-BF5A-486C-A8C5-ECC9F3942E4B}">
                  <a14:imgProps xmlns:a14="http://schemas.microsoft.com/office/drawing/2010/main">
                    <a14:imgLayer r:embed="rId40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777" y="2785269"/>
              <a:ext cx="1371941" cy="7219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4" name="TextBox 83"/>
            <p:cNvSpPr txBox="1"/>
            <p:nvPr/>
          </p:nvSpPr>
          <p:spPr>
            <a:xfrm>
              <a:off x="897567" y="2055057"/>
              <a:ext cx="34496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1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288777" y="2055057"/>
              <a:ext cx="34496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2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3676661" y="2055056"/>
              <a:ext cx="34496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3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5062445" y="2055055"/>
              <a:ext cx="34496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4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897468" y="2799163"/>
              <a:ext cx="34496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5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2288777" y="2799163"/>
              <a:ext cx="34496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6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3676075" y="2799163"/>
              <a:ext cx="34496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7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5062445" y="2798248"/>
              <a:ext cx="34496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# </a:t>
              </a:r>
              <a:r>
                <a:rPr lang="en-US" sz="9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</a:p>
          </p:txBody>
        </p:sp>
      </p:grpSp>
      <p:sp>
        <p:nvSpPr>
          <p:cNvPr id="3" name="テキスト ボックス 2"/>
          <p:cNvSpPr txBox="1"/>
          <p:nvPr/>
        </p:nvSpPr>
        <p:spPr>
          <a:xfrm>
            <a:off x="444500" y="596900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Arial"/>
                <a:cs typeface="Arial"/>
              </a:rPr>
              <a:t>a</a:t>
            </a:r>
            <a:endParaRPr kumimoji="1" lang="ja-JP" altLang="en-US" sz="1200" dirty="0">
              <a:latin typeface="Arial"/>
              <a:cs typeface="Arial"/>
            </a:endParaRP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1689100" y="4572000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b</a:t>
            </a:r>
            <a:endParaRPr kumimoji="1" lang="ja-JP" altLang="en-US" sz="1200" dirty="0">
              <a:latin typeface="Arial"/>
              <a:cs typeface="Arial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85775" y="0"/>
            <a:ext cx="589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Arial"/>
                <a:cs typeface="Arial"/>
              </a:rPr>
              <a:t>Supplementary Figure 4. GFP expression patterns in the SAGFF120A;UAS:GFP and SAGFF120A;UAS:GFP; </a:t>
            </a:r>
            <a:r>
              <a:rPr lang="en-US" altLang="ja-JP" sz="1200" dirty="0" err="1">
                <a:latin typeface="Arial"/>
                <a:cs typeface="Arial"/>
              </a:rPr>
              <a:t>UAS:zBoTxBLC:GFP</a:t>
            </a:r>
            <a:r>
              <a:rPr lang="en-US" altLang="ja-JP" sz="1200" dirty="0">
                <a:latin typeface="Arial"/>
                <a:cs typeface="Arial"/>
              </a:rPr>
              <a:t> fish</a:t>
            </a:r>
            <a:r>
              <a:rPr lang="ja-JP" altLang="ja-JP" sz="1200" dirty="0">
                <a:latin typeface="Arial"/>
                <a:cs typeface="Arial"/>
              </a:rPr>
              <a:t> </a:t>
            </a:r>
            <a:endParaRPr kumimoji="1" lang="ja-JP" alt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3395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12" descr="C:\Users\KLab\Google Drive\Pradeep Paper\20171114 - 120A - GFP,BoTx\120A-BoTx Fish 1 section 7\20180208\C3-MAX_120A-BoTx Fish 1 section 7 - angle corrected - sca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286" y="833147"/>
            <a:ext cx="1353312" cy="135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1" descr="C:\Users\KLab\Google Drive\Pradeep Paper\20171114 - 120A - GFP,BoTx\120A-BoTx Fish 1 section 7\20180208\C2-MAX_120A-BoTx Fish 1 section 7 - angle corrected - scal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357" y="833147"/>
            <a:ext cx="1353312" cy="135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5" descr="C:\Users\KLab\Google Drive\Pradeep Paper\20171114 - 120A - GFP,BoTx\120A-GFP Fish 1 section 4\20180208\C3-MAX_120A-GFP Fish 1 section 4 - angle corrected - scale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545" y="834563"/>
            <a:ext cx="1353312" cy="135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C:\Users\KLab\Google Drive\Pradeep Paper\20171114 - 120A - GFP,BoTx\120A-GFP Fish 1 section 4\20180208\C2-MAX_120A-GFP Fish 1 section 4 - angle corrected - scale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03" y="834563"/>
            <a:ext cx="1353312" cy="135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1175125" y="595597"/>
            <a:ext cx="16884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SAGFF120A;UAS:GFP#1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288112" y="597894"/>
            <a:ext cx="31664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SAGFF120A;UAS:GFP;UAS:zBoTxBLC:GFP#1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Picture 15" descr="G:\Deepak\20171114 - 120A - GFP, NeuN, DAPI\Olympus\Z stacks\120A-BoTx Fish 1 section 7\MAX_120A-BoTx Fish 1 section 7 GFP Dm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530" y="2203812"/>
            <a:ext cx="1354726" cy="71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627783" y="1965270"/>
            <a:ext cx="444278" cy="20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GFP</a:t>
            </a:r>
            <a:endParaRPr lang="en-US" sz="900" b="1" dirty="0">
              <a:solidFill>
                <a:srgbClr val="00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021120" y="1960997"/>
            <a:ext cx="544602" cy="217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NeuN</a:t>
            </a:r>
            <a:endParaRPr lang="en-US" sz="900" b="1" dirty="0">
              <a:solidFill>
                <a:srgbClr val="FF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499772" y="1968289"/>
            <a:ext cx="444278" cy="20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GFP</a:t>
            </a:r>
            <a:endParaRPr lang="en-US" sz="900" b="1" dirty="0">
              <a:solidFill>
                <a:srgbClr val="00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890284" y="1960997"/>
            <a:ext cx="574440" cy="217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NeuN</a:t>
            </a:r>
            <a:endParaRPr lang="en-US" sz="900" b="1" dirty="0">
              <a:solidFill>
                <a:srgbClr val="FF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Picture 4" descr="C:\Users\KLab\Google Drive\Pradeep Paper\20171114 - 120A - GFP,BoTx\120A-GFP Fish 1 section 4\20180208\C2-MAX_120A-GFP Fish 1 section 4 - angle corrected - dm - scaled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83" y="2204562"/>
            <a:ext cx="1353312" cy="71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" descr="C:\Users\KLab\Google Drive\Pradeep Paper\20171114 - 120A - GFP,BoTx\120A-GFP Fish 1 section 4\20180208\C3-MAX_120A-GFP Fish 1 section 4 - angle corrected - dm - scaled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980" y="2204562"/>
            <a:ext cx="1353312" cy="71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3" descr="C:\Users\KLab\Google Drive\Pradeep Paper\20171114 - 120A - GFP,BoTx\120A-BoTx Fish 1 section 7\20180208\C3-MAX_120A-BoTx Fish 1 section 7 - angle corrected - dm - scaled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011" y="2204562"/>
            <a:ext cx="1353312" cy="71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7" descr="C:\Users\KLab\Google Drive\Pradeep Paper\20180201 - 120A - GFP, BoTx\Confocal\20180206_120AGFP, 120ABotx\C2-MAX_120AUASBoTX5 hyp2 G4 - scaled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477" y="7528729"/>
            <a:ext cx="1353312" cy="135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8" descr="C:\Users\KLab\Google Drive\Pradeep Paper\20180201 - 120A - GFP, BoTx\Confocal\20180206_120AGFP, 120ABotx\C3-MAX_120AUASBoTX5 hyp2 G4 - scaled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829" y="7528729"/>
            <a:ext cx="1353312" cy="135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9" descr="C:\Users\KLab\Google Drive\Pradeep Paper\20180201 - 120A - GFP, BoTx\Confocal\20180206_120AGFP, 120ABotx\MAX_C2-120AGFP C2 Hyp1 - scaled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83" y="7528729"/>
            <a:ext cx="1353312" cy="135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10" descr="C:\Users\KLab\Google Drive\Pradeep Paper\20180201 - 120A - GFP, BoTx\Confocal\20180206_120AGFP, 120ABotx\MAX_C3-120AGFP C2 Hyp1 - scaled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207" y="7528729"/>
            <a:ext cx="1353312" cy="135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TextBox 83"/>
          <p:cNvSpPr txBox="1"/>
          <p:nvPr/>
        </p:nvSpPr>
        <p:spPr>
          <a:xfrm>
            <a:off x="646483" y="8673396"/>
            <a:ext cx="444278" cy="20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GFP</a:t>
            </a:r>
            <a:endParaRPr lang="en-US" sz="900" b="1" dirty="0">
              <a:solidFill>
                <a:srgbClr val="00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032207" y="8669123"/>
            <a:ext cx="544602" cy="217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NeuN</a:t>
            </a:r>
            <a:endParaRPr lang="en-US" sz="900" b="1" dirty="0">
              <a:solidFill>
                <a:srgbClr val="FF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506897" y="8676415"/>
            <a:ext cx="444278" cy="20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GFP</a:t>
            </a:r>
            <a:endParaRPr lang="en-US" sz="900" b="1" dirty="0">
              <a:solidFill>
                <a:srgbClr val="00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885834" y="8669123"/>
            <a:ext cx="574440" cy="217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NeuN</a:t>
            </a:r>
            <a:endParaRPr lang="en-US" sz="900" b="1" dirty="0">
              <a:solidFill>
                <a:srgbClr val="FF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44"/>
          <p:cNvSpPr txBox="1"/>
          <p:nvPr/>
        </p:nvSpPr>
        <p:spPr>
          <a:xfrm>
            <a:off x="1175187" y="7295735"/>
            <a:ext cx="16884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SAGFF120A;UAS:GFP#8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57"/>
          <p:cNvSpPr txBox="1"/>
          <p:nvPr/>
        </p:nvSpPr>
        <p:spPr>
          <a:xfrm>
            <a:off x="3400338" y="7298032"/>
            <a:ext cx="2959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SAGFF120A;UAS:GFP;UAS:zBoTxBLC:GFP#8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44"/>
          <p:cNvSpPr txBox="1"/>
          <p:nvPr/>
        </p:nvSpPr>
        <p:spPr>
          <a:xfrm>
            <a:off x="1152833" y="5678016"/>
            <a:ext cx="16884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SAGFF120A;UAS:GFP#1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TextBox 57"/>
          <p:cNvSpPr txBox="1"/>
          <p:nvPr/>
        </p:nvSpPr>
        <p:spPr>
          <a:xfrm>
            <a:off x="3288957" y="5680313"/>
            <a:ext cx="3156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SAGFF120A;UAS:GFP;UAS:zBoTxBLC:GFP#2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5" name="Picture 2" descr="G:\Deepak\20171114 - 120A - GFP, NeuN, DAPI\Olympus\Z stacks\120A-BoTx Fish 1 section 12\MAX_120A-BoTx Fish 1 section 12 GFP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590" y="5923505"/>
            <a:ext cx="1354725" cy="135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7" descr="G:\Deepak\20171114 - 120A - GFP, NeuN, DAPI\Olympus\Z stacks\120A-BoTx Fish 1 section 12\MAX_120A-BoTx Fish 1 section 12 NeuN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944" y="5921702"/>
            <a:ext cx="1354724" cy="1354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3" descr="G:\Deepak\20171114 - 120A - GFP, NeuN, DAPI\Olympus\Z stacks\120A-GFP Fish 1 section 16\MAX_120A-GFP Fish 1 section 16 GFP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65" y="5925001"/>
            <a:ext cx="1354675" cy="135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4" descr="G:\Deepak\20171114 - 120A - GFP, NeuN, DAPI\Olympus\Z stacks\120A-GFP Fish 1 section 16\MAX_120A-GFP Fish 1 section 16 NeuN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952" y="5925001"/>
            <a:ext cx="1351737" cy="135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TextBox 34"/>
          <p:cNvSpPr txBox="1"/>
          <p:nvPr/>
        </p:nvSpPr>
        <p:spPr>
          <a:xfrm>
            <a:off x="606746" y="7079316"/>
            <a:ext cx="526007" cy="217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GFP</a:t>
            </a:r>
            <a:endParaRPr lang="en-US" sz="900" b="1" dirty="0">
              <a:solidFill>
                <a:srgbClr val="00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37"/>
          <p:cNvSpPr txBox="1"/>
          <p:nvPr/>
        </p:nvSpPr>
        <p:spPr>
          <a:xfrm>
            <a:off x="2002502" y="7079316"/>
            <a:ext cx="675558" cy="217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NeuN</a:t>
            </a:r>
            <a:endParaRPr lang="en-US" sz="900" b="1" dirty="0">
              <a:solidFill>
                <a:srgbClr val="FF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42"/>
          <p:cNvSpPr txBox="1"/>
          <p:nvPr/>
        </p:nvSpPr>
        <p:spPr>
          <a:xfrm>
            <a:off x="3499981" y="7072492"/>
            <a:ext cx="526007" cy="217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GFP</a:t>
            </a:r>
            <a:endParaRPr lang="en-US" sz="900" b="1" dirty="0">
              <a:solidFill>
                <a:srgbClr val="00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43"/>
          <p:cNvSpPr txBox="1"/>
          <p:nvPr/>
        </p:nvSpPr>
        <p:spPr>
          <a:xfrm>
            <a:off x="4895737" y="7072492"/>
            <a:ext cx="675558" cy="217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NeuN</a:t>
            </a:r>
            <a:endParaRPr lang="en-US" sz="900" b="1" dirty="0">
              <a:solidFill>
                <a:srgbClr val="FF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44"/>
          <p:cNvSpPr txBox="1"/>
          <p:nvPr/>
        </p:nvSpPr>
        <p:spPr>
          <a:xfrm>
            <a:off x="2913586" y="354297"/>
            <a:ext cx="10117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Telencephalon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TextBox 44"/>
          <p:cNvSpPr txBox="1"/>
          <p:nvPr/>
        </p:nvSpPr>
        <p:spPr>
          <a:xfrm>
            <a:off x="2917280" y="5446997"/>
            <a:ext cx="10043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Hypothalamus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44"/>
          <p:cNvSpPr txBox="1"/>
          <p:nvPr/>
        </p:nvSpPr>
        <p:spPr>
          <a:xfrm>
            <a:off x="1173363" y="2933342"/>
            <a:ext cx="16884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SAGFF120A;UAS:GFP#8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57"/>
          <p:cNvSpPr txBox="1"/>
          <p:nvPr/>
        </p:nvSpPr>
        <p:spPr>
          <a:xfrm>
            <a:off x="3287476" y="2935639"/>
            <a:ext cx="31768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SAGFF120A;UAS:GFP;UAS:zBoTxBLC:GFP#8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Picture 22" descr="C:\Users\KLab\Google Drive\Pradeep Paper\20180201 - 120A - GFP, BoTx\Confocal\20180202_120AGFP, 120ABotx\MAX_C2-120AUASBoTX5 Tel gainx3.5 - dm - scaled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300" y="4555101"/>
            <a:ext cx="1353312" cy="71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23" descr="C:\Users\KLab\Google Drive\Pradeep Paper\20180201 - 120A - GFP, BoTx\Confocal\20180202_120AGFP, 120ABotx\MAX_C2-120AUASBoTX5 Tel gainx3.5 - scaled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715" y="3184378"/>
            <a:ext cx="1353312" cy="135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25" descr="C:\Users\KLab\Google Drive\Pradeep Paper\20180201 - 120A - GFP, BoTx\Confocal\20180202_120AGFP, 120ABotx\MAX_C3-120AUASBoTX5 Tel gainx3.5 - scaled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067" y="3184378"/>
            <a:ext cx="1353312" cy="135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26" descr="C:\Users\KLab\Google Drive\Pradeep Paper\20180201 - 120A - GFP, BoTx\Confocal\20180206_120AGFP, 120ABotx\C2-MAX_120AGFP C2 Tel1 2 G3 - dm - scaled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87" y="4555101"/>
            <a:ext cx="1353312" cy="71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27" descr="C:\Users\KLab\Google Drive\Pradeep Paper\20180201 - 120A - GFP, BoTx\Confocal\20180206_120AGFP, 120ABotx\C2-MAX_120AGFP C2 Tel1 2 G3 - scaled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21" y="3184378"/>
            <a:ext cx="1353312" cy="135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28" descr="C:\Users\KLab\Google Drive\Pradeep Paper\20180201 - 120A - GFP, BoTx\Confocal\20180206_120AGFP, 120ABotx\C3-MAX_120AGFP C2 Tel1 2 G3 - dm - scaled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363" y="4555101"/>
            <a:ext cx="1353312" cy="71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" name="Picture 29" descr="C:\Users\KLab\Google Drive\Pradeep Paper\20180201 - 120A - GFP, BoTx\Confocal\20180206_120AGFP, 120ABotx\C3-MAX_120AGFP C2 Tel1 2 G3 - scaled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363" y="3184378"/>
            <a:ext cx="1353312" cy="135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TextBox 77"/>
          <p:cNvSpPr txBox="1"/>
          <p:nvPr/>
        </p:nvSpPr>
        <p:spPr>
          <a:xfrm>
            <a:off x="631587" y="4314820"/>
            <a:ext cx="444278" cy="20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GFP</a:t>
            </a:r>
            <a:endParaRPr lang="en-US" sz="900" b="1" dirty="0">
              <a:solidFill>
                <a:srgbClr val="00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Box 79"/>
          <p:cNvSpPr txBox="1"/>
          <p:nvPr/>
        </p:nvSpPr>
        <p:spPr>
          <a:xfrm>
            <a:off x="2013349" y="4310547"/>
            <a:ext cx="544602" cy="217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NeuN</a:t>
            </a:r>
            <a:endParaRPr lang="en-US" sz="900" b="1" dirty="0">
              <a:solidFill>
                <a:srgbClr val="FF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TextBox 80"/>
          <p:cNvSpPr txBox="1"/>
          <p:nvPr/>
        </p:nvSpPr>
        <p:spPr>
          <a:xfrm>
            <a:off x="3504701" y="4317839"/>
            <a:ext cx="444278" cy="20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00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GFP</a:t>
            </a:r>
            <a:endParaRPr lang="en-US" sz="900" b="1" dirty="0">
              <a:solidFill>
                <a:srgbClr val="00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Box 81"/>
          <p:cNvSpPr txBox="1"/>
          <p:nvPr/>
        </p:nvSpPr>
        <p:spPr>
          <a:xfrm>
            <a:off x="4883638" y="4310547"/>
            <a:ext cx="574440" cy="217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rgbClr val="F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NeuN</a:t>
            </a:r>
            <a:endParaRPr lang="en-US" sz="900" b="1" dirty="0">
              <a:solidFill>
                <a:srgbClr val="FF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0" name="Picture 6" descr="C:\Users\KLab\Google Drive\Pradeep Paper\20180201 - 120A - GFP, BoTx\Confocal\20180202_120AGFP, 120ABotx\MAX_C3-120AUASBoTX5 Tel gainx3.5 - dm - scaled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067" y="4555101"/>
            <a:ext cx="1353312" cy="71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テキスト ボックス 56"/>
          <p:cNvSpPr txBox="1"/>
          <p:nvPr/>
        </p:nvSpPr>
        <p:spPr>
          <a:xfrm>
            <a:off x="635000" y="35560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/>
                <a:cs typeface="Arial"/>
              </a:rPr>
              <a:t>c</a:t>
            </a:r>
            <a:endParaRPr kumimoji="1" lang="ja-JP" alt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9375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1710</TotalTime>
  <Words>168</Words>
  <Application>Microsoft Macintosh PowerPoint</Application>
  <PresentationFormat>A4 210x297 mm</PresentationFormat>
  <Paragraphs>66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Theme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Ailani</dc:creator>
  <cp:lastModifiedBy>Kawakami Koichi</cp:lastModifiedBy>
  <cp:revision>116</cp:revision>
  <cp:lastPrinted>2018-02-15T11:42:23Z</cp:lastPrinted>
  <dcterms:created xsi:type="dcterms:W3CDTF">2017-12-04T13:07:58Z</dcterms:created>
  <dcterms:modified xsi:type="dcterms:W3CDTF">2018-02-15T14:04:19Z</dcterms:modified>
</cp:coreProperties>
</file>