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16262350"/>
  <p:notesSz cx="12192000" cy="162623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53" d="100"/>
          <a:sy n="53" d="100"/>
        </p:scale>
        <p:origin x="-278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5041328"/>
            <a:ext cx="10363200" cy="34150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9106916"/>
            <a:ext cx="8534400" cy="4065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3740340"/>
            <a:ext cx="530352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3740340"/>
            <a:ext cx="530352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650494"/>
            <a:ext cx="10972800" cy="26019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3740340"/>
            <a:ext cx="1097280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15123986"/>
            <a:ext cx="390144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15123986"/>
            <a:ext cx="280416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15123986"/>
            <a:ext cx="280416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a.martin@fjd.es" TargetMode="External"/><Relationship Id="rId2" Type="http://schemas.openxmlformats.org/officeDocument/2006/relationships/hyperlink" Target="mailto:galvarez@fjd.e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9125" y="1108710"/>
            <a:ext cx="9479280" cy="537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lang="es-ES" sz="1800" b="1" spc="-5" dirty="0" err="1">
                <a:latin typeface="Times New Roman"/>
                <a:cs typeface="Times New Roman"/>
              </a:rPr>
              <a:t>Supplementary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Information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 dirty="0">
              <a:latin typeface="Times New Roman"/>
              <a:cs typeface="Times New Roman"/>
            </a:endParaRPr>
          </a:p>
          <a:p>
            <a:r>
              <a:rPr lang="en-US" b="1" spc="-5" dirty="0">
                <a:latin typeface="Times New Roman"/>
                <a:cs typeface="Times New Roman"/>
              </a:rPr>
              <a:t>Analysis of urinary </a:t>
            </a:r>
            <a:r>
              <a:rPr lang="en-US" b="1" spc="-5" dirty="0" err="1">
                <a:latin typeface="Times New Roman"/>
                <a:cs typeface="Times New Roman"/>
              </a:rPr>
              <a:t>exosomal</a:t>
            </a:r>
            <a:r>
              <a:rPr lang="en-US" b="1" spc="-5" dirty="0">
                <a:latin typeface="Times New Roman"/>
                <a:cs typeface="Times New Roman"/>
              </a:rPr>
              <a:t> metabolites identifies cardiovascular risk signatures with added value to urine analysis</a:t>
            </a:r>
            <a:endParaRPr lang="es-ES" b="1" spc="-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63500" marR="158750">
              <a:lnSpc>
                <a:spcPct val="106900"/>
              </a:lnSpc>
              <a:spcBef>
                <a:spcPts val="1610"/>
              </a:spcBef>
            </a:pPr>
            <a:r>
              <a:rPr sz="1800" spc="-5" dirty="0">
                <a:latin typeface="Times New Roman"/>
                <a:cs typeface="Times New Roman"/>
              </a:rPr>
              <a:t>Marta </a:t>
            </a:r>
            <a:r>
              <a:rPr sz="1800" dirty="0">
                <a:latin typeface="Times New Roman"/>
                <a:cs typeface="Times New Roman"/>
              </a:rPr>
              <a:t>Agudiez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Paula J </a:t>
            </a:r>
            <a:r>
              <a:rPr sz="1800" dirty="0">
                <a:latin typeface="Times New Roman"/>
                <a:cs typeface="Times New Roman"/>
              </a:rPr>
              <a:t>Martinez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Marta Martin-Lorenzo</a:t>
            </a:r>
            <a:r>
              <a:rPr sz="1800" baseline="25462" dirty="0">
                <a:latin typeface="Times New Roman"/>
                <a:cs typeface="Times New Roman"/>
              </a:rPr>
              <a:t>1#</a:t>
            </a:r>
            <a:r>
              <a:rPr sz="1800" dirty="0">
                <a:latin typeface="Times New Roman"/>
                <a:cs typeface="Times New Roman"/>
              </a:rPr>
              <a:t>, Angeles Heredero</a:t>
            </a:r>
            <a:r>
              <a:rPr sz="1800" baseline="25462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Aranzazu Santiago-  Hernandez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Dolores Molero</a:t>
            </a:r>
            <a:r>
              <a:rPr sz="1800" baseline="25462" dirty="0">
                <a:latin typeface="Times New Roman"/>
                <a:cs typeface="Times New Roman"/>
              </a:rPr>
              <a:t>3</a:t>
            </a:r>
            <a:r>
              <a:rPr sz="1800" dirty="0">
                <a:latin typeface="Times New Roman"/>
                <a:cs typeface="Times New Roman"/>
              </a:rPr>
              <a:t>, Juan Manuel Garcia-Segura</a:t>
            </a:r>
            <a:r>
              <a:rPr sz="1800" baseline="25462" dirty="0">
                <a:latin typeface="Times New Roman"/>
                <a:cs typeface="Times New Roman"/>
              </a:rPr>
              <a:t>3,4</a:t>
            </a:r>
            <a:r>
              <a:rPr sz="1800" dirty="0">
                <a:latin typeface="Times New Roman"/>
                <a:cs typeface="Times New Roman"/>
              </a:rPr>
              <a:t>, Gonzalo Aldamiz-Echevarria</a:t>
            </a:r>
            <a:r>
              <a:rPr sz="1800" baseline="25462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 Gloria  Alvarez-Llamas</a:t>
            </a:r>
            <a:r>
              <a:rPr sz="1800" baseline="25462" dirty="0">
                <a:latin typeface="Times New Roman"/>
                <a:cs typeface="Times New Roman"/>
              </a:rPr>
              <a:t>1,5*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292100" indent="-229235">
              <a:lnSpc>
                <a:spcPct val="100000"/>
              </a:lnSpc>
              <a:spcBef>
                <a:spcPts val="1764"/>
              </a:spcBef>
              <a:buAutoNum type="arabicPeriod"/>
              <a:tabLst>
                <a:tab pos="292735" algn="l"/>
              </a:tabLst>
            </a:pP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Department, IIS-Fundacion </a:t>
            </a:r>
            <a:r>
              <a:rPr sz="1800" spc="-5" dirty="0">
                <a:latin typeface="Times New Roman"/>
                <a:cs typeface="Times New Roman"/>
              </a:rPr>
              <a:t>Jimenez Diaz-UAM, Madrid,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Spain.</a:t>
            </a:r>
            <a:endParaRPr sz="1800" dirty="0">
              <a:latin typeface="Times New Roman"/>
              <a:cs typeface="Times New Roman"/>
            </a:endParaRP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Cardiac </a:t>
            </a:r>
            <a:r>
              <a:rPr sz="1800" spc="-10" dirty="0">
                <a:latin typeface="Times New Roman"/>
                <a:cs typeface="Times New Roman"/>
              </a:rPr>
              <a:t>Surgery </a:t>
            </a:r>
            <a:r>
              <a:rPr sz="1800" dirty="0">
                <a:latin typeface="Times New Roman"/>
                <a:cs typeface="Times New Roman"/>
              </a:rPr>
              <a:t>Department, Fundacion </a:t>
            </a:r>
            <a:r>
              <a:rPr sz="1800" spc="-5" dirty="0">
                <a:latin typeface="Times New Roman"/>
                <a:cs typeface="Times New Roman"/>
              </a:rPr>
              <a:t>Jimenez Diaz-UAM, </a:t>
            </a:r>
            <a:r>
              <a:rPr sz="1800" dirty="0">
                <a:latin typeface="Times New Roman"/>
                <a:cs typeface="Times New Roman"/>
              </a:rPr>
              <a:t>Madrid, Spain.</a:t>
            </a: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CAI-RMN, </a:t>
            </a:r>
            <a:r>
              <a:rPr sz="1800" dirty="0">
                <a:latin typeface="Times New Roman"/>
                <a:cs typeface="Times New Roman"/>
              </a:rPr>
              <a:t>Universidad Complutense, Madrid,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  <a:p>
            <a:pPr marL="63500" marR="17780">
              <a:lnSpc>
                <a:spcPct val="106700"/>
              </a:lnSpc>
              <a:spcBef>
                <a:spcPts val="815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Department of Biochemistry and Molecular </a:t>
            </a:r>
            <a:r>
              <a:rPr sz="1800" spc="-15" dirty="0">
                <a:latin typeface="Times New Roman"/>
                <a:cs typeface="Times New Roman"/>
              </a:rPr>
              <a:t>Biology, </a:t>
            </a:r>
            <a:r>
              <a:rPr sz="1800" dirty="0">
                <a:latin typeface="Times New Roman"/>
                <a:cs typeface="Times New Roman"/>
              </a:rPr>
              <a:t>Faculty of </a:t>
            </a:r>
            <a:r>
              <a:rPr sz="1800" spc="-15" dirty="0">
                <a:latin typeface="Times New Roman"/>
                <a:cs typeface="Times New Roman"/>
              </a:rPr>
              <a:t>Biology, </a:t>
            </a:r>
            <a:r>
              <a:rPr sz="1800" dirty="0">
                <a:latin typeface="Times New Roman"/>
                <a:cs typeface="Times New Roman"/>
              </a:rPr>
              <a:t>Universidad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Complutense,  Madrid,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REDINREN, </a:t>
            </a:r>
            <a:r>
              <a:rPr sz="1800" spc="-5" dirty="0">
                <a:latin typeface="Times New Roman"/>
                <a:cs typeface="Times New Roman"/>
              </a:rPr>
              <a:t>Madrid,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6425" y="7101332"/>
            <a:ext cx="97885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*Corresponding author: </a:t>
            </a:r>
            <a:r>
              <a:rPr sz="1800" spc="-5" dirty="0">
                <a:latin typeface="Times New Roman"/>
                <a:cs typeface="Times New Roman"/>
              </a:rPr>
              <a:t>Gloria </a:t>
            </a:r>
            <a:r>
              <a:rPr sz="1800" dirty="0">
                <a:latin typeface="Times New Roman"/>
                <a:cs typeface="Times New Roman"/>
              </a:rPr>
              <a:t>Alvarez-Llamas. </a:t>
            </a: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Department. IIS-Fundacion </a:t>
            </a:r>
            <a:r>
              <a:rPr sz="1800" spc="-5" dirty="0">
                <a:latin typeface="Times New Roman"/>
                <a:cs typeface="Times New Roman"/>
              </a:rPr>
              <a:t>Jimenez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Diaz.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800" spc="-30" dirty="0">
                <a:latin typeface="Times New Roman"/>
                <a:cs typeface="Times New Roman"/>
              </a:rPr>
              <a:t>Avda. </a:t>
            </a:r>
            <a:r>
              <a:rPr sz="1800" spc="5" dirty="0">
                <a:latin typeface="Times New Roman"/>
                <a:cs typeface="Times New Roman"/>
              </a:rPr>
              <a:t>Reyes </a:t>
            </a:r>
            <a:r>
              <a:rPr sz="1800" dirty="0">
                <a:latin typeface="Times New Roman"/>
                <a:cs typeface="Times New Roman"/>
              </a:rPr>
              <a:t>Catolicos 2. </a:t>
            </a:r>
            <a:r>
              <a:rPr sz="1800" spc="-5" dirty="0">
                <a:latin typeface="Times New Roman"/>
                <a:cs typeface="Times New Roman"/>
              </a:rPr>
              <a:t>28040 </a:t>
            </a:r>
            <a:r>
              <a:rPr sz="1800" dirty="0">
                <a:latin typeface="Times New Roman"/>
                <a:cs typeface="Times New Roman"/>
              </a:rPr>
              <a:t>Madrid, </a:t>
            </a:r>
            <a:r>
              <a:rPr sz="1800" spc="-5" dirty="0">
                <a:latin typeface="Times New Roman"/>
                <a:cs typeface="Times New Roman"/>
              </a:rPr>
              <a:t>Spain. Phone </a:t>
            </a:r>
            <a:r>
              <a:rPr sz="1800" dirty="0">
                <a:latin typeface="Times New Roman"/>
                <a:cs typeface="Times New Roman"/>
              </a:rPr>
              <a:t>N. (+34) 915504800 2203. email: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galvarez@fjd.es</a:t>
            </a:r>
            <a:endParaRPr sz="1800">
              <a:latin typeface="Times New Roman"/>
              <a:cs typeface="Times New Roman"/>
            </a:endParaRPr>
          </a:p>
          <a:p>
            <a:pPr marL="76200" marR="221615">
              <a:lnSpc>
                <a:spcPct val="200000"/>
              </a:lnSpc>
              <a:spcBef>
                <a:spcPts val="5"/>
              </a:spcBef>
            </a:pPr>
            <a:r>
              <a:rPr sz="1800" baseline="25462" dirty="0">
                <a:latin typeface="Times New Roman"/>
                <a:cs typeface="Times New Roman"/>
              </a:rPr>
              <a:t>#</a:t>
            </a:r>
            <a:r>
              <a:rPr sz="1800" dirty="0">
                <a:latin typeface="Times New Roman"/>
                <a:cs typeface="Times New Roman"/>
              </a:rPr>
              <a:t>Corresponding author: </a:t>
            </a:r>
            <a:r>
              <a:rPr sz="1800" spc="-5" dirty="0">
                <a:latin typeface="Times New Roman"/>
                <a:cs typeface="Times New Roman"/>
              </a:rPr>
              <a:t>Marta </a:t>
            </a:r>
            <a:r>
              <a:rPr sz="1800" dirty="0">
                <a:latin typeface="Times New Roman"/>
                <a:cs typeface="Times New Roman"/>
              </a:rPr>
              <a:t>Martin-Lorenzo. </a:t>
            </a: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Department. IIS-Fundacion </a:t>
            </a:r>
            <a:r>
              <a:rPr sz="1800" spc="-5" dirty="0">
                <a:latin typeface="Times New Roman"/>
                <a:cs typeface="Times New Roman"/>
              </a:rPr>
              <a:t>Jimenez </a:t>
            </a:r>
            <a:r>
              <a:rPr sz="1800" dirty="0">
                <a:latin typeface="Times New Roman"/>
                <a:cs typeface="Times New Roman"/>
              </a:rPr>
              <a:t>Diaz.  </a:t>
            </a:r>
            <a:r>
              <a:rPr sz="1800" spc="-30" dirty="0">
                <a:latin typeface="Times New Roman"/>
                <a:cs typeface="Times New Roman"/>
              </a:rPr>
              <a:t>Avda. </a:t>
            </a:r>
            <a:r>
              <a:rPr sz="1800" dirty="0">
                <a:latin typeface="Times New Roman"/>
                <a:cs typeface="Times New Roman"/>
              </a:rPr>
              <a:t>Reyes Catolicos 2. 28040 Madrid, Spain. Phone </a:t>
            </a:r>
            <a:r>
              <a:rPr sz="1800" spc="-5" dirty="0">
                <a:latin typeface="Times New Roman"/>
                <a:cs typeface="Times New Roman"/>
              </a:rPr>
              <a:t>N. </a:t>
            </a:r>
            <a:r>
              <a:rPr sz="1800" dirty="0">
                <a:latin typeface="Times New Roman"/>
                <a:cs typeface="Times New Roman"/>
              </a:rPr>
              <a:t>(+34) 915504800 2202. Email: </a:t>
            </a:r>
            <a:r>
              <a:rPr sz="1800" dirty="0">
                <a:latin typeface="Times New Roman"/>
                <a:cs typeface="Times New Roman"/>
                <a:hlinkClick r:id="rId3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3"/>
              </a:rPr>
              <a:t>marta.martin@fjd.es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1732" y="4251387"/>
            <a:ext cx="7526758" cy="6368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2420" y="11284966"/>
            <a:ext cx="92316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s-ES" sz="2000" b="1" spc="-5" dirty="0" err="1">
                <a:latin typeface="Calibri"/>
                <a:cs typeface="Calibri"/>
              </a:rPr>
              <a:t>Additional</a:t>
            </a:r>
            <a:r>
              <a:rPr lang="es-ES" sz="2000" b="1" spc="-5" dirty="0">
                <a:latin typeface="Calibri"/>
                <a:cs typeface="Calibri"/>
              </a:rPr>
              <a:t> file </a:t>
            </a:r>
            <a:r>
              <a:rPr lang="es-ES" sz="2000" b="1" dirty="0">
                <a:latin typeface="Calibri"/>
                <a:cs typeface="Calibri"/>
              </a:rPr>
              <a:t>2: Fig. S2</a:t>
            </a:r>
            <a:r>
              <a:rPr sz="2000" dirty="0">
                <a:latin typeface="Calibri"/>
                <a:cs typeface="Calibri"/>
              </a:rPr>
              <a:t>. Number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detected peaks </a:t>
            </a:r>
            <a:r>
              <a:rPr sz="2000" spc="-15" dirty="0">
                <a:latin typeface="Calibri"/>
                <a:cs typeface="Calibri"/>
              </a:rPr>
              <a:t>at different </a:t>
            </a:r>
            <a:r>
              <a:rPr sz="2000" spc="-5" dirty="0">
                <a:latin typeface="Calibri"/>
                <a:cs typeface="Calibri"/>
              </a:rPr>
              <a:t>sensitivity cut-off values,  </a:t>
            </a:r>
            <a:r>
              <a:rPr sz="2000" spc="-10" dirty="0">
                <a:latin typeface="Calibri"/>
                <a:cs typeface="Calibri"/>
              </a:rPr>
              <a:t>estimated </a:t>
            </a:r>
            <a:r>
              <a:rPr sz="2000" dirty="0">
                <a:latin typeface="Calibri"/>
                <a:cs typeface="Calibri"/>
              </a:rPr>
              <a:t>as 3, 5, 8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dirty="0">
                <a:latin typeface="Calibri"/>
                <a:cs typeface="Calibri"/>
              </a:rPr>
              <a:t>10 </a:t>
            </a:r>
            <a:r>
              <a:rPr sz="2000" spc="-5" dirty="0">
                <a:latin typeface="Calibri"/>
                <a:cs typeface="Calibri"/>
              </a:rPr>
              <a:t>times signal </a:t>
            </a:r>
            <a:r>
              <a:rPr sz="2000" spc="-15" dirty="0">
                <a:latin typeface="Calibri"/>
                <a:cs typeface="Calibri"/>
              </a:rPr>
              <a:t>to </a:t>
            </a:r>
            <a:r>
              <a:rPr sz="2000" spc="-5" dirty="0">
                <a:latin typeface="Calibri"/>
                <a:cs typeface="Calibri"/>
              </a:rPr>
              <a:t>noise </a:t>
            </a:r>
            <a:r>
              <a:rPr sz="2000" spc="-15" dirty="0">
                <a:latin typeface="Calibri"/>
                <a:cs typeface="Calibri"/>
              </a:rPr>
              <a:t>ratio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(S/N).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212</Words>
  <Application>Microsoft Office PowerPoint</Application>
  <PresentationFormat>Custom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Martin Lorenzo</dc:creator>
  <cp:lastModifiedBy>GSABORDO</cp:lastModifiedBy>
  <cp:revision>5</cp:revision>
  <dcterms:created xsi:type="dcterms:W3CDTF">2020-07-30T09:17:19Z</dcterms:created>
  <dcterms:modified xsi:type="dcterms:W3CDTF">2020-11-13T14:34:29Z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2020-07-30T00:00:00Z</vt:filetime>
  </property>
</Properties>
</file>