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5" r:id="rId3"/>
    <p:sldId id="256" r:id="rId4"/>
    <p:sldId id="257" r:id="rId5"/>
    <p:sldId id="258" r:id="rId6"/>
    <p:sldId id="259" r:id="rId7"/>
    <p:sldId id="304" r:id="rId8"/>
    <p:sldId id="260" r:id="rId9"/>
    <p:sldId id="261" r:id="rId10"/>
    <p:sldId id="262" r:id="rId11"/>
    <p:sldId id="263" r:id="rId12"/>
    <p:sldId id="306" r:id="rId13"/>
    <p:sldId id="269" r:id="rId14"/>
    <p:sldId id="270" r:id="rId15"/>
    <p:sldId id="271" r:id="rId16"/>
    <p:sldId id="272" r:id="rId17"/>
    <p:sldId id="313" r:id="rId18"/>
    <p:sldId id="296" r:id="rId19"/>
    <p:sldId id="298" r:id="rId20"/>
    <p:sldId id="330" r:id="rId21"/>
    <p:sldId id="265" r:id="rId22"/>
    <p:sldId id="266" r:id="rId23"/>
    <p:sldId id="267" r:id="rId24"/>
    <p:sldId id="331" r:id="rId25"/>
    <p:sldId id="264" r:id="rId26"/>
    <p:sldId id="268" r:id="rId27"/>
    <p:sldId id="332" r:id="rId28"/>
    <p:sldId id="333" r:id="rId29"/>
    <p:sldId id="334" r:id="rId30"/>
    <p:sldId id="314" r:id="rId31"/>
    <p:sldId id="274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07" r:id="rId40"/>
    <p:sldId id="315" r:id="rId41"/>
    <p:sldId id="275" r:id="rId42"/>
    <p:sldId id="308" r:id="rId43"/>
    <p:sldId id="276" r:id="rId44"/>
    <p:sldId id="278" r:id="rId45"/>
    <p:sldId id="309" r:id="rId46"/>
    <p:sldId id="310" r:id="rId47"/>
    <p:sldId id="311" r:id="rId48"/>
    <p:sldId id="280" r:id="rId49"/>
    <p:sldId id="281" r:id="rId50"/>
    <p:sldId id="312" r:id="rId51"/>
    <p:sldId id="282" r:id="rId52"/>
    <p:sldId id="283" r:id="rId5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154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24/11/2021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E8921-1154-4988-B0B7-76C39581A0B2}"/>
              </a:ext>
            </a:extLst>
          </p:cNvPr>
          <p:cNvSpPr txBox="1"/>
          <p:nvPr/>
        </p:nvSpPr>
        <p:spPr>
          <a:xfrm>
            <a:off x="611560" y="2060848"/>
            <a:ext cx="8105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Nucleus-cytoskeleton communication in embryonic stem cells </a:t>
            </a:r>
          </a:p>
          <a:p>
            <a:pPr algn="ctr"/>
            <a:r>
              <a:rPr lang="en-US" sz="2400" b="1" dirty="0"/>
              <a:t>and its impact on OCT4-chromatin interactions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70694-2505-4654-88D4-A8D0553E27BD}"/>
              </a:ext>
            </a:extLst>
          </p:cNvPr>
          <p:cNvSpPr txBox="1"/>
          <p:nvPr/>
        </p:nvSpPr>
        <p:spPr>
          <a:xfrm>
            <a:off x="3635896" y="3019751"/>
            <a:ext cx="1643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Romero JJ et al.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334FC-EC46-4DB6-A610-CC66CC8B314D}"/>
              </a:ext>
            </a:extLst>
          </p:cNvPr>
          <p:cNvSpPr txBox="1"/>
          <p:nvPr/>
        </p:nvSpPr>
        <p:spPr>
          <a:xfrm>
            <a:off x="2620412" y="4076603"/>
            <a:ext cx="4087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dirty="0" err="1"/>
              <a:t>Additional</a:t>
            </a:r>
            <a:r>
              <a:rPr lang="es-AR" dirty="0"/>
              <a:t> file 13 – </a:t>
            </a:r>
            <a:r>
              <a:rPr lang="es-AR" dirty="0" err="1"/>
              <a:t>Supplementary</a:t>
            </a:r>
            <a:r>
              <a:rPr lang="es-AR" dirty="0"/>
              <a:t> Fig. S5</a:t>
            </a:r>
          </a:p>
          <a:p>
            <a:pPr algn="ctr"/>
            <a:endParaRPr lang="es-AR" dirty="0"/>
          </a:p>
          <a:p>
            <a:pPr algn="ctr"/>
            <a:r>
              <a:rPr lang="es-AR" dirty="0" err="1"/>
              <a:t>Nuclei</a:t>
            </a:r>
            <a:r>
              <a:rPr lang="es-AR" dirty="0"/>
              <a:t> </a:t>
            </a:r>
            <a:r>
              <a:rPr lang="es-AR" dirty="0" err="1"/>
              <a:t>segmentation</a:t>
            </a:r>
            <a:r>
              <a:rPr lang="es-AR" dirty="0"/>
              <a:t> </a:t>
            </a:r>
            <a:endParaRPr lang="en-US" dirty="0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92066D0E-B857-44A0-88DE-41E0EA60CE5D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36CDA46E-2AF6-4964-BF90-4B5AFC209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BBA010F4-B8C7-4EAB-9F10-57EEFF8B5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EF4D3DAE-E71E-45F1-A79C-B086805EC550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1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BE8921-1154-4988-B0B7-76C39581A0B2}"/>
              </a:ext>
            </a:extLst>
          </p:cNvPr>
          <p:cNvSpPr txBox="1"/>
          <p:nvPr/>
        </p:nvSpPr>
        <p:spPr>
          <a:xfrm>
            <a:off x="1811196" y="2060848"/>
            <a:ext cx="5705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YPet</a:t>
            </a:r>
            <a:r>
              <a:rPr lang="en-US" sz="4800" b="1" dirty="0"/>
              <a:t>-OCT4 ES cell 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94FF29-1763-4C22-BC96-254D76A128A6}"/>
              </a:ext>
            </a:extLst>
          </p:cNvPr>
          <p:cNvSpPr txBox="1"/>
          <p:nvPr/>
        </p:nvSpPr>
        <p:spPr>
          <a:xfrm>
            <a:off x="3027025" y="2936793"/>
            <a:ext cx="30899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/>
              <a:t>Control </a:t>
            </a:r>
            <a:r>
              <a:rPr lang="es-AR" sz="3200" dirty="0" err="1"/>
              <a:t>condition</a:t>
            </a:r>
            <a:endParaRPr lang="en-US" sz="3200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BEA1E8-76E5-4B7B-B3F2-59D4BCC9704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2" descr="Resultado de imagen para iquibicen conicet">
            <a:extLst>
              <a:ext uri="{FF2B5EF4-FFF2-40B4-BE49-F238E27FC236}">
                <a16:creationId xmlns:a16="http://schemas.microsoft.com/office/drawing/2014/main" id="{2EA06D47-8A5E-4B1E-8E83-BC71E2CA2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esultado de imagen para quimica biologica uba logo">
            <a:extLst>
              <a:ext uri="{FF2B5EF4-FFF2-40B4-BE49-F238E27FC236}">
                <a16:creationId xmlns:a16="http://schemas.microsoft.com/office/drawing/2014/main" id="{C8F21D1E-7669-409A-91C7-E63D23AE3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0DCE921F-E224-4BBC-A095-37B48B8B2BE0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6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7504" y="1619508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12767" y="115066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32" y="2769829"/>
            <a:ext cx="354771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21315" y="2267580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Image0001stack.imx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023" y="2812464"/>
            <a:ext cx="4216425" cy="349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8">
            <a:extLst>
              <a:ext uri="{FF2B5EF4-FFF2-40B4-BE49-F238E27FC236}">
                <a16:creationId xmlns:a16="http://schemas.microsoft.com/office/drawing/2014/main" id="{30628625-3249-498B-8324-BDA2F948DA95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2" descr="Resultado de imagen para iquibicen conicet">
            <a:extLst>
              <a:ext uri="{FF2B5EF4-FFF2-40B4-BE49-F238E27FC236}">
                <a16:creationId xmlns:a16="http://schemas.microsoft.com/office/drawing/2014/main" id="{23431C11-99E0-40A9-AFAA-E2AF98593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Resultado de imagen para quimica biologica uba logo">
            <a:extLst>
              <a:ext uri="{FF2B5EF4-FFF2-40B4-BE49-F238E27FC236}">
                <a16:creationId xmlns:a16="http://schemas.microsoft.com/office/drawing/2014/main" id="{55E8C787-14F8-4EA0-B862-9246D9BFD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7">
            <a:extLst>
              <a:ext uri="{FF2B5EF4-FFF2-40B4-BE49-F238E27FC236}">
                <a16:creationId xmlns:a16="http://schemas.microsoft.com/office/drawing/2014/main" id="{5B961CA8-722D-4C7E-9E8D-8AE4BE4F656A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2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1320"/>
            <a:ext cx="4032449" cy="37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601320"/>
            <a:ext cx="3888433" cy="37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73709" y="2157688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Image0002stack.imx</a:t>
            </a:r>
          </a:p>
        </p:txBody>
      </p:sp>
      <p:sp>
        <p:nvSpPr>
          <p:cNvPr id="12" name="3 CuadroTexto">
            <a:extLst>
              <a:ext uri="{FF2B5EF4-FFF2-40B4-BE49-F238E27FC236}">
                <a16:creationId xmlns:a16="http://schemas.microsoft.com/office/drawing/2014/main" id="{0FCF3A4D-8610-42D6-B547-E703E2A1FF5D}"/>
              </a:ext>
            </a:extLst>
          </p:cNvPr>
          <p:cNvSpPr txBox="1"/>
          <p:nvPr/>
        </p:nvSpPr>
        <p:spPr>
          <a:xfrm>
            <a:off x="107504" y="1619508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7D1BABB6-459A-42A2-9CA7-9310E2CC239F}"/>
              </a:ext>
            </a:extLst>
          </p:cNvPr>
          <p:cNvSpPr/>
          <p:nvPr/>
        </p:nvSpPr>
        <p:spPr>
          <a:xfrm>
            <a:off x="112767" y="115066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44FBB21-9346-427F-A397-1DAB408E17DF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9D84BEC8-2013-4AF9-B2FE-9BCE9B9FF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ACE6E4BE-6210-4989-AD2D-BA5137968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DE65BD27-747C-4AA6-A365-C007E728AF67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3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2178042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Image0006stack.imx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548" y="2646768"/>
            <a:ext cx="3888432" cy="387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28586"/>
            <a:ext cx="3888432" cy="387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53317423-8F9B-480A-9180-BA531FE2E36F}"/>
              </a:ext>
            </a:extLst>
          </p:cNvPr>
          <p:cNvSpPr txBox="1"/>
          <p:nvPr/>
        </p:nvSpPr>
        <p:spPr>
          <a:xfrm>
            <a:off x="107504" y="1547499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2" name="6 Rectángulo">
            <a:extLst>
              <a:ext uri="{FF2B5EF4-FFF2-40B4-BE49-F238E27FC236}">
                <a16:creationId xmlns:a16="http://schemas.microsoft.com/office/drawing/2014/main" id="{8C2BC8A7-4D5A-4601-AACB-64E1D3E91C10}"/>
              </a:ext>
            </a:extLst>
          </p:cNvPr>
          <p:cNvSpPr/>
          <p:nvPr/>
        </p:nvSpPr>
        <p:spPr>
          <a:xfrm>
            <a:off x="112767" y="115066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F4F2DAF-124F-45AA-A998-D7AAD798AA99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2" descr="Resultado de imagen para iquibicen conicet">
            <a:extLst>
              <a:ext uri="{FF2B5EF4-FFF2-40B4-BE49-F238E27FC236}">
                <a16:creationId xmlns:a16="http://schemas.microsoft.com/office/drawing/2014/main" id="{F52EACA6-E3E3-4549-B3E0-87EB5E6BB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Resultado de imagen para quimica biologica uba logo">
            <a:extLst>
              <a:ext uri="{FF2B5EF4-FFF2-40B4-BE49-F238E27FC236}">
                <a16:creationId xmlns:a16="http://schemas.microsoft.com/office/drawing/2014/main" id="{9E73C2C6-9FF5-426A-BC92-12A87F54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3DAA5FEC-0723-40BD-90FB-0FAF522F9F83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20" y="2808479"/>
            <a:ext cx="4025683" cy="335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84" y="2806988"/>
            <a:ext cx="3956407" cy="335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07504" y="2276873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Image0007stack.imx</a:t>
            </a:r>
          </a:p>
        </p:txBody>
      </p:sp>
      <p:sp>
        <p:nvSpPr>
          <p:cNvPr id="9" name="3 CuadroTexto">
            <a:extLst>
              <a:ext uri="{FF2B5EF4-FFF2-40B4-BE49-F238E27FC236}">
                <a16:creationId xmlns:a16="http://schemas.microsoft.com/office/drawing/2014/main" id="{40F74232-9D96-45C6-89E9-2588F5EF7772}"/>
              </a:ext>
            </a:extLst>
          </p:cNvPr>
          <p:cNvSpPr txBox="1"/>
          <p:nvPr/>
        </p:nvSpPr>
        <p:spPr>
          <a:xfrm>
            <a:off x="107504" y="1691516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AD79AC88-3C39-4CB2-8D98-010EE5ADC8A7}"/>
              </a:ext>
            </a:extLst>
          </p:cNvPr>
          <p:cNvSpPr/>
          <p:nvPr/>
        </p:nvSpPr>
        <p:spPr>
          <a:xfrm>
            <a:off x="112767" y="1222670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F048B21-FC3C-46FC-B773-39B7C5152674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F1EBC2C9-1D9B-444F-BC59-0D043FB54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32D18877-D249-4DD1-B30C-73B4CA38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A07896CD-EF32-4633-90B8-55AA3A4A2D0A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7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1701" y="2042449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Image0008stack.imx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83800"/>
            <a:ext cx="4032448" cy="382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02" y="2483800"/>
            <a:ext cx="3820513" cy="382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3 CuadroTexto">
            <a:extLst>
              <a:ext uri="{FF2B5EF4-FFF2-40B4-BE49-F238E27FC236}">
                <a16:creationId xmlns:a16="http://schemas.microsoft.com/office/drawing/2014/main" id="{A2CED34C-A030-4E44-9185-6B1C39F4C3B1}"/>
              </a:ext>
            </a:extLst>
          </p:cNvPr>
          <p:cNvSpPr txBox="1"/>
          <p:nvPr/>
        </p:nvSpPr>
        <p:spPr>
          <a:xfrm>
            <a:off x="107504" y="1619508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AD6AB75E-CCFD-49B9-B4A7-7F253618A11F}"/>
              </a:ext>
            </a:extLst>
          </p:cNvPr>
          <p:cNvSpPr/>
          <p:nvPr/>
        </p:nvSpPr>
        <p:spPr>
          <a:xfrm>
            <a:off x="112767" y="1187460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5D4A2-15AF-4B45-84D2-9779710BC2D9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E6D9DD12-5E94-400F-89A2-A664C19AF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DD95E374-29FE-4D79-9E9E-96968C9E6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2FF60E74-806F-43F5-91E6-AC5301F4AE74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4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53883"/>
            <a:ext cx="3960440" cy="365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7504" y="1979548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Image0012stack.imx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68" y="2653882"/>
            <a:ext cx="3675368" cy="365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3 CuadroTexto">
            <a:extLst>
              <a:ext uri="{FF2B5EF4-FFF2-40B4-BE49-F238E27FC236}">
                <a16:creationId xmlns:a16="http://schemas.microsoft.com/office/drawing/2014/main" id="{9A80D3A8-77F4-4F01-BC94-9C857ED100CD}"/>
              </a:ext>
            </a:extLst>
          </p:cNvPr>
          <p:cNvSpPr txBox="1"/>
          <p:nvPr/>
        </p:nvSpPr>
        <p:spPr>
          <a:xfrm>
            <a:off x="132411" y="1556792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B35BA52D-1895-44F3-98DD-9F8AE819AEB8}"/>
              </a:ext>
            </a:extLst>
          </p:cNvPr>
          <p:cNvSpPr/>
          <p:nvPr/>
        </p:nvSpPr>
        <p:spPr>
          <a:xfrm>
            <a:off x="112767" y="1187460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F61305-CC63-4877-BA91-053692ACC35A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4FE9AED7-ED81-4EE2-811A-27C8A4EAD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5CDC2123-3F84-4109-ADCF-F26F695ED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BC01672C-7DE7-4820-A41D-58FE85F3DAEC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6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504" y="1763524"/>
            <a:ext cx="2094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Image0001stack.imx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142" y="2204864"/>
            <a:ext cx="4054290" cy="423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5"/>
            <a:ext cx="3942250" cy="423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3 CuadroTexto">
            <a:extLst>
              <a:ext uri="{FF2B5EF4-FFF2-40B4-BE49-F238E27FC236}">
                <a16:creationId xmlns:a16="http://schemas.microsoft.com/office/drawing/2014/main" id="{981C3F98-A2F9-4205-85C4-903D69E1B708}"/>
              </a:ext>
            </a:extLst>
          </p:cNvPr>
          <p:cNvSpPr txBox="1"/>
          <p:nvPr/>
        </p:nvSpPr>
        <p:spPr>
          <a:xfrm>
            <a:off x="107504" y="1394192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88920BBB-7B9E-4F03-9F8A-EC146262E155}"/>
              </a:ext>
            </a:extLst>
          </p:cNvPr>
          <p:cNvSpPr/>
          <p:nvPr/>
        </p:nvSpPr>
        <p:spPr>
          <a:xfrm>
            <a:off x="112767" y="103415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EA7526AD-10F5-4E2E-A583-14F29FAA12E5}"/>
              </a:ext>
            </a:extLst>
          </p:cNvPr>
          <p:cNvSpPr/>
          <p:nvPr/>
        </p:nvSpPr>
        <p:spPr>
          <a:xfrm>
            <a:off x="36496" y="670538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6FCE17EB-35E3-4E07-8DF0-F5740790C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576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FB3D39FC-A2EF-4256-B673-EE989ED4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-27384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B941925F-3722-4CEA-AF84-238CD1F14529}"/>
              </a:ext>
            </a:extLst>
          </p:cNvPr>
          <p:cNvSpPr/>
          <p:nvPr/>
        </p:nvSpPr>
        <p:spPr>
          <a:xfrm>
            <a:off x="1080416" y="5151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65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337" y="2492895"/>
            <a:ext cx="3930095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7504" y="1938574"/>
            <a:ext cx="2211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Image0004stack2.imx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4" y="2492895"/>
            <a:ext cx="4080455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3 CuadroTexto">
            <a:extLst>
              <a:ext uri="{FF2B5EF4-FFF2-40B4-BE49-F238E27FC236}">
                <a16:creationId xmlns:a16="http://schemas.microsoft.com/office/drawing/2014/main" id="{62C65293-CDA4-4EDB-87C0-751125EDAA10}"/>
              </a:ext>
            </a:extLst>
          </p:cNvPr>
          <p:cNvSpPr txBox="1"/>
          <p:nvPr/>
        </p:nvSpPr>
        <p:spPr>
          <a:xfrm>
            <a:off x="107504" y="1547500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C361D1F5-2F4B-4454-8DEA-E17300F73E1E}"/>
              </a:ext>
            </a:extLst>
          </p:cNvPr>
          <p:cNvSpPr/>
          <p:nvPr/>
        </p:nvSpPr>
        <p:spPr>
          <a:xfrm>
            <a:off x="112767" y="111545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DB5C061-5D33-4756-8266-9C94971EA8E7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2BEADCA9-AF7E-43F8-B238-7CEC568DE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15CCA958-F152-4CE2-990D-44EE24D6D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75AEC1C8-7D6D-42EA-9DE9-E3173F55CBC3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5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7851" y="1979548"/>
            <a:ext cx="2211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Image0005stack1.imx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09020"/>
            <a:ext cx="3875885" cy="41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09019"/>
            <a:ext cx="3850756" cy="41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3 CuadroTexto">
            <a:extLst>
              <a:ext uri="{FF2B5EF4-FFF2-40B4-BE49-F238E27FC236}">
                <a16:creationId xmlns:a16="http://schemas.microsoft.com/office/drawing/2014/main" id="{B4504166-1440-4D57-AABF-B3103F009299}"/>
              </a:ext>
            </a:extLst>
          </p:cNvPr>
          <p:cNvSpPr txBox="1"/>
          <p:nvPr/>
        </p:nvSpPr>
        <p:spPr>
          <a:xfrm>
            <a:off x="107504" y="1547500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6283D22D-AB0F-4B5F-B2F2-57C70F27F740}"/>
              </a:ext>
            </a:extLst>
          </p:cNvPr>
          <p:cNvSpPr/>
          <p:nvPr/>
        </p:nvSpPr>
        <p:spPr>
          <a:xfrm>
            <a:off x="112767" y="1115452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 + mem-</a:t>
            </a:r>
            <a:r>
              <a:rPr lang="en-US" dirty="0" err="1">
                <a:solidFill>
                  <a:srgbClr val="FF0000"/>
                </a:solidFill>
              </a:rPr>
              <a:t>mCherry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E64139E-CCBB-426D-9C79-60E50541A17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39D68776-B464-40A4-98CB-17FBACBBA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11A58EF6-2C07-431C-80D2-915A2F862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55A1ACDE-F9D3-4C25-8BF5-E72AAF69F24B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58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9A14E2-1859-4C9A-A386-3580C8CA34C9}"/>
              </a:ext>
            </a:extLst>
          </p:cNvPr>
          <p:cNvSpPr txBox="1"/>
          <p:nvPr/>
        </p:nvSpPr>
        <p:spPr>
          <a:xfrm>
            <a:off x="2475463" y="2904785"/>
            <a:ext cx="4193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 err="1"/>
              <a:t>Latrunculin</a:t>
            </a:r>
            <a:r>
              <a:rPr lang="es-AR" sz="3200" dirty="0"/>
              <a:t>-B </a:t>
            </a:r>
            <a:r>
              <a:rPr lang="es-AR" sz="3200" dirty="0" err="1"/>
              <a:t>treatment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4241E8-8D8C-4EB3-8EE2-576FD00CC238}"/>
              </a:ext>
            </a:extLst>
          </p:cNvPr>
          <p:cNvSpPr txBox="1"/>
          <p:nvPr/>
        </p:nvSpPr>
        <p:spPr>
          <a:xfrm>
            <a:off x="1811196" y="2060848"/>
            <a:ext cx="5705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YPet</a:t>
            </a:r>
            <a:r>
              <a:rPr lang="en-US" sz="4800" b="1" dirty="0"/>
              <a:t>-OCT4 ES cell line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1158D81-0215-49D0-8271-62F721F7803C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2" descr="Resultado de imagen para iquibicen conicet">
            <a:extLst>
              <a:ext uri="{FF2B5EF4-FFF2-40B4-BE49-F238E27FC236}">
                <a16:creationId xmlns:a16="http://schemas.microsoft.com/office/drawing/2014/main" id="{27FB00D1-13FA-4777-8687-8C7DEC49B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quimica biologica uba logo">
            <a:extLst>
              <a:ext uri="{FF2B5EF4-FFF2-40B4-BE49-F238E27FC236}">
                <a16:creationId xmlns:a16="http://schemas.microsoft.com/office/drawing/2014/main" id="{9566ED2D-A2E8-4772-8F62-3FF2ACA35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E9169B2F-4B3F-4C53-8B24-AAD422067379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29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8341" y="2068278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ImageFV10002.00013.imx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70734"/>
            <a:ext cx="4104456" cy="371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670734"/>
            <a:ext cx="4104456" cy="371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3 CuadroTexto">
            <a:extLst>
              <a:ext uri="{FF2B5EF4-FFF2-40B4-BE49-F238E27FC236}">
                <a16:creationId xmlns:a16="http://schemas.microsoft.com/office/drawing/2014/main" id="{3BD65285-6EBB-472D-8046-D4E4A10D0241}"/>
              </a:ext>
            </a:extLst>
          </p:cNvPr>
          <p:cNvSpPr txBox="1"/>
          <p:nvPr/>
        </p:nvSpPr>
        <p:spPr>
          <a:xfrm>
            <a:off x="107504" y="1619508"/>
            <a:ext cx="24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Latrunculin-B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6A78F457-BE77-48D9-937A-FC545846351A}"/>
              </a:ext>
            </a:extLst>
          </p:cNvPr>
          <p:cNvSpPr/>
          <p:nvPr/>
        </p:nvSpPr>
        <p:spPr>
          <a:xfrm>
            <a:off x="112767" y="1225646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EE515811-0012-45BC-8ABF-A01D2DA855A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2C4B73B5-C081-4D01-B8B7-F8C7D1C4F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D313D2F2-FAE9-4B01-80E4-8B8C7403B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3279D9E3-1BFC-434B-BBFE-B48FDA65322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83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4153" y="2070193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ImageFV10002.40010.imx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44887"/>
            <a:ext cx="4176464" cy="363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4887"/>
            <a:ext cx="3960440" cy="363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D745CFBA-8C67-47CE-A7C1-8CF58F39118F}"/>
              </a:ext>
            </a:extLst>
          </p:cNvPr>
          <p:cNvSpPr txBox="1"/>
          <p:nvPr/>
        </p:nvSpPr>
        <p:spPr>
          <a:xfrm>
            <a:off x="107504" y="1583467"/>
            <a:ext cx="24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Latrunculin-B treatment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465E86A1-8DE8-48CB-B384-9CFD916AD73D}"/>
              </a:ext>
            </a:extLst>
          </p:cNvPr>
          <p:cNvSpPr/>
          <p:nvPr/>
        </p:nvSpPr>
        <p:spPr>
          <a:xfrm>
            <a:off x="112767" y="1187460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72A2C799-53C8-48B1-9081-0E63F3C4606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6AE38528-7BA1-4C21-921E-2B6B9D57E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BBDAD7C3-5859-4945-BE98-CD0F91AC9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9679CB1A-5BD0-40C2-B6B8-07A147749E4F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8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734" y="1894095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ImageFV10002.40011.imx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63298"/>
            <a:ext cx="3816426" cy="396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563298"/>
            <a:ext cx="3816425" cy="396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23EA10D8-ACA5-4B61-A956-F90CB6B8DD47}"/>
              </a:ext>
            </a:extLst>
          </p:cNvPr>
          <p:cNvSpPr txBox="1"/>
          <p:nvPr/>
        </p:nvSpPr>
        <p:spPr>
          <a:xfrm>
            <a:off x="107504" y="1403484"/>
            <a:ext cx="24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Latrunculin-B treatment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C68819D1-A7C6-450E-AB56-06371A1B7721}"/>
              </a:ext>
            </a:extLst>
          </p:cNvPr>
          <p:cNvSpPr/>
          <p:nvPr/>
        </p:nvSpPr>
        <p:spPr>
          <a:xfrm>
            <a:off x="112767" y="1076861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FCA5340E-49C7-4036-9DDB-FD99085D5DB9}"/>
              </a:ext>
            </a:extLst>
          </p:cNvPr>
          <p:cNvSpPr/>
          <p:nvPr/>
        </p:nvSpPr>
        <p:spPr>
          <a:xfrm>
            <a:off x="36496" y="6633376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22864B9B-DD13-42BA-AEC3-13493A764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A240CC1C-B2F9-4662-A131-A803CDB8B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50AA01E2-B539-4C35-A09F-E0B633C433F0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83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1979548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ImageFV10002.50008.imx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9682"/>
            <a:ext cx="3744416" cy="39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569682"/>
            <a:ext cx="4032448" cy="39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3 CuadroTexto">
            <a:extLst>
              <a:ext uri="{FF2B5EF4-FFF2-40B4-BE49-F238E27FC236}">
                <a16:creationId xmlns:a16="http://schemas.microsoft.com/office/drawing/2014/main" id="{EA18D561-7F83-4D08-8491-0EE24F2297BC}"/>
              </a:ext>
            </a:extLst>
          </p:cNvPr>
          <p:cNvSpPr txBox="1"/>
          <p:nvPr/>
        </p:nvSpPr>
        <p:spPr>
          <a:xfrm>
            <a:off x="107504" y="1547500"/>
            <a:ext cx="24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Latrunculin-B treatment</a:t>
            </a:r>
          </a:p>
        </p:txBody>
      </p:sp>
      <p:sp>
        <p:nvSpPr>
          <p:cNvPr id="12" name="6 Rectángulo">
            <a:extLst>
              <a:ext uri="{FF2B5EF4-FFF2-40B4-BE49-F238E27FC236}">
                <a16:creationId xmlns:a16="http://schemas.microsoft.com/office/drawing/2014/main" id="{79FFA9B6-D34B-486E-A662-14F7BF0E873F}"/>
              </a:ext>
            </a:extLst>
          </p:cNvPr>
          <p:cNvSpPr/>
          <p:nvPr/>
        </p:nvSpPr>
        <p:spPr>
          <a:xfrm>
            <a:off x="112767" y="1187460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1C15A8EC-5D28-4261-A287-697E68523E15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5ECEA863-55E7-47FC-8219-14E7E2011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CB537ED1-CD90-47FD-BBC5-E18B30D8D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827FF77B-51E3-48C4-AB83-C0FBFCFCFA1F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42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6D47A6-409C-408F-8FBD-3FA68673FD48}"/>
              </a:ext>
            </a:extLst>
          </p:cNvPr>
          <p:cNvSpPr txBox="1"/>
          <p:nvPr/>
        </p:nvSpPr>
        <p:spPr>
          <a:xfrm>
            <a:off x="3167063" y="2926821"/>
            <a:ext cx="2809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 err="1"/>
              <a:t>Taxol</a:t>
            </a:r>
            <a:r>
              <a:rPr lang="es-AR" sz="3200" dirty="0"/>
              <a:t> </a:t>
            </a:r>
            <a:r>
              <a:rPr lang="es-AR" sz="3200" dirty="0" err="1"/>
              <a:t>treatment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51437-7CCA-4334-8ECD-BEBD9CD51B8F}"/>
              </a:ext>
            </a:extLst>
          </p:cNvPr>
          <p:cNvSpPr txBox="1"/>
          <p:nvPr/>
        </p:nvSpPr>
        <p:spPr>
          <a:xfrm>
            <a:off x="1811196" y="2060848"/>
            <a:ext cx="5705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YPet</a:t>
            </a:r>
            <a:r>
              <a:rPr lang="en-US" sz="4800" b="1" dirty="0"/>
              <a:t>-OCT4 ES cell line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997DF1A-F53C-4E24-9B6B-D1B2E9F9CBF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2" descr="Resultado de imagen para iquibicen conicet">
            <a:extLst>
              <a:ext uri="{FF2B5EF4-FFF2-40B4-BE49-F238E27FC236}">
                <a16:creationId xmlns:a16="http://schemas.microsoft.com/office/drawing/2014/main" id="{B508B4E4-D5CF-447D-897D-607147B2F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quimica biologica uba logo">
            <a:extLst>
              <a:ext uri="{FF2B5EF4-FFF2-40B4-BE49-F238E27FC236}">
                <a16:creationId xmlns:a16="http://schemas.microsoft.com/office/drawing/2014/main" id="{951D43A1-7599-4D47-8A84-12933B303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F4FDD481-7B7B-4165-8E0A-8F79CC659847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49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2098717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ImageFV10002.00030.imx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66065"/>
            <a:ext cx="3960440" cy="3571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47" y="2666066"/>
            <a:ext cx="3751589" cy="3571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3 CuadroTexto">
            <a:extLst>
              <a:ext uri="{FF2B5EF4-FFF2-40B4-BE49-F238E27FC236}">
                <a16:creationId xmlns:a16="http://schemas.microsoft.com/office/drawing/2014/main" id="{A4FD034B-5DD6-457C-BBC6-AD58A031E300}"/>
              </a:ext>
            </a:extLst>
          </p:cNvPr>
          <p:cNvSpPr txBox="1"/>
          <p:nvPr/>
        </p:nvSpPr>
        <p:spPr>
          <a:xfrm>
            <a:off x="107504" y="1648661"/>
            <a:ext cx="1696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Taxol treatment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E9E4931E-9FA3-4310-A835-242D6C61696C}"/>
              </a:ext>
            </a:extLst>
          </p:cNvPr>
          <p:cNvSpPr/>
          <p:nvPr/>
        </p:nvSpPr>
        <p:spPr>
          <a:xfrm>
            <a:off x="112767" y="1288621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3B3A43FF-06CA-4939-9C22-36D017DD1A8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D68C3A34-367E-4945-8F35-47D6203D6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9F5323DD-29F4-4ED6-B10A-0273CC8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332BD7A6-78AB-4D12-BB3D-4BD2AA095D0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08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504" y="1967935"/>
            <a:ext cx="2617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ImageFV10002.40036.imx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30" y="2488071"/>
            <a:ext cx="3924486" cy="389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4" y="2488071"/>
            <a:ext cx="3924486" cy="389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D8A58F3A-4664-4CAA-A640-30B61B8C5470}"/>
              </a:ext>
            </a:extLst>
          </p:cNvPr>
          <p:cNvSpPr txBox="1"/>
          <p:nvPr/>
        </p:nvSpPr>
        <p:spPr>
          <a:xfrm>
            <a:off x="107504" y="1547500"/>
            <a:ext cx="1696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Taxol treatment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4934A750-24D8-4C39-840C-73C84F85FCC9}"/>
              </a:ext>
            </a:extLst>
          </p:cNvPr>
          <p:cNvSpPr/>
          <p:nvPr/>
        </p:nvSpPr>
        <p:spPr>
          <a:xfrm>
            <a:off x="112767" y="1192285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2DDF17ED-7989-4250-A941-BC84CBF8D313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DE85CF95-DDEC-49ED-A684-339AE0682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3FD2A6C2-777C-488B-BFCB-24422FE34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0B869D29-07B2-464E-8660-1AF075A48F1C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17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B390CF-66D1-4CFE-A3F3-EA74CE8CB7B2}"/>
              </a:ext>
            </a:extLst>
          </p:cNvPr>
          <p:cNvSpPr txBox="1"/>
          <p:nvPr/>
        </p:nvSpPr>
        <p:spPr>
          <a:xfrm>
            <a:off x="2657019" y="2904785"/>
            <a:ext cx="3829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 err="1"/>
              <a:t>Vinblastine</a:t>
            </a:r>
            <a:r>
              <a:rPr lang="es-AR" sz="3200" dirty="0"/>
              <a:t> </a:t>
            </a:r>
            <a:r>
              <a:rPr lang="es-AR" sz="3200" dirty="0" err="1"/>
              <a:t>treatment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0FBF6-BE64-4315-9962-719902680268}"/>
              </a:ext>
            </a:extLst>
          </p:cNvPr>
          <p:cNvSpPr txBox="1"/>
          <p:nvPr/>
        </p:nvSpPr>
        <p:spPr>
          <a:xfrm>
            <a:off x="1811196" y="2060848"/>
            <a:ext cx="5705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3"/>
                </a:solidFill>
              </a:rPr>
              <a:t>YPet</a:t>
            </a:r>
            <a:r>
              <a:rPr lang="en-US" sz="4800" b="1" dirty="0"/>
              <a:t>-OCT4 ES cell line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D3ED42E-6094-4CE7-851A-DFA24C11AE3F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2" descr="Resultado de imagen para iquibicen conicet">
            <a:extLst>
              <a:ext uri="{FF2B5EF4-FFF2-40B4-BE49-F238E27FC236}">
                <a16:creationId xmlns:a16="http://schemas.microsoft.com/office/drawing/2014/main" id="{DD13B63D-BB79-4EB2-9EC1-AA586A00C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quimica biologica uba logo">
            <a:extLst>
              <a:ext uri="{FF2B5EF4-FFF2-40B4-BE49-F238E27FC236}">
                <a16:creationId xmlns:a16="http://schemas.microsoft.com/office/drawing/2014/main" id="{7FFF570E-90C0-4488-8989-1E0E34A53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3CF6DF82-32BA-4F27-A1BE-F6771DF04935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78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5E02F6-F314-438E-B0DB-801A67B70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871" y="2892325"/>
            <a:ext cx="3021806" cy="3128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B820E6-3F46-4C36-A0F4-710AFB283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899469"/>
            <a:ext cx="3000375" cy="3114675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4654C28B-FE65-4FCA-9425-23CC27E52A49}"/>
              </a:ext>
            </a:extLst>
          </p:cNvPr>
          <p:cNvSpPr/>
          <p:nvPr/>
        </p:nvSpPr>
        <p:spPr>
          <a:xfrm>
            <a:off x="107504" y="2337122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79BE235B-1D11-4E2E-92C6-92FB3FCD224D}"/>
              </a:ext>
            </a:extLst>
          </p:cNvPr>
          <p:cNvSpPr txBox="1"/>
          <p:nvPr/>
        </p:nvSpPr>
        <p:spPr>
          <a:xfrm>
            <a:off x="107504" y="1839854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C383F5D5-6D94-46F2-B566-BFE534A73DD2}"/>
              </a:ext>
            </a:extLst>
          </p:cNvPr>
          <p:cNvSpPr/>
          <p:nvPr/>
        </p:nvSpPr>
        <p:spPr>
          <a:xfrm>
            <a:off x="112767" y="1371008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2AB64DE8-D369-4DC6-A9E8-C3B9E3555427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" name="Picture 2" descr="Resultado de imagen para iquibicen conicet">
            <a:extLst>
              <a:ext uri="{FF2B5EF4-FFF2-40B4-BE49-F238E27FC236}">
                <a16:creationId xmlns:a16="http://schemas.microsoft.com/office/drawing/2014/main" id="{7A99281F-1E80-46EB-B687-C94070FEA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esultado de imagen para quimica biologica uba logo">
            <a:extLst>
              <a:ext uri="{FF2B5EF4-FFF2-40B4-BE49-F238E27FC236}">
                <a16:creationId xmlns:a16="http://schemas.microsoft.com/office/drawing/2014/main" id="{AA93DF9E-05CF-4549-A0DC-9A66E3801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7">
            <a:extLst>
              <a:ext uri="{FF2B5EF4-FFF2-40B4-BE49-F238E27FC236}">
                <a16:creationId xmlns:a16="http://schemas.microsoft.com/office/drawing/2014/main" id="{76191C3C-984B-4B16-BFD9-49B36743FC68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40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01B72B-AF9B-44E7-956D-38343EA2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258" y="2700585"/>
            <a:ext cx="3307556" cy="3464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F7F0A8-7E4E-4315-972E-9C56F7373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23" y="2697324"/>
            <a:ext cx="3278981" cy="3400425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AED3F709-FA79-4FCC-AD4B-9424BAF053A8}"/>
              </a:ext>
            </a:extLst>
          </p:cNvPr>
          <p:cNvSpPr/>
          <p:nvPr/>
        </p:nvSpPr>
        <p:spPr>
          <a:xfrm>
            <a:off x="107504" y="2266361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69D78721-F5E0-4297-8B1C-62C9F2224FCD}"/>
              </a:ext>
            </a:extLst>
          </p:cNvPr>
          <p:cNvSpPr txBox="1"/>
          <p:nvPr/>
        </p:nvSpPr>
        <p:spPr>
          <a:xfrm>
            <a:off x="107504" y="1769093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E1EDAD2F-933A-47FD-9556-EEC30AC98614}"/>
              </a:ext>
            </a:extLst>
          </p:cNvPr>
          <p:cNvSpPr/>
          <p:nvPr/>
        </p:nvSpPr>
        <p:spPr>
          <a:xfrm>
            <a:off x="112767" y="1300247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A9CE438B-8201-4DCF-8404-B571FFE6341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E76C008E-0C9B-4EB5-8EFC-E34B60646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AFC57EA5-74AA-4B14-8B0F-02992A287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0B7F4F77-68FB-4BAF-A8F4-E6701FA5F3A6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4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AAA2CC-2431-4170-9701-A8A3FDB80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5" y="2741165"/>
            <a:ext cx="3114675" cy="3121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57067B-033E-493C-9FFF-AC607CA3A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726878"/>
            <a:ext cx="3093244" cy="3150394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0826FB22-BFE0-4A6E-BAE6-0CFDEB8F240A}"/>
              </a:ext>
            </a:extLst>
          </p:cNvPr>
          <p:cNvSpPr/>
          <p:nvPr/>
        </p:nvSpPr>
        <p:spPr>
          <a:xfrm>
            <a:off x="107504" y="2250412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3.imx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ABD31C14-4DA3-42AB-92F7-32F856ABE900}"/>
              </a:ext>
            </a:extLst>
          </p:cNvPr>
          <p:cNvSpPr txBox="1"/>
          <p:nvPr/>
        </p:nvSpPr>
        <p:spPr>
          <a:xfrm>
            <a:off x="107504" y="1753144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D2931294-C2C9-4424-9AA2-3613BC95A909}"/>
              </a:ext>
            </a:extLst>
          </p:cNvPr>
          <p:cNvSpPr/>
          <p:nvPr/>
        </p:nvSpPr>
        <p:spPr>
          <a:xfrm>
            <a:off x="112767" y="1284298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BE15B29-92B3-4BFA-B891-1575EA28CC82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C2906D9E-B0CC-4D59-B96D-E9B3081B2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25383E65-18CB-48DB-9362-0215A3FAA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23023696-5942-4292-8D61-EA74021328F4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66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8906B4-C2E4-4E78-93D8-AF1E5279D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107" y="2642865"/>
            <a:ext cx="3300413" cy="3450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0F7339-6ED6-4F6F-B5C5-36F918AE4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04" y="2642865"/>
            <a:ext cx="3271838" cy="3400425"/>
          </a:xfrm>
          <a:prstGeom prst="rect">
            <a:avLst/>
          </a:prstGeom>
        </p:spPr>
      </p:pic>
      <p:sp>
        <p:nvSpPr>
          <p:cNvPr id="10" name="2 Rectángulo">
            <a:extLst>
              <a:ext uri="{FF2B5EF4-FFF2-40B4-BE49-F238E27FC236}">
                <a16:creationId xmlns:a16="http://schemas.microsoft.com/office/drawing/2014/main" id="{CA141FA9-6D74-4E75-B1EF-2B251959CA4E}"/>
              </a:ext>
            </a:extLst>
          </p:cNvPr>
          <p:cNvSpPr/>
          <p:nvPr/>
        </p:nvSpPr>
        <p:spPr>
          <a:xfrm>
            <a:off x="107504" y="2171680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4.imx</a:t>
            </a:r>
          </a:p>
        </p:txBody>
      </p:sp>
      <p:sp>
        <p:nvSpPr>
          <p:cNvPr id="11" name="3 CuadroTexto">
            <a:extLst>
              <a:ext uri="{FF2B5EF4-FFF2-40B4-BE49-F238E27FC236}">
                <a16:creationId xmlns:a16="http://schemas.microsoft.com/office/drawing/2014/main" id="{3A542352-04C2-46FF-B3C1-27B66AD3060D}"/>
              </a:ext>
            </a:extLst>
          </p:cNvPr>
          <p:cNvSpPr txBox="1"/>
          <p:nvPr/>
        </p:nvSpPr>
        <p:spPr>
          <a:xfrm>
            <a:off x="107504" y="1674412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8" name="6 Rectángulo">
            <a:extLst>
              <a:ext uri="{FF2B5EF4-FFF2-40B4-BE49-F238E27FC236}">
                <a16:creationId xmlns:a16="http://schemas.microsoft.com/office/drawing/2014/main" id="{AB3A4174-E920-49A5-A99D-216E58DEADFF}"/>
              </a:ext>
            </a:extLst>
          </p:cNvPr>
          <p:cNvSpPr/>
          <p:nvPr/>
        </p:nvSpPr>
        <p:spPr>
          <a:xfrm>
            <a:off x="112767" y="1205566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9A795F2-7F16-4BEA-BA18-71FBEB252603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2" descr="Resultado de imagen para iquibicen conicet">
            <a:extLst>
              <a:ext uri="{FF2B5EF4-FFF2-40B4-BE49-F238E27FC236}">
                <a16:creationId xmlns:a16="http://schemas.microsoft.com/office/drawing/2014/main" id="{190C57AA-2B9D-487F-97DF-BA61B2F0C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4542A9C2-329C-48F1-A76B-005F2975D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46543E24-F058-4EB4-B13E-27C357A89FA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67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FE1133-D49D-4DE7-A5BE-FF0B59B95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425" y="2784599"/>
            <a:ext cx="2986088" cy="3164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4B22F4-7267-4F42-BFA5-613ACB665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784599"/>
            <a:ext cx="2993231" cy="3121819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82FBDB17-C977-447A-A16D-F2D0A23E472F}"/>
              </a:ext>
            </a:extLst>
          </p:cNvPr>
          <p:cNvSpPr/>
          <p:nvPr/>
        </p:nvSpPr>
        <p:spPr>
          <a:xfrm>
            <a:off x="107504" y="2238559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5.imx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2D5E0AC1-E4CC-4762-B52D-981A5CB3F566}"/>
              </a:ext>
            </a:extLst>
          </p:cNvPr>
          <p:cNvSpPr txBox="1"/>
          <p:nvPr/>
        </p:nvSpPr>
        <p:spPr>
          <a:xfrm>
            <a:off x="107504" y="1741291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B44C1483-768C-419E-A6BF-4C2211725FFC}"/>
              </a:ext>
            </a:extLst>
          </p:cNvPr>
          <p:cNvSpPr/>
          <p:nvPr/>
        </p:nvSpPr>
        <p:spPr>
          <a:xfrm>
            <a:off x="112767" y="1272445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E4D247F-525A-43D0-A0B7-5E0E8D9E6A0B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5DE36F87-061E-49F2-A77D-BC2716F84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FD245032-FF36-4065-952A-07F206E68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7D0ADB00-378D-473C-B934-69EF232997A9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693D69-E943-4ADC-AFB4-320498784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007" y="2635150"/>
            <a:ext cx="3286125" cy="33861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5D8562-EEED-4359-8B17-3CF750071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32" y="2620863"/>
            <a:ext cx="3314700" cy="3400425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CF451C38-3419-46FD-821F-030BF07695B4}"/>
              </a:ext>
            </a:extLst>
          </p:cNvPr>
          <p:cNvSpPr/>
          <p:nvPr/>
        </p:nvSpPr>
        <p:spPr>
          <a:xfrm>
            <a:off x="107504" y="2226861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6.imx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8050122D-9979-42E3-8563-937824A88B95}"/>
              </a:ext>
            </a:extLst>
          </p:cNvPr>
          <p:cNvSpPr txBox="1"/>
          <p:nvPr/>
        </p:nvSpPr>
        <p:spPr>
          <a:xfrm>
            <a:off x="107504" y="1729593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7C57B00C-D221-4740-A5BC-4B658BAC786D}"/>
              </a:ext>
            </a:extLst>
          </p:cNvPr>
          <p:cNvSpPr/>
          <p:nvPr/>
        </p:nvSpPr>
        <p:spPr>
          <a:xfrm>
            <a:off x="112767" y="1260747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8BE5FFA8-7091-422C-9961-7D0C627E1B94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A549450F-CAE8-4013-9F4B-C552F9F52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D1610DD2-A029-4BDB-B7C5-695A4DCAA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96970456-1504-4A46-96E5-DD4750AEC9C8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63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1F256-882B-4D81-8ACD-F25B2CC2B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162" y="2656582"/>
            <a:ext cx="3250406" cy="33647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019C06-58F9-44C1-81E6-44C0B0B46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656581"/>
            <a:ext cx="3278981" cy="3357563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5C98CCED-BE5A-44FD-A8CC-759944F484CD}"/>
              </a:ext>
            </a:extLst>
          </p:cNvPr>
          <p:cNvSpPr/>
          <p:nvPr/>
        </p:nvSpPr>
        <p:spPr>
          <a:xfrm>
            <a:off x="107504" y="2155268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8.imx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1C58373C-53ED-4083-8D00-5AFDDD14C543}"/>
              </a:ext>
            </a:extLst>
          </p:cNvPr>
          <p:cNvSpPr txBox="1"/>
          <p:nvPr/>
        </p:nvSpPr>
        <p:spPr>
          <a:xfrm>
            <a:off x="107504" y="1658000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A3EB6113-E824-4AAA-84DA-E773B828FC2D}"/>
              </a:ext>
            </a:extLst>
          </p:cNvPr>
          <p:cNvSpPr/>
          <p:nvPr/>
        </p:nvSpPr>
        <p:spPr>
          <a:xfrm>
            <a:off x="112767" y="1189154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D7120497-DD96-4450-8EA2-EDACBE877A35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881B0C6E-2A30-4695-B1F0-FA0753DD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CD7A0318-833D-45B7-828E-7B12BEBFF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5D268CF2-897A-4EB3-8A43-4B3DFBA2EEC7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57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C52838-BC71-4653-A3A1-9D6532706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039" y="2791742"/>
            <a:ext cx="3000375" cy="3157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D7756A-4AE8-4573-B1E4-A6462D1FE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813173"/>
            <a:ext cx="2971800" cy="3114675"/>
          </a:xfrm>
          <a:prstGeom prst="rect">
            <a:avLst/>
          </a:prstGeom>
        </p:spPr>
      </p:pic>
      <p:sp>
        <p:nvSpPr>
          <p:cNvPr id="7" name="2 Rectángulo">
            <a:extLst>
              <a:ext uri="{FF2B5EF4-FFF2-40B4-BE49-F238E27FC236}">
                <a16:creationId xmlns:a16="http://schemas.microsoft.com/office/drawing/2014/main" id="{79527E27-B89B-4103-AEC8-FF0FAC63E969}"/>
              </a:ext>
            </a:extLst>
          </p:cNvPr>
          <p:cNvSpPr/>
          <p:nvPr/>
        </p:nvSpPr>
        <p:spPr>
          <a:xfrm>
            <a:off x="107504" y="2243683"/>
            <a:ext cx="1239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9.imx</a:t>
            </a:r>
          </a:p>
        </p:txBody>
      </p:sp>
      <p:sp>
        <p:nvSpPr>
          <p:cNvPr id="8" name="3 CuadroTexto">
            <a:extLst>
              <a:ext uri="{FF2B5EF4-FFF2-40B4-BE49-F238E27FC236}">
                <a16:creationId xmlns:a16="http://schemas.microsoft.com/office/drawing/2014/main" id="{F1750A0D-764E-46C0-A5F1-E989E703A282}"/>
              </a:ext>
            </a:extLst>
          </p:cNvPr>
          <p:cNvSpPr txBox="1"/>
          <p:nvPr/>
        </p:nvSpPr>
        <p:spPr>
          <a:xfrm>
            <a:off x="107504" y="1746415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EA6AB136-13CE-428F-B689-43929DABA6C8}"/>
              </a:ext>
            </a:extLst>
          </p:cNvPr>
          <p:cNvSpPr/>
          <p:nvPr/>
        </p:nvSpPr>
        <p:spPr>
          <a:xfrm>
            <a:off x="112767" y="1277569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287EA58-D384-474D-BB5F-A1B219C16AC7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2B690FAB-CE40-4393-9D0A-5CB0E023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9BA8EA21-C1C5-470D-A755-CC37ADB3F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03D74B45-9C7C-4DFC-AC57-9895FFD4E6A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26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35288F-8AB4-459B-8B5C-F4AE1AFB8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875" y="2741166"/>
            <a:ext cx="2971800" cy="3078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B44DEF-E392-45E9-9632-0EED059F1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0" y="2741166"/>
            <a:ext cx="2943225" cy="3136106"/>
          </a:xfrm>
          <a:prstGeom prst="rect">
            <a:avLst/>
          </a:prstGeom>
        </p:spPr>
      </p:pic>
      <p:sp>
        <p:nvSpPr>
          <p:cNvPr id="5" name="2 Rectángulo">
            <a:extLst>
              <a:ext uri="{FF2B5EF4-FFF2-40B4-BE49-F238E27FC236}">
                <a16:creationId xmlns:a16="http://schemas.microsoft.com/office/drawing/2014/main" id="{C65F9668-AC7C-4BF3-995C-351DAE4002A4}"/>
              </a:ext>
            </a:extLst>
          </p:cNvPr>
          <p:cNvSpPr/>
          <p:nvPr/>
        </p:nvSpPr>
        <p:spPr>
          <a:xfrm>
            <a:off x="107504" y="2212210"/>
            <a:ext cx="1356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10.imx</a:t>
            </a:r>
          </a:p>
        </p:txBody>
      </p:sp>
      <p:sp>
        <p:nvSpPr>
          <p:cNvPr id="7" name="3 CuadroTexto">
            <a:extLst>
              <a:ext uri="{FF2B5EF4-FFF2-40B4-BE49-F238E27FC236}">
                <a16:creationId xmlns:a16="http://schemas.microsoft.com/office/drawing/2014/main" id="{E98C5FAB-0B10-4A29-B1CC-FE8A23ACBA92}"/>
              </a:ext>
            </a:extLst>
          </p:cNvPr>
          <p:cNvSpPr txBox="1"/>
          <p:nvPr/>
        </p:nvSpPr>
        <p:spPr>
          <a:xfrm>
            <a:off x="107504" y="1714942"/>
            <a:ext cx="2281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Vinblastine treatment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870AA696-8C01-48D4-B37E-53EB94B6DA53}"/>
              </a:ext>
            </a:extLst>
          </p:cNvPr>
          <p:cNvSpPr/>
          <p:nvPr/>
        </p:nvSpPr>
        <p:spPr>
          <a:xfrm>
            <a:off x="112767" y="1246096"/>
            <a:ext cx="3739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YPet</a:t>
            </a:r>
            <a:r>
              <a:rPr lang="en-US" dirty="0"/>
              <a:t>-OCT4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AB9FEC10-836B-4C02-B19C-F922840DE5A7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857DD731-D05B-4DA1-BABB-2EEE8E55C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EDA56F66-C54C-44BC-AC60-5055E4945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CF4AF004-152D-45D4-A6D6-24C8A283E1A5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07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68A4F7-158A-47B4-BE24-8E380CD7ECF5}"/>
              </a:ext>
            </a:extLst>
          </p:cNvPr>
          <p:cNvSpPr txBox="1"/>
          <p:nvPr/>
        </p:nvSpPr>
        <p:spPr>
          <a:xfrm>
            <a:off x="2729748" y="2060848"/>
            <a:ext cx="3868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/>
              <a:t>W4 ES cell 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40345-B631-462B-8A69-2A84AA2A1CB3}"/>
              </a:ext>
            </a:extLst>
          </p:cNvPr>
          <p:cNvSpPr txBox="1"/>
          <p:nvPr/>
        </p:nvSpPr>
        <p:spPr>
          <a:xfrm>
            <a:off x="1119322" y="2904785"/>
            <a:ext cx="7777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/>
              <a:t>Control </a:t>
            </a:r>
            <a:r>
              <a:rPr lang="es-AR" sz="3200" dirty="0" err="1"/>
              <a:t>condition</a:t>
            </a:r>
            <a:r>
              <a:rPr lang="es-AR" sz="3200" dirty="0"/>
              <a:t> (H2B-</a:t>
            </a:r>
            <a:r>
              <a:rPr lang="es-AR" sz="3200" dirty="0">
                <a:solidFill>
                  <a:srgbClr val="FF0000"/>
                </a:solidFill>
              </a:rPr>
              <a:t>mCherry</a:t>
            </a:r>
            <a:r>
              <a:rPr lang="es-AR" sz="3200" dirty="0"/>
              <a:t> </a:t>
            </a:r>
            <a:r>
              <a:rPr lang="es-AR" sz="3200" dirty="0" err="1"/>
              <a:t>expression</a:t>
            </a:r>
            <a:r>
              <a:rPr lang="es-AR" sz="3200" dirty="0"/>
              <a:t>)</a:t>
            </a:r>
            <a:endParaRPr lang="en-US" sz="3200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032C7C1D-E9AB-4308-8859-C8861B7FFABE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2" descr="Resultado de imagen para iquibicen conicet">
            <a:extLst>
              <a:ext uri="{FF2B5EF4-FFF2-40B4-BE49-F238E27FC236}">
                <a16:creationId xmlns:a16="http://schemas.microsoft.com/office/drawing/2014/main" id="{867D6CD5-7FDD-420A-9720-26E01A5EE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quimica biologica uba logo">
            <a:extLst>
              <a:ext uri="{FF2B5EF4-FFF2-40B4-BE49-F238E27FC236}">
                <a16:creationId xmlns:a16="http://schemas.microsoft.com/office/drawing/2014/main" id="{751FAFBF-92F4-40F4-BADC-1635BA343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17568914-030F-428D-8817-1AE5631EA40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8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45894"/>
            <a:ext cx="252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Fv1001.90022.imx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521578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08EF42-DB46-4DEE-A51F-5D739C1E0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216" y="2499048"/>
            <a:ext cx="4012283" cy="3896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2D4726-E227-4F75-BC6D-565DEB5EF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012" y="2442771"/>
            <a:ext cx="3836422" cy="4010565"/>
          </a:xfrm>
          <a:prstGeom prst="rect">
            <a:avLst/>
          </a:prstGeom>
        </p:spPr>
      </p:pic>
      <p:sp>
        <p:nvSpPr>
          <p:cNvPr id="11" name="6 Rectángulo">
            <a:extLst>
              <a:ext uri="{FF2B5EF4-FFF2-40B4-BE49-F238E27FC236}">
                <a16:creationId xmlns:a16="http://schemas.microsoft.com/office/drawing/2014/main" id="{703DCFD7-EA0E-4686-B6EF-C0A2F37BF1F1}"/>
              </a:ext>
            </a:extLst>
          </p:cNvPr>
          <p:cNvSpPr/>
          <p:nvPr/>
        </p:nvSpPr>
        <p:spPr>
          <a:xfrm>
            <a:off x="112767" y="118746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5B2E7A-2BD4-4EF6-A1AD-AB7E3B03979C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4AFDC0B8-5CC6-484B-84E7-5E5A1409C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87D3CBA7-1512-4F19-90F5-EA4BBE95C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34F8CCDF-4CDC-4D00-9904-7895A69F80CD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22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27509"/>
            <a:ext cx="257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</a:t>
            </a:r>
            <a:r>
              <a:rPr lang="en-US" sz="1800" dirty="0"/>
              <a:t>Fv1001.90018.imx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503193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03245D-E4F5-48BD-9F82-ECE8DA277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2602201"/>
            <a:ext cx="3698613" cy="3779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20BE73-1DF7-45D6-B59F-82165C461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28" y="2602201"/>
            <a:ext cx="3715379" cy="3776370"/>
          </a:xfrm>
          <a:prstGeom prst="rect">
            <a:avLst/>
          </a:prstGeom>
        </p:spPr>
      </p:pic>
      <p:sp>
        <p:nvSpPr>
          <p:cNvPr id="11" name="6 Rectángulo">
            <a:extLst>
              <a:ext uri="{FF2B5EF4-FFF2-40B4-BE49-F238E27FC236}">
                <a16:creationId xmlns:a16="http://schemas.microsoft.com/office/drawing/2014/main" id="{F5F61F53-D91B-4258-AE5B-9B26768AD1E4}"/>
              </a:ext>
            </a:extLst>
          </p:cNvPr>
          <p:cNvSpPr/>
          <p:nvPr/>
        </p:nvSpPr>
        <p:spPr>
          <a:xfrm>
            <a:off x="112767" y="1143153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B4F7AB-400F-460B-959B-84C59B32F38E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0FC75EA4-7FAF-4D20-8E01-8FCC32FA3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355A69D3-3F02-43E9-90F2-0678BF804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C6D497D4-DF60-4254-9FA4-130350EF581B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05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16208"/>
            <a:ext cx="2504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Fv1001.90012.imx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491892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3D8950-6CB0-4C98-A1C0-EE1730ECB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5" y="2447524"/>
            <a:ext cx="3681511" cy="38425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76694B-ADAB-4758-8539-832B35D94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216" y="2447523"/>
            <a:ext cx="3779128" cy="3861797"/>
          </a:xfrm>
          <a:prstGeom prst="rect">
            <a:avLst/>
          </a:prstGeom>
        </p:spPr>
      </p:pic>
      <p:sp>
        <p:nvSpPr>
          <p:cNvPr id="12" name="6 Rectángulo">
            <a:extLst>
              <a:ext uri="{FF2B5EF4-FFF2-40B4-BE49-F238E27FC236}">
                <a16:creationId xmlns:a16="http://schemas.microsoft.com/office/drawing/2014/main" id="{D4685EF6-DFFD-47A8-B659-45F6679B58C0}"/>
              </a:ext>
            </a:extLst>
          </p:cNvPr>
          <p:cNvSpPr/>
          <p:nvPr/>
        </p:nvSpPr>
        <p:spPr>
          <a:xfrm>
            <a:off x="112767" y="1131852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997024-662E-4378-AA08-D0BF8F3D7477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812F1880-D559-452F-AEC7-35633DAD8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F89AA126-CB68-40D5-8F83-4B80B149A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7BC93942-F095-4A9F-AD82-A44965781BCD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62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21822"/>
            <a:ext cx="257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Fv1003.5005.imx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497506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CFA9BD-AA7B-4D5B-A8CB-50ADF0717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2442902"/>
            <a:ext cx="3779795" cy="38606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8BFF09-1B1A-4637-9D20-DF04161E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448644"/>
            <a:ext cx="3823654" cy="3860676"/>
          </a:xfrm>
          <a:prstGeom prst="rect">
            <a:avLst/>
          </a:prstGeom>
        </p:spPr>
      </p:pic>
      <p:sp>
        <p:nvSpPr>
          <p:cNvPr id="12" name="6 Rectángulo">
            <a:extLst>
              <a:ext uri="{FF2B5EF4-FFF2-40B4-BE49-F238E27FC236}">
                <a16:creationId xmlns:a16="http://schemas.microsoft.com/office/drawing/2014/main" id="{02B8F46A-57DE-4E9D-8317-08F62F2BE44D}"/>
              </a:ext>
            </a:extLst>
          </p:cNvPr>
          <p:cNvSpPr/>
          <p:nvPr/>
        </p:nvSpPr>
        <p:spPr>
          <a:xfrm>
            <a:off x="112767" y="1137466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AFB639-5CED-4432-9736-EA5F2BAC07D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7D66619A-0C44-4BF2-8538-9956C243B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DE827F3F-C881-4064-8151-3C70834EA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D8660364-062F-4FCD-AB4A-071012D7C938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42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06286"/>
            <a:ext cx="315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Fv1003.10024.imx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563270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4F9D81-8A21-4BB1-9D75-C9E67EB35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903" y="2433844"/>
            <a:ext cx="3867250" cy="39474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EDAFF2-0676-492F-BC8A-AC420A849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46" y="2433844"/>
            <a:ext cx="3844741" cy="3947484"/>
          </a:xfrm>
          <a:prstGeom prst="rect">
            <a:avLst/>
          </a:prstGeom>
        </p:spPr>
      </p:pic>
      <p:sp>
        <p:nvSpPr>
          <p:cNvPr id="12" name="6 Rectángulo">
            <a:extLst>
              <a:ext uri="{FF2B5EF4-FFF2-40B4-BE49-F238E27FC236}">
                <a16:creationId xmlns:a16="http://schemas.microsoft.com/office/drawing/2014/main" id="{D424E830-F20F-4A6B-97CC-F8FA0BECACC0}"/>
              </a:ext>
            </a:extLst>
          </p:cNvPr>
          <p:cNvSpPr/>
          <p:nvPr/>
        </p:nvSpPr>
        <p:spPr>
          <a:xfrm>
            <a:off x="112767" y="120323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885BCE-1C2B-4AC7-880C-84BD641A26D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307B6A2A-8ED8-40A4-BB01-870D01FD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F113E1F0-189A-4DCC-87FF-9A1588446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7E726649-10DE-494D-B217-252C862DC583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964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837092"/>
            <a:ext cx="2864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Fv1003.60020.imx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412776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347FEE-E534-43C9-8A7E-815E953E5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682" y="2445475"/>
            <a:ext cx="3698670" cy="38862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F43908-0BB0-431B-A25B-A1D6CDF9C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445475"/>
            <a:ext cx="3734729" cy="3886209"/>
          </a:xfrm>
          <a:prstGeom prst="rect">
            <a:avLst/>
          </a:prstGeom>
        </p:spPr>
      </p:pic>
      <p:sp>
        <p:nvSpPr>
          <p:cNvPr id="12" name="6 Rectángulo">
            <a:extLst>
              <a:ext uri="{FF2B5EF4-FFF2-40B4-BE49-F238E27FC236}">
                <a16:creationId xmlns:a16="http://schemas.microsoft.com/office/drawing/2014/main" id="{BD2A589F-5D7F-45F7-806C-318C4B488F7D}"/>
              </a:ext>
            </a:extLst>
          </p:cNvPr>
          <p:cNvSpPr/>
          <p:nvPr/>
        </p:nvSpPr>
        <p:spPr>
          <a:xfrm>
            <a:off x="112767" y="1052736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F9484F-9D75-4BFF-92CE-FBAB907966B4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EB207111-3EE1-49D6-B4C6-E08C35E3D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96020B72-D7BF-4FCA-BBA8-3204C1E9F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EA14E9D7-045A-4CEA-9D4A-2F10B0B1A5B9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958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71816"/>
            <a:ext cx="293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/>
              <a:t>Fv1003.70016.imx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619508"/>
            <a:ext cx="191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A19800-E4BB-4821-B662-92E21727E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458" y="2487940"/>
            <a:ext cx="3752095" cy="38213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EB77FA-609F-4341-853E-B0FD85AD4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76" y="2472098"/>
            <a:ext cx="3703974" cy="3809801"/>
          </a:xfrm>
          <a:prstGeom prst="rect">
            <a:avLst/>
          </a:prstGeom>
        </p:spPr>
      </p:pic>
      <p:sp>
        <p:nvSpPr>
          <p:cNvPr id="12" name="6 Rectángulo">
            <a:extLst>
              <a:ext uri="{FF2B5EF4-FFF2-40B4-BE49-F238E27FC236}">
                <a16:creationId xmlns:a16="http://schemas.microsoft.com/office/drawing/2014/main" id="{766A2ADC-A8F7-445B-9147-1D40F7B603DB}"/>
              </a:ext>
            </a:extLst>
          </p:cNvPr>
          <p:cNvSpPr/>
          <p:nvPr/>
        </p:nvSpPr>
        <p:spPr>
          <a:xfrm>
            <a:off x="112767" y="1259468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CF1A3E-398C-48B9-A2D6-8A096C7144EE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5628194A-1CF8-44B5-A8FE-52CA5B1F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8F387031-9455-4616-B8E9-868DBAB9D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587F477F-4A5D-40BE-BB0A-DB3153500C8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56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1959358"/>
            <a:ext cx="2720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</a:t>
            </a:r>
            <a:r>
              <a:rPr lang="en-US" sz="1800" dirty="0" err="1"/>
              <a:t>Fv</a:t>
            </a:r>
            <a:r>
              <a:rPr lang="en-US" sz="1800" dirty="0"/>
              <a:t> 1004.5007.imx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807F9716-94BC-4C72-9882-37DA6EAA031F}"/>
              </a:ext>
            </a:extLst>
          </p:cNvPr>
          <p:cNvSpPr/>
          <p:nvPr/>
        </p:nvSpPr>
        <p:spPr>
          <a:xfrm>
            <a:off x="112767" y="124701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3 CuadroTexto">
            <a:extLst>
              <a:ext uri="{FF2B5EF4-FFF2-40B4-BE49-F238E27FC236}">
                <a16:creationId xmlns:a16="http://schemas.microsoft.com/office/drawing/2014/main" id="{6430D173-6FA9-453D-91F5-05596CF9C3AA}"/>
              </a:ext>
            </a:extLst>
          </p:cNvPr>
          <p:cNvSpPr txBox="1"/>
          <p:nvPr/>
        </p:nvSpPr>
        <p:spPr>
          <a:xfrm>
            <a:off x="107504" y="1607050"/>
            <a:ext cx="184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BA4B9F-5497-434F-9F9C-3C3910F80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359" y="2545320"/>
            <a:ext cx="3717977" cy="38360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B17129-5EDD-4503-B486-92F72447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8" y="2545320"/>
            <a:ext cx="3635373" cy="3834056"/>
          </a:xfrm>
          <a:prstGeom prst="rect">
            <a:avLst/>
          </a:prstGeom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429016B2-E0EB-44FC-B2F3-590343F6B9C3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D6872DEE-1824-4B11-8BA5-93FDB2F53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05FE278D-DE76-499D-A817-BCEC3F797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7716429A-80D4-4FB8-A5BA-B01CBC434428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18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B99003-1EAC-4A71-9B51-A81C669581DC}"/>
              </a:ext>
            </a:extLst>
          </p:cNvPr>
          <p:cNvSpPr txBox="1"/>
          <p:nvPr/>
        </p:nvSpPr>
        <p:spPr>
          <a:xfrm>
            <a:off x="1706848" y="4581128"/>
            <a:ext cx="5914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dirty="0" err="1"/>
              <a:t>Images</a:t>
            </a:r>
            <a:r>
              <a:rPr lang="es-AR" sz="1400" dirty="0"/>
              <a:t> </a:t>
            </a:r>
            <a:r>
              <a:rPr lang="es-AR" sz="1400" dirty="0" err="1"/>
              <a:t>were</a:t>
            </a:r>
            <a:r>
              <a:rPr lang="en-US" sz="1400" dirty="0"/>
              <a:t> saturated digitally to facilitate the visualization and segmentation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DB9D8E-C406-4869-A429-80E4BC487DD7}"/>
              </a:ext>
            </a:extLst>
          </p:cNvPr>
          <p:cNvSpPr txBox="1"/>
          <p:nvPr/>
        </p:nvSpPr>
        <p:spPr>
          <a:xfrm>
            <a:off x="2729748" y="2060848"/>
            <a:ext cx="3868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/>
              <a:t>W4 ES cell 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72F18A-3CFC-4558-96DC-712EF4C7F0E0}"/>
              </a:ext>
            </a:extLst>
          </p:cNvPr>
          <p:cNvSpPr txBox="1"/>
          <p:nvPr/>
        </p:nvSpPr>
        <p:spPr>
          <a:xfrm>
            <a:off x="251520" y="2942654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dirty="0">
                <a:solidFill>
                  <a:schemeClr val="accent3"/>
                </a:solidFill>
              </a:rPr>
              <a:t>GFP</a:t>
            </a:r>
            <a:r>
              <a:rPr lang="es-AR" sz="3200" dirty="0"/>
              <a:t>-</a:t>
            </a:r>
            <a:r>
              <a:rPr lang="es-AR" sz="3200" dirty="0" err="1"/>
              <a:t>Vim</a:t>
            </a:r>
            <a:r>
              <a:rPr lang="es-AR" sz="3200" dirty="0"/>
              <a:t>(1-138) and H2B-</a:t>
            </a:r>
            <a:r>
              <a:rPr lang="es-AR" sz="3200" dirty="0">
                <a:solidFill>
                  <a:srgbClr val="FF0000"/>
                </a:solidFill>
              </a:rPr>
              <a:t>mCherry</a:t>
            </a:r>
            <a:r>
              <a:rPr lang="es-AR" sz="3200" dirty="0"/>
              <a:t> </a:t>
            </a:r>
            <a:r>
              <a:rPr lang="es-AR" sz="3200" dirty="0" err="1"/>
              <a:t>expression</a:t>
            </a:r>
            <a:endParaRPr lang="en-US" sz="3200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127F6A1-9468-4047-86D5-6B687DF4228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2" descr="Resultado de imagen para iquibicen conicet">
            <a:extLst>
              <a:ext uri="{FF2B5EF4-FFF2-40B4-BE49-F238E27FC236}">
                <a16:creationId xmlns:a16="http://schemas.microsoft.com/office/drawing/2014/main" id="{8B19DD7B-484E-484B-9624-1DD004DD2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n para quimica biologica uba logo">
            <a:extLst>
              <a:ext uri="{FF2B5EF4-FFF2-40B4-BE49-F238E27FC236}">
                <a16:creationId xmlns:a16="http://schemas.microsoft.com/office/drawing/2014/main" id="{9B7D2B55-E74B-4AE8-9470-B8F41F51A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D486E2B2-534E-4C58-B25C-7F712BBA9CA4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23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3212" y="2123564"/>
            <a:ext cx="143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15.imx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84678"/>
            <a:ext cx="4032448" cy="386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4678"/>
            <a:ext cx="3888432" cy="3868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3 CuadroTexto">
            <a:extLst>
              <a:ext uri="{FF2B5EF4-FFF2-40B4-BE49-F238E27FC236}">
                <a16:creationId xmlns:a16="http://schemas.microsoft.com/office/drawing/2014/main" id="{CC51C1AC-BAA2-4E3F-92B3-C4B0CC308322}"/>
              </a:ext>
            </a:extLst>
          </p:cNvPr>
          <p:cNvSpPr txBox="1"/>
          <p:nvPr/>
        </p:nvSpPr>
        <p:spPr>
          <a:xfrm>
            <a:off x="107504" y="1699248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94769692-536D-4CA6-8AEB-4727054C4A14}"/>
              </a:ext>
            </a:extLst>
          </p:cNvPr>
          <p:cNvSpPr/>
          <p:nvPr/>
        </p:nvSpPr>
        <p:spPr>
          <a:xfrm>
            <a:off x="112767" y="1339208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63CCB8-F710-444F-AB1F-C6A5247491EA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5D8D74F1-FE03-4002-8ED5-746EE86E8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02D1704B-A544-40A5-BEE5-D753AECFA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164686C7-1AEC-4479-AB38-C47F73A16AC3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78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86" y="2558625"/>
            <a:ext cx="4199297" cy="389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07504" y="2051556"/>
            <a:ext cx="143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17.imx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863" y="2558625"/>
            <a:ext cx="3877324" cy="389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3 CuadroTexto">
            <a:extLst>
              <a:ext uri="{FF2B5EF4-FFF2-40B4-BE49-F238E27FC236}">
                <a16:creationId xmlns:a16="http://schemas.microsoft.com/office/drawing/2014/main" id="{92FEEB87-1529-4C45-9AAD-5B4A8FBB1FB0}"/>
              </a:ext>
            </a:extLst>
          </p:cNvPr>
          <p:cNvSpPr txBox="1"/>
          <p:nvPr/>
        </p:nvSpPr>
        <p:spPr>
          <a:xfrm>
            <a:off x="107504" y="1682224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D37DDBFF-F8C9-4409-BE80-4D98B23889FD}"/>
              </a:ext>
            </a:extLst>
          </p:cNvPr>
          <p:cNvSpPr/>
          <p:nvPr/>
        </p:nvSpPr>
        <p:spPr>
          <a:xfrm>
            <a:off x="112767" y="1213378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219552D-D596-4CF6-B456-534DC4CE443D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D25A7F7B-2C5E-42BD-B4E1-1665E36AC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A9A20C8B-D65F-4B93-B26C-7C41F4289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E606C65B-56A4-4E04-8626-CC1C6765E31A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228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07504" y="2109096"/>
            <a:ext cx="143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19.imx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43" y="2549856"/>
            <a:ext cx="4194185" cy="383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2549856"/>
            <a:ext cx="3960441" cy="383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3 CuadroTexto">
            <a:extLst>
              <a:ext uri="{FF2B5EF4-FFF2-40B4-BE49-F238E27FC236}">
                <a16:creationId xmlns:a16="http://schemas.microsoft.com/office/drawing/2014/main" id="{AF150154-1DC9-48D6-98F8-0E75BAE339C8}"/>
              </a:ext>
            </a:extLst>
          </p:cNvPr>
          <p:cNvSpPr txBox="1"/>
          <p:nvPr/>
        </p:nvSpPr>
        <p:spPr>
          <a:xfrm>
            <a:off x="107504" y="1604460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452AC550-C519-48C3-BEC2-A0F326877915}"/>
              </a:ext>
            </a:extLst>
          </p:cNvPr>
          <p:cNvSpPr/>
          <p:nvPr/>
        </p:nvSpPr>
        <p:spPr>
          <a:xfrm>
            <a:off x="112767" y="1135614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7CE05412-DA94-499C-BC4F-340D84F265BB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FD91C244-B8CB-40B0-AA38-79BE7584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289BC4C6-3929-441F-8697-8C2BF5A5C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7">
            <a:extLst>
              <a:ext uri="{FF2B5EF4-FFF2-40B4-BE49-F238E27FC236}">
                <a16:creationId xmlns:a16="http://schemas.microsoft.com/office/drawing/2014/main" id="{E1C8DE30-3E24-4A01-96E3-54E119FB2085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950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36692"/>
            <a:ext cx="3888432" cy="299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07504" y="2260142"/>
            <a:ext cx="143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28.imx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36692"/>
            <a:ext cx="4215064" cy="299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3 CuadroTexto">
            <a:extLst>
              <a:ext uri="{FF2B5EF4-FFF2-40B4-BE49-F238E27FC236}">
                <a16:creationId xmlns:a16="http://schemas.microsoft.com/office/drawing/2014/main" id="{8D31BAB6-C27B-48D7-B9FE-9421A433E426}"/>
              </a:ext>
            </a:extLst>
          </p:cNvPr>
          <p:cNvSpPr txBox="1"/>
          <p:nvPr/>
        </p:nvSpPr>
        <p:spPr>
          <a:xfrm>
            <a:off x="107504" y="1791296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4DD4122D-9FFE-4DDD-AB4F-F506A4DDC711}"/>
              </a:ext>
            </a:extLst>
          </p:cNvPr>
          <p:cNvSpPr/>
          <p:nvPr/>
        </p:nvSpPr>
        <p:spPr>
          <a:xfrm>
            <a:off x="112767" y="132245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6C1C20-8F5B-4056-B75C-DF132F3E2864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358958FC-8CBD-4887-BFB6-781AEDB37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DAF9A017-F6E3-438F-981B-16ED28BD7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72C344BC-BDA4-4E42-AD94-C7771408B844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22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647080"/>
            <a:ext cx="3958359" cy="359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107504" y="2023975"/>
            <a:ext cx="1438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31.imx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47080"/>
            <a:ext cx="4104456" cy="359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3 CuadroTexto">
            <a:extLst>
              <a:ext uri="{FF2B5EF4-FFF2-40B4-BE49-F238E27FC236}">
                <a16:creationId xmlns:a16="http://schemas.microsoft.com/office/drawing/2014/main" id="{E15B2E68-B0D3-4EA8-9CB6-2C1428EF40D8}"/>
              </a:ext>
            </a:extLst>
          </p:cNvPr>
          <p:cNvSpPr txBox="1"/>
          <p:nvPr/>
        </p:nvSpPr>
        <p:spPr>
          <a:xfrm>
            <a:off x="107504" y="1557668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C2C12766-9ED1-46FC-956A-0C8EA742C3E7}"/>
              </a:ext>
            </a:extLst>
          </p:cNvPr>
          <p:cNvSpPr/>
          <p:nvPr/>
        </p:nvSpPr>
        <p:spPr>
          <a:xfrm>
            <a:off x="112767" y="118746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27B9DDC-47D6-4B1B-B448-B0CF4AA79C06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D48FD22F-2AD7-4A64-B16D-B3009C78B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B6496B67-F225-40EB-9B10-34B55F277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61B38259-9280-4793-B7FA-8742D243B8A9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76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07504" y="2055279"/>
            <a:ext cx="143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34.imx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91854"/>
            <a:ext cx="3941839" cy="3717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91854"/>
            <a:ext cx="4192324" cy="3717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3 CuadroTexto">
            <a:extLst>
              <a:ext uri="{FF2B5EF4-FFF2-40B4-BE49-F238E27FC236}">
                <a16:creationId xmlns:a16="http://schemas.microsoft.com/office/drawing/2014/main" id="{FB390E2D-CCBE-44AC-9E2C-43DA5D78178F}"/>
              </a:ext>
            </a:extLst>
          </p:cNvPr>
          <p:cNvSpPr txBox="1"/>
          <p:nvPr/>
        </p:nvSpPr>
        <p:spPr>
          <a:xfrm>
            <a:off x="107504" y="1619508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36E1C359-F370-40F2-93CC-CBA1B22B8FB2}"/>
              </a:ext>
            </a:extLst>
          </p:cNvPr>
          <p:cNvSpPr/>
          <p:nvPr/>
        </p:nvSpPr>
        <p:spPr>
          <a:xfrm>
            <a:off x="112767" y="118746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46FAAFAC-E027-42EC-B3F6-BA50E3047531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E343C8F5-AA00-427A-B8E8-CF2D8C15C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6962F698-BD7F-4595-A589-D3AAA3945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F837CA4B-8517-4754-B525-6D725F13E89B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54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07504" y="2142759"/>
            <a:ext cx="143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Image39.imx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06" y="2714693"/>
            <a:ext cx="3915013" cy="345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8" y="2714693"/>
            <a:ext cx="4023991" cy="345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3 CuadroTexto">
            <a:extLst>
              <a:ext uri="{FF2B5EF4-FFF2-40B4-BE49-F238E27FC236}">
                <a16:creationId xmlns:a16="http://schemas.microsoft.com/office/drawing/2014/main" id="{B6325473-28CF-4D7A-A1A5-4C32B276E74F}"/>
              </a:ext>
            </a:extLst>
          </p:cNvPr>
          <p:cNvSpPr txBox="1"/>
          <p:nvPr/>
        </p:nvSpPr>
        <p:spPr>
          <a:xfrm>
            <a:off x="107504" y="1697289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BA836C6D-BCCB-400A-A982-948240DBB038}"/>
              </a:ext>
            </a:extLst>
          </p:cNvPr>
          <p:cNvSpPr/>
          <p:nvPr/>
        </p:nvSpPr>
        <p:spPr>
          <a:xfrm>
            <a:off x="112767" y="1228443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21B673C7-E0A9-4851-AEA2-7145B649CB16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C7FA374D-A205-4ED2-9D4F-DC33008F1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4094B610-570D-4C36-8635-EB02E702E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F4335254-F1D4-4341-9896-26ECBEE5BF4F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91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7504" y="1984299"/>
            <a:ext cx="143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Image41.imx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395" y="2560363"/>
            <a:ext cx="3894014" cy="374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2560364"/>
            <a:ext cx="3677989" cy="3748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3 CuadroTexto">
            <a:extLst>
              <a:ext uri="{FF2B5EF4-FFF2-40B4-BE49-F238E27FC236}">
                <a16:creationId xmlns:a16="http://schemas.microsoft.com/office/drawing/2014/main" id="{AB9B6DA8-07D4-460D-9CB8-F3F16E5485AE}"/>
              </a:ext>
            </a:extLst>
          </p:cNvPr>
          <p:cNvSpPr txBox="1"/>
          <p:nvPr/>
        </p:nvSpPr>
        <p:spPr>
          <a:xfrm>
            <a:off x="107504" y="1614967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3CF1A184-EAED-4B37-85D7-BD2A7B4A0CF8}"/>
              </a:ext>
            </a:extLst>
          </p:cNvPr>
          <p:cNvSpPr/>
          <p:nvPr/>
        </p:nvSpPr>
        <p:spPr>
          <a:xfrm>
            <a:off x="112767" y="1146121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145E839B-EC35-4654-A1DC-FB9873EADE2A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2" descr="Resultado de imagen para iquibicen conicet">
            <a:extLst>
              <a:ext uri="{FF2B5EF4-FFF2-40B4-BE49-F238E27FC236}">
                <a16:creationId xmlns:a16="http://schemas.microsoft.com/office/drawing/2014/main" id="{C1C8541B-627D-46EC-A447-5BBE8693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esultado de imagen para quimica biologica uba logo">
            <a:extLst>
              <a:ext uri="{FF2B5EF4-FFF2-40B4-BE49-F238E27FC236}">
                <a16:creationId xmlns:a16="http://schemas.microsoft.com/office/drawing/2014/main" id="{4846DFEC-8774-414D-9238-BEF21B6DD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:a16="http://schemas.microsoft.com/office/drawing/2014/main" id="{EA721D5E-C3E2-4470-B69D-73127D0B0853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611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15" y="2637642"/>
            <a:ext cx="3887306" cy="374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07504" y="2062939"/>
            <a:ext cx="143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Image42.imx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153" y="2637642"/>
            <a:ext cx="4170303" cy="374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5BB20A5E-D871-4C66-A720-733DF79DCE54}"/>
              </a:ext>
            </a:extLst>
          </p:cNvPr>
          <p:cNvSpPr txBox="1"/>
          <p:nvPr/>
        </p:nvSpPr>
        <p:spPr>
          <a:xfrm>
            <a:off x="107504" y="1691516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11" name="6 Rectángulo">
            <a:extLst>
              <a:ext uri="{FF2B5EF4-FFF2-40B4-BE49-F238E27FC236}">
                <a16:creationId xmlns:a16="http://schemas.microsoft.com/office/drawing/2014/main" id="{B27D2C1F-042B-49FC-ACD6-E235AE310C20}"/>
              </a:ext>
            </a:extLst>
          </p:cNvPr>
          <p:cNvSpPr/>
          <p:nvPr/>
        </p:nvSpPr>
        <p:spPr>
          <a:xfrm>
            <a:off x="112767" y="122267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222027E-C43A-40DF-9368-6B6D63F98280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C91435F6-F877-41F8-AF4F-DF5353A77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77DC243A-5E4C-4CE3-935E-DCAE8CDD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425C3BF1-C307-4FE9-A674-34783D93E2C8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82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1985"/>
            <a:ext cx="3384376" cy="343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26186" y="2005658"/>
            <a:ext cx="1269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Image3.imx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81985"/>
            <a:ext cx="4247858" cy="3439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3 CuadroTexto">
            <a:extLst>
              <a:ext uri="{FF2B5EF4-FFF2-40B4-BE49-F238E27FC236}">
                <a16:creationId xmlns:a16="http://schemas.microsoft.com/office/drawing/2014/main" id="{197A9D04-2CD3-4EF0-A7BB-068EA35D89A3}"/>
              </a:ext>
            </a:extLst>
          </p:cNvPr>
          <p:cNvSpPr txBox="1"/>
          <p:nvPr/>
        </p:nvSpPr>
        <p:spPr>
          <a:xfrm>
            <a:off x="107504" y="1636326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2115B252-65E1-4FFA-8020-3F5250325ED6}"/>
              </a:ext>
            </a:extLst>
          </p:cNvPr>
          <p:cNvSpPr/>
          <p:nvPr/>
        </p:nvSpPr>
        <p:spPr>
          <a:xfrm>
            <a:off x="112767" y="116748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76493EF1-55E7-4C68-9B05-E567C3B5F44E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4F2484DC-8A18-43C9-94FB-686B4AF19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B7EF67B6-B12B-4199-84AC-438D8EDCE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29ABA807-C04C-4F2D-81BA-2BC91573369E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2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07504" y="2059400"/>
            <a:ext cx="1269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Image6.imx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56" y="2574732"/>
            <a:ext cx="3816424" cy="380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1" y="2574732"/>
            <a:ext cx="4027185" cy="380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3 CuadroTexto">
            <a:extLst>
              <a:ext uri="{FF2B5EF4-FFF2-40B4-BE49-F238E27FC236}">
                <a16:creationId xmlns:a16="http://schemas.microsoft.com/office/drawing/2014/main" id="{197A9D04-2CD3-4EF0-A7BB-068EA35D89A3}"/>
              </a:ext>
            </a:extLst>
          </p:cNvPr>
          <p:cNvSpPr txBox="1"/>
          <p:nvPr/>
        </p:nvSpPr>
        <p:spPr>
          <a:xfrm>
            <a:off x="107504" y="1627352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9" name="6 Rectángulo">
            <a:extLst>
              <a:ext uri="{FF2B5EF4-FFF2-40B4-BE49-F238E27FC236}">
                <a16:creationId xmlns:a16="http://schemas.microsoft.com/office/drawing/2014/main" id="{1AC05F59-6A96-4565-B677-BD3F68ED8A10}"/>
              </a:ext>
            </a:extLst>
          </p:cNvPr>
          <p:cNvSpPr/>
          <p:nvPr/>
        </p:nvSpPr>
        <p:spPr>
          <a:xfrm>
            <a:off x="112767" y="1158506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5C126EFD-9101-41B4-8617-B19B775AF16B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2" descr="Resultado de imagen para iquibicen conicet">
            <a:extLst>
              <a:ext uri="{FF2B5EF4-FFF2-40B4-BE49-F238E27FC236}">
                <a16:creationId xmlns:a16="http://schemas.microsoft.com/office/drawing/2014/main" id="{D57794D3-CDC6-43EE-BA2B-690299FF0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esultado de imagen para quimica biologica uba logo">
            <a:extLst>
              <a:ext uri="{FF2B5EF4-FFF2-40B4-BE49-F238E27FC236}">
                <a16:creationId xmlns:a16="http://schemas.microsoft.com/office/drawing/2014/main" id="{C39B810B-4307-4F1F-9A0D-5B2150BF9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505E5386-C9EA-41D2-A991-E649584D8A01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77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7504" y="2125172"/>
            <a:ext cx="1386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Image12.imx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2673730"/>
            <a:ext cx="4095689" cy="34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19" y="2677721"/>
            <a:ext cx="4008749" cy="343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3 CuadroTexto">
            <a:extLst>
              <a:ext uri="{FF2B5EF4-FFF2-40B4-BE49-F238E27FC236}">
                <a16:creationId xmlns:a16="http://schemas.microsoft.com/office/drawing/2014/main" id="{DC55ECBF-60C4-4A06-997B-453E06D32264}"/>
              </a:ext>
            </a:extLst>
          </p:cNvPr>
          <p:cNvSpPr txBox="1"/>
          <p:nvPr/>
        </p:nvSpPr>
        <p:spPr>
          <a:xfrm>
            <a:off x="107504" y="1656326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12" name="6 Rectángulo">
            <a:extLst>
              <a:ext uri="{FF2B5EF4-FFF2-40B4-BE49-F238E27FC236}">
                <a16:creationId xmlns:a16="http://schemas.microsoft.com/office/drawing/2014/main" id="{1411A838-FE07-43C4-A0ED-3D9C6FFA787D}"/>
              </a:ext>
            </a:extLst>
          </p:cNvPr>
          <p:cNvSpPr/>
          <p:nvPr/>
        </p:nvSpPr>
        <p:spPr>
          <a:xfrm>
            <a:off x="112767" y="118748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03ABB-3D4F-4892-8293-EC9C1B8C820E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2" descr="Resultado de imagen para iquibicen conicet">
            <a:extLst>
              <a:ext uri="{FF2B5EF4-FFF2-40B4-BE49-F238E27FC236}">
                <a16:creationId xmlns:a16="http://schemas.microsoft.com/office/drawing/2014/main" id="{EC983F1C-309C-4777-8309-455687320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Resultado de imagen para quimica biologica uba logo">
            <a:extLst>
              <a:ext uri="{FF2B5EF4-FFF2-40B4-BE49-F238E27FC236}">
                <a16:creationId xmlns:a16="http://schemas.microsoft.com/office/drawing/2014/main" id="{C7A51352-EC5A-4DB5-92E6-159C84FBA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46F9C71F-2F12-4EC6-92A9-F89E6A2C752C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948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8" y="2758738"/>
            <a:ext cx="3539861" cy="362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7504" y="2160362"/>
            <a:ext cx="138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Image13.imx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314" y="2758739"/>
            <a:ext cx="3816424" cy="362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3 CuadroTexto">
            <a:extLst>
              <a:ext uri="{FF2B5EF4-FFF2-40B4-BE49-F238E27FC236}">
                <a16:creationId xmlns:a16="http://schemas.microsoft.com/office/drawing/2014/main" id="{C17E0911-A4EF-4231-B20E-047E23733091}"/>
              </a:ext>
            </a:extLst>
          </p:cNvPr>
          <p:cNvSpPr txBox="1"/>
          <p:nvPr/>
        </p:nvSpPr>
        <p:spPr>
          <a:xfrm>
            <a:off x="107504" y="1691516"/>
            <a:ext cx="232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Vim(1-138) expression</a:t>
            </a:r>
          </a:p>
        </p:txBody>
      </p:sp>
      <p:sp>
        <p:nvSpPr>
          <p:cNvPr id="10" name="6 Rectángulo">
            <a:extLst>
              <a:ext uri="{FF2B5EF4-FFF2-40B4-BE49-F238E27FC236}">
                <a16:creationId xmlns:a16="http://schemas.microsoft.com/office/drawing/2014/main" id="{9BA177FB-BC6B-408F-8AB3-700D78BC1C97}"/>
              </a:ext>
            </a:extLst>
          </p:cNvPr>
          <p:cNvSpPr/>
          <p:nvPr/>
        </p:nvSpPr>
        <p:spPr>
          <a:xfrm>
            <a:off x="112767" y="1222670"/>
            <a:ext cx="40271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W4 </a:t>
            </a:r>
            <a:r>
              <a:rPr lang="en-US" dirty="0">
                <a:solidFill>
                  <a:srgbClr val="92D050"/>
                </a:solidFill>
              </a:rPr>
              <a:t>GFP</a:t>
            </a:r>
            <a:r>
              <a:rPr lang="en-US" dirty="0"/>
              <a:t>-vim(1-138) + H2B-</a:t>
            </a:r>
            <a:r>
              <a:rPr lang="en-US" dirty="0">
                <a:solidFill>
                  <a:srgbClr val="FF0000"/>
                </a:solidFill>
              </a:rPr>
              <a:t>mCherry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962604F6-24FD-4A11-AF34-72A0170E55C3}"/>
              </a:ext>
            </a:extLst>
          </p:cNvPr>
          <p:cNvSpPr/>
          <p:nvPr/>
        </p:nvSpPr>
        <p:spPr>
          <a:xfrm>
            <a:off x="36496" y="6617714"/>
            <a:ext cx="9036000" cy="180000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2" descr="Resultado de imagen para iquibicen conicet">
            <a:extLst>
              <a:ext uri="{FF2B5EF4-FFF2-40B4-BE49-F238E27FC236}">
                <a16:creationId xmlns:a16="http://schemas.microsoft.com/office/drawing/2014/main" id="{8AB4CC2B-6A92-468A-8F48-9290B8E2B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1910"/>
            <a:ext cx="886854" cy="8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Resultado de imagen para quimica biologica uba logo">
            <a:extLst>
              <a:ext uri="{FF2B5EF4-FFF2-40B4-BE49-F238E27FC236}">
                <a16:creationId xmlns:a16="http://schemas.microsoft.com/office/drawing/2014/main" id="{E9E8B74D-4DE1-433D-8174-78BDC11C7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7" y="60286"/>
            <a:ext cx="849817" cy="88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B50D694A-C75B-4292-A357-6A659F74DF46}"/>
              </a:ext>
            </a:extLst>
          </p:cNvPr>
          <p:cNvSpPr/>
          <p:nvPr/>
        </p:nvSpPr>
        <p:spPr>
          <a:xfrm>
            <a:off x="1080416" y="139183"/>
            <a:ext cx="7128000" cy="547523"/>
          </a:xfrm>
          <a:prstGeom prst="rect">
            <a:avLst/>
          </a:prstGeom>
          <a:solidFill>
            <a:srgbClr val="4472C4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03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518</Words>
  <Application>Microsoft Office PowerPoint</Application>
  <PresentationFormat>Presentación en pantalla (4:3)</PresentationFormat>
  <Paragraphs>154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Vale</dc:creator>
  <cp:lastModifiedBy>LUMI</cp:lastModifiedBy>
  <cp:revision>177</cp:revision>
  <dcterms:created xsi:type="dcterms:W3CDTF">2020-01-10T16:39:08Z</dcterms:created>
  <dcterms:modified xsi:type="dcterms:W3CDTF">2021-11-24T21:38:14Z</dcterms:modified>
</cp:coreProperties>
</file>