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64" r:id="rId3"/>
    <p:sldId id="265" r:id="rId4"/>
    <p:sldId id="257" r:id="rId5"/>
    <p:sldId id="259" r:id="rId6"/>
    <p:sldId id="260" r:id="rId7"/>
    <p:sldId id="261" r:id="rId8"/>
    <p:sldId id="268" r:id="rId9"/>
    <p:sldId id="267" r:id="rId10"/>
    <p:sldId id="269" r:id="rId11"/>
    <p:sldId id="263" r:id="rId12"/>
  </p:sldIdLst>
  <p:sldSz cx="6858000" cy="9906000" type="A4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5" autoAdjust="0"/>
    <p:restoredTop sz="93526" autoAdjust="0"/>
  </p:normalViewPr>
  <p:slideViewPr>
    <p:cSldViewPr>
      <p:cViewPr varScale="1">
        <p:scale>
          <a:sx n="81" d="100"/>
          <a:sy n="81" d="100"/>
        </p:scale>
        <p:origin x="3408" y="20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C96C8-2364-4780-A4B6-4B384C0C3238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542F2-CCE6-4D0C-91E5-E73906873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1773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542F2-CCE6-4D0C-91E5-E73906873914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4164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300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166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615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1158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8350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463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299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070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5128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8088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722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ED51B-A937-4148-BCAE-0E86C7F52071}" type="datetimeFigureOut">
              <a:rPr lang="zh-TW" altLang="en-US" smtClean="0"/>
              <a:t>2022/4/18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76E04-47BF-4D5D-9EB6-D8B2EDD139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4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757353" y="1139946"/>
            <a:ext cx="5400000" cy="5365426"/>
            <a:chOff x="757353" y="1139946"/>
            <a:chExt cx="5400000" cy="536542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353" y="1139946"/>
              <a:ext cx="5400000" cy="5365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矩形 1"/>
            <p:cNvSpPr/>
            <p:nvPr/>
          </p:nvSpPr>
          <p:spPr>
            <a:xfrm rot="19680000">
              <a:off x="1855716" y="4748144"/>
              <a:ext cx="576064" cy="14401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5101535" y="3863344"/>
              <a:ext cx="504056" cy="16686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 rot="18310242">
              <a:off x="4855681" y="1873076"/>
              <a:ext cx="504056" cy="1668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1084540" y="6786299"/>
            <a:ext cx="46717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1: Phylogenetic tree of GH5 endoglucanases, including FL-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SgEGV</a:t>
            </a:r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BsCel5A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three phylogenetically distant GH5 EGs, i.e. 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SgEGV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BsCel5A, exhibit the similar self-truncation process.</a:t>
            </a:r>
            <a:endParaRPr lang="zh-TW" alt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859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52736" y="640529"/>
            <a:ext cx="345638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50" dirty="0"/>
              <a:t>Endoglucanase [</a:t>
            </a:r>
            <a:r>
              <a:rPr lang="en-US" altLang="zh-TW" sz="650" dirty="0" err="1"/>
              <a:t>Geobacillus</a:t>
            </a:r>
            <a:r>
              <a:rPr lang="en-US" altLang="zh-TW" sz="650" dirty="0"/>
              <a:t> 70PC53]</a:t>
            </a:r>
          </a:p>
          <a:p>
            <a:r>
              <a:rPr lang="en-US" altLang="zh-TW" sz="650" dirty="0" err="1"/>
              <a:t>cellulase</a:t>
            </a:r>
            <a:r>
              <a:rPr lang="en-US" altLang="zh-TW" sz="650" dirty="0"/>
              <a:t> [Bacillus subtilis]</a:t>
            </a:r>
          </a:p>
          <a:p>
            <a:r>
              <a:rPr lang="en-US" altLang="zh-TW" sz="650" dirty="0"/>
              <a:t>endoglucanase [Bacillus </a:t>
            </a:r>
            <a:r>
              <a:rPr lang="en-US" altLang="zh-TW" sz="650" dirty="0" err="1"/>
              <a:t>amyloliquefaciens</a:t>
            </a:r>
            <a:r>
              <a:rPr lang="en-US" altLang="zh-TW" sz="650" dirty="0"/>
              <a:t> LFB112]</a:t>
            </a:r>
          </a:p>
          <a:p>
            <a:r>
              <a:rPr lang="en-US" altLang="zh-TW" sz="650" dirty="0"/>
              <a:t>protein </a:t>
            </a:r>
            <a:r>
              <a:rPr lang="en-US" altLang="zh-TW" sz="650" dirty="0" err="1"/>
              <a:t>BglC</a:t>
            </a:r>
            <a:r>
              <a:rPr lang="en-US" altLang="zh-TW" sz="650" dirty="0"/>
              <a:t> [Bacillus sp. JS]</a:t>
            </a:r>
          </a:p>
          <a:p>
            <a:r>
              <a:rPr lang="en-US" altLang="zh-TW" sz="650" dirty="0"/>
              <a:t>endoglucanase [Bacillus subtilis subsp. subtilis str. RO-NN-1]</a:t>
            </a:r>
          </a:p>
          <a:p>
            <a:r>
              <a:rPr lang="en-US" altLang="zh-TW" sz="650" dirty="0"/>
              <a:t>endoglucanase [Bacillus subtilis]</a:t>
            </a:r>
          </a:p>
          <a:p>
            <a:r>
              <a:rPr lang="en-US" altLang="zh-TW" sz="650" dirty="0"/>
              <a:t>beta-1,4-endo-glucanase precursor [Bacillus subtilis]</a:t>
            </a:r>
          </a:p>
          <a:p>
            <a:r>
              <a:rPr lang="en-US" altLang="zh-TW" sz="650" dirty="0"/>
              <a:t>beta-1,4-endo-glucanase mutant M44-11, partial [Bacillus subtilis]</a:t>
            </a:r>
          </a:p>
          <a:p>
            <a:r>
              <a:rPr lang="en-US" altLang="zh-TW" sz="650" dirty="0" err="1"/>
              <a:t>BglC</a:t>
            </a:r>
            <a:r>
              <a:rPr lang="en-US" altLang="zh-TW" sz="650" dirty="0"/>
              <a:t> [Bacillus </a:t>
            </a:r>
            <a:r>
              <a:rPr lang="en-US" altLang="zh-TW" sz="650" dirty="0" err="1"/>
              <a:t>licheniformis</a:t>
            </a:r>
            <a:r>
              <a:rPr lang="en-US" altLang="zh-TW" sz="650" dirty="0"/>
              <a:t> DSM 13 = ATCC 14580]</a:t>
            </a:r>
          </a:p>
          <a:p>
            <a:r>
              <a:rPr lang="en-US" altLang="zh-TW" sz="650" dirty="0"/>
              <a:t>Cel5A [</a:t>
            </a:r>
            <a:r>
              <a:rPr lang="en-US" altLang="zh-TW" sz="650" dirty="0" err="1"/>
              <a:t>Paenibacillus</a:t>
            </a:r>
            <a:r>
              <a:rPr lang="en-US" altLang="zh-TW" sz="650" dirty="0"/>
              <a:t> </a:t>
            </a:r>
            <a:r>
              <a:rPr lang="en-US" altLang="zh-TW" sz="650" dirty="0" err="1"/>
              <a:t>polymyxa</a:t>
            </a:r>
            <a:r>
              <a:rPr lang="en-US" altLang="zh-TW" sz="650" dirty="0"/>
              <a:t>]</a:t>
            </a:r>
          </a:p>
          <a:p>
            <a:r>
              <a:rPr lang="en-US" altLang="zh-TW" sz="650" dirty="0" err="1"/>
              <a:t>cellulase</a:t>
            </a:r>
            <a:r>
              <a:rPr lang="en-US" altLang="zh-TW" sz="650" dirty="0"/>
              <a:t> [Bacillus </a:t>
            </a:r>
            <a:r>
              <a:rPr lang="en-US" altLang="zh-TW" sz="650" dirty="0" err="1"/>
              <a:t>amyloliquefaciens</a:t>
            </a:r>
            <a:r>
              <a:rPr lang="en-US" altLang="zh-TW" sz="650" dirty="0"/>
              <a:t>]</a:t>
            </a:r>
          </a:p>
          <a:p>
            <a:r>
              <a:rPr lang="en-US" altLang="zh-TW" sz="650" dirty="0" err="1"/>
              <a:t>cellulase</a:t>
            </a:r>
            <a:r>
              <a:rPr lang="en-US" altLang="zh-TW" sz="650" dirty="0"/>
              <a:t> [Bacillus </a:t>
            </a:r>
            <a:r>
              <a:rPr lang="en-US" altLang="zh-TW" sz="650" dirty="0" err="1"/>
              <a:t>cellulosilyticus</a:t>
            </a:r>
            <a:r>
              <a:rPr lang="en-US" altLang="zh-TW" sz="650" dirty="0"/>
              <a:t> DSM 2522]</a:t>
            </a:r>
          </a:p>
          <a:p>
            <a:r>
              <a:rPr lang="en-US" altLang="zh-TW" sz="650" dirty="0" err="1"/>
              <a:t>cellulase</a:t>
            </a:r>
            <a:r>
              <a:rPr lang="en-US" altLang="zh-TW" sz="650" dirty="0"/>
              <a:t> [Bacillus sp. WRD-2]</a:t>
            </a:r>
          </a:p>
          <a:p>
            <a:r>
              <a:rPr lang="en-US" altLang="zh-TW" sz="650" dirty="0" err="1"/>
              <a:t>cellulase</a:t>
            </a:r>
            <a:r>
              <a:rPr lang="en-US" altLang="zh-TW" sz="650" dirty="0"/>
              <a:t>, partial [</a:t>
            </a:r>
            <a:r>
              <a:rPr lang="en-US" altLang="zh-TW" sz="650" dirty="0" err="1"/>
              <a:t>Paenibacillus</a:t>
            </a:r>
            <a:r>
              <a:rPr lang="en-US" altLang="zh-TW" sz="650" dirty="0"/>
              <a:t> </a:t>
            </a:r>
            <a:r>
              <a:rPr lang="en-US" altLang="zh-TW" sz="650" dirty="0" err="1"/>
              <a:t>campinasensis</a:t>
            </a:r>
            <a:r>
              <a:rPr lang="en-US" altLang="zh-TW" sz="650" dirty="0"/>
              <a:t>]</a:t>
            </a:r>
          </a:p>
          <a:p>
            <a:r>
              <a:rPr lang="en-US" altLang="zh-TW" sz="650" dirty="0"/>
              <a:t>cellulose hydrolase [Bacillus </a:t>
            </a:r>
            <a:r>
              <a:rPr lang="en-US" altLang="zh-TW" sz="650" dirty="0" err="1"/>
              <a:t>pumilus</a:t>
            </a:r>
            <a:r>
              <a:rPr lang="en-US" altLang="zh-TW" sz="650" dirty="0"/>
              <a:t>]</a:t>
            </a:r>
          </a:p>
          <a:p>
            <a:r>
              <a:rPr lang="en-US" altLang="zh-TW" sz="650" dirty="0"/>
              <a:t>endo-1,4-beta-glucanase [Bacillus subtilis BSn5]</a:t>
            </a:r>
          </a:p>
          <a:p>
            <a:r>
              <a:rPr lang="en-US" altLang="zh-TW" sz="650" dirty="0"/>
              <a:t>endo-1,4-beta-glucanase [</a:t>
            </a:r>
            <a:r>
              <a:rPr lang="en-US" altLang="zh-TW" sz="650" dirty="0" err="1"/>
              <a:t>Paenibacillus</a:t>
            </a:r>
            <a:r>
              <a:rPr lang="en-US" altLang="zh-TW" sz="650" dirty="0"/>
              <a:t> </a:t>
            </a:r>
            <a:r>
              <a:rPr lang="en-US" altLang="zh-TW" sz="650" dirty="0" err="1"/>
              <a:t>polymyxa</a:t>
            </a:r>
            <a:r>
              <a:rPr lang="en-US" altLang="zh-TW" sz="650" dirty="0"/>
              <a:t> E681]</a:t>
            </a:r>
          </a:p>
          <a:p>
            <a:r>
              <a:rPr lang="en-US" altLang="zh-TW" sz="650" dirty="0"/>
              <a:t>endo-beta-1,4-glucanase [Bacillus sp. HB102]</a:t>
            </a:r>
          </a:p>
          <a:p>
            <a:r>
              <a:rPr lang="en-US" altLang="zh-TW" sz="650" dirty="0"/>
              <a:t>endoglucanase [</a:t>
            </a:r>
            <a:r>
              <a:rPr lang="en-US" altLang="zh-TW" sz="650" dirty="0" err="1"/>
              <a:t>Geobacillus</a:t>
            </a:r>
            <a:r>
              <a:rPr lang="en-US" altLang="zh-TW" sz="650" dirty="0"/>
              <a:t> </a:t>
            </a:r>
            <a:r>
              <a:rPr lang="en-US" altLang="zh-TW" sz="650" dirty="0" err="1"/>
              <a:t>stearothermophilus</a:t>
            </a:r>
            <a:r>
              <a:rPr lang="en-US" altLang="zh-TW" sz="650" dirty="0"/>
              <a:t>]</a:t>
            </a:r>
          </a:p>
          <a:p>
            <a:r>
              <a:rPr lang="en-US" altLang="zh-TW" sz="650" dirty="0"/>
              <a:t>endoglucanase [</a:t>
            </a:r>
            <a:r>
              <a:rPr lang="en-US" altLang="zh-TW" sz="650" dirty="0" err="1"/>
              <a:t>Paenibacillus</a:t>
            </a:r>
            <a:r>
              <a:rPr lang="en-US" altLang="zh-TW" sz="650" dirty="0"/>
              <a:t> sp. KSM-N115]</a:t>
            </a:r>
          </a:p>
          <a:p>
            <a:r>
              <a:rPr lang="en-US" altLang="zh-TW" sz="650" dirty="0"/>
              <a:t>endoglucanase [</a:t>
            </a:r>
            <a:r>
              <a:rPr lang="en-US" altLang="zh-TW" sz="650" dirty="0" err="1"/>
              <a:t>Paenibacillus</a:t>
            </a:r>
            <a:r>
              <a:rPr lang="en-US" altLang="zh-TW" sz="650" dirty="0"/>
              <a:t> sp. KSM-N440]</a:t>
            </a:r>
          </a:p>
          <a:p>
            <a:r>
              <a:rPr lang="en-US" altLang="zh-TW" sz="650" dirty="0"/>
              <a:t>endoglucanase [</a:t>
            </a:r>
            <a:r>
              <a:rPr lang="en-US" altLang="zh-TW" sz="650" dirty="0" err="1"/>
              <a:t>Paenibacillus</a:t>
            </a:r>
            <a:r>
              <a:rPr lang="en-US" altLang="zh-TW" sz="650" dirty="0"/>
              <a:t> sp. KSM-N659]</a:t>
            </a:r>
          </a:p>
          <a:p>
            <a:r>
              <a:rPr lang="en-US" altLang="zh-TW" sz="650" dirty="0"/>
              <a:t>endoglucanase CelN2 [</a:t>
            </a:r>
            <a:r>
              <a:rPr lang="en-US" altLang="zh-TW" sz="650" dirty="0" err="1"/>
              <a:t>Pectobacterium</a:t>
            </a:r>
            <a:r>
              <a:rPr lang="en-US" altLang="zh-TW" sz="650" dirty="0"/>
              <a:t> </a:t>
            </a:r>
            <a:r>
              <a:rPr lang="en-US" altLang="zh-TW" sz="650" dirty="0" err="1"/>
              <a:t>carotovorum</a:t>
            </a:r>
            <a:r>
              <a:rPr lang="en-US" altLang="zh-TW" sz="650" dirty="0"/>
              <a:t>]</a:t>
            </a:r>
          </a:p>
          <a:p>
            <a:r>
              <a:rPr lang="en-US" altLang="zh-TW" sz="650" dirty="0"/>
              <a:t>endoglucanase celv3 [</a:t>
            </a:r>
            <a:r>
              <a:rPr lang="en-US" altLang="zh-TW" sz="650" dirty="0" err="1"/>
              <a:t>Paenibacillus</a:t>
            </a:r>
            <a:r>
              <a:rPr lang="en-US" altLang="zh-TW" sz="650" dirty="0"/>
              <a:t> </a:t>
            </a:r>
            <a:r>
              <a:rPr lang="en-US" altLang="zh-TW" sz="650" dirty="0" err="1"/>
              <a:t>polymyxa</a:t>
            </a:r>
            <a:r>
              <a:rPr lang="en-US" altLang="zh-TW" sz="650" dirty="0"/>
              <a:t> SC2]</a:t>
            </a:r>
          </a:p>
          <a:p>
            <a:r>
              <a:rPr lang="en-US" altLang="zh-TW" sz="650" dirty="0"/>
              <a:t>endoglucanase CelV3 [</a:t>
            </a:r>
            <a:r>
              <a:rPr lang="en-US" altLang="zh-TW" sz="650" dirty="0" err="1"/>
              <a:t>Pectobacterium</a:t>
            </a:r>
            <a:r>
              <a:rPr lang="en-US" altLang="zh-TW" sz="650" dirty="0"/>
              <a:t> </a:t>
            </a:r>
            <a:r>
              <a:rPr lang="en-US" altLang="zh-TW" sz="650" dirty="0" err="1"/>
              <a:t>carotovorum</a:t>
            </a:r>
            <a:r>
              <a:rPr lang="en-US" altLang="zh-TW" sz="650" dirty="0"/>
              <a:t>]</a:t>
            </a:r>
          </a:p>
          <a:p>
            <a:r>
              <a:rPr lang="en-US" altLang="zh-TW" sz="650" dirty="0"/>
              <a:t>endoglucanase V [</a:t>
            </a:r>
            <a:r>
              <a:rPr lang="en-US" altLang="zh-TW" sz="650" dirty="0" err="1"/>
              <a:t>Pectobacterium</a:t>
            </a:r>
            <a:r>
              <a:rPr lang="en-US" altLang="zh-TW" sz="650" dirty="0"/>
              <a:t> </a:t>
            </a:r>
            <a:r>
              <a:rPr lang="en-US" altLang="zh-TW" sz="650" dirty="0" err="1"/>
              <a:t>atrosepticum</a:t>
            </a:r>
            <a:r>
              <a:rPr lang="en-US" altLang="zh-TW" sz="650" dirty="0"/>
              <a:t> SCRI1043]</a:t>
            </a:r>
          </a:p>
          <a:p>
            <a:r>
              <a:rPr lang="en-US" altLang="zh-TW" sz="650" dirty="0"/>
              <a:t>glycoside hydrolase family protein [</a:t>
            </a:r>
            <a:r>
              <a:rPr lang="en-US" altLang="zh-TW" sz="650" dirty="0" err="1"/>
              <a:t>Pectobacterium</a:t>
            </a:r>
            <a:r>
              <a:rPr lang="en-US" altLang="zh-TW" sz="650" dirty="0"/>
              <a:t> </a:t>
            </a:r>
            <a:r>
              <a:rPr lang="en-US" altLang="zh-TW" sz="650" dirty="0" err="1"/>
              <a:t>wasabiae</a:t>
            </a:r>
            <a:r>
              <a:rPr lang="en-US" altLang="zh-TW" sz="650" dirty="0"/>
              <a:t> WPP163]</a:t>
            </a:r>
          </a:p>
          <a:p>
            <a:r>
              <a:rPr lang="en-US" altLang="zh-TW" sz="650" dirty="0"/>
              <a:t>glycoside hydrolase family protein [</a:t>
            </a:r>
            <a:r>
              <a:rPr lang="en-US" altLang="zh-TW" sz="650" dirty="0" err="1"/>
              <a:t>Pectobacterium</a:t>
            </a:r>
            <a:r>
              <a:rPr lang="en-US" altLang="zh-TW" sz="650" dirty="0"/>
              <a:t> </a:t>
            </a:r>
            <a:r>
              <a:rPr lang="en-US" altLang="zh-TW" sz="650" dirty="0" err="1"/>
              <a:t>carotovorum</a:t>
            </a:r>
            <a:r>
              <a:rPr lang="en-US" altLang="zh-TW" sz="650" dirty="0"/>
              <a:t> subsp. </a:t>
            </a:r>
            <a:r>
              <a:rPr lang="en-US" altLang="zh-TW" sz="650" dirty="0" err="1"/>
              <a:t>carotovorum</a:t>
            </a:r>
            <a:r>
              <a:rPr lang="en-US" altLang="zh-TW" sz="650" dirty="0"/>
              <a:t> PC1]</a:t>
            </a:r>
            <a:endParaRPr lang="zh-TW" altLang="en-US" sz="650" dirty="0"/>
          </a:p>
        </p:txBody>
      </p:sp>
      <p:grpSp>
        <p:nvGrpSpPr>
          <p:cNvPr id="5" name="群組 4"/>
          <p:cNvGrpSpPr>
            <a:grpSpLocks noChangeAspect="1"/>
          </p:cNvGrpSpPr>
          <p:nvPr/>
        </p:nvGrpSpPr>
        <p:grpSpPr>
          <a:xfrm>
            <a:off x="4393982" y="603641"/>
            <a:ext cx="665696" cy="2880000"/>
            <a:chOff x="3461221" y="577462"/>
            <a:chExt cx="721680" cy="3114939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0" r="53600"/>
            <a:stretch/>
          </p:blipFill>
          <p:spPr bwMode="auto">
            <a:xfrm>
              <a:off x="3461221" y="669901"/>
              <a:ext cx="721680" cy="302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線單箭頭接點 6"/>
            <p:cNvCxnSpPr/>
            <p:nvPr/>
          </p:nvCxnSpPr>
          <p:spPr>
            <a:xfrm>
              <a:off x="3835042" y="577478"/>
              <a:ext cx="0" cy="10800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/>
            <p:cNvCxnSpPr/>
            <p:nvPr/>
          </p:nvCxnSpPr>
          <p:spPr>
            <a:xfrm>
              <a:off x="3899148" y="577462"/>
              <a:ext cx="0" cy="10800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字方塊 8"/>
          <p:cNvSpPr txBox="1"/>
          <p:nvPr/>
        </p:nvSpPr>
        <p:spPr>
          <a:xfrm>
            <a:off x="4524076" y="456099"/>
            <a:ext cx="5010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00" dirty="0"/>
              <a:t>P69 N70</a:t>
            </a:r>
            <a:endParaRPr lang="zh-TW" altLang="en-US" sz="700" dirty="0"/>
          </a:p>
        </p:txBody>
      </p:sp>
      <p:sp>
        <p:nvSpPr>
          <p:cNvPr id="10" name="矩形 9"/>
          <p:cNvSpPr/>
          <p:nvPr/>
        </p:nvSpPr>
        <p:spPr>
          <a:xfrm>
            <a:off x="1061604" y="4304928"/>
            <a:ext cx="47243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9. Sequence alignment analysis between </a:t>
            </a:r>
            <a:r>
              <a:rPr lang="en-US" altLang="zh-TW" sz="1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other GH5 EGs with a CBM domain. </a:t>
            </a:r>
            <a:r>
              <a:rPr lang="en-US" altLang="zh-TW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protein sequence alignment, two amino acids, P69 and N70, are unique in </a:t>
            </a:r>
            <a:r>
              <a:rPr lang="en-US" altLang="zh-TW" sz="1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R297 and K300 are two positive charge amino acids near to the truncated point A315.</a:t>
            </a:r>
          </a:p>
          <a:p>
            <a:endParaRPr lang="zh-TW" altLang="en-US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163192" y="462626"/>
            <a:ext cx="648072" cy="3012476"/>
            <a:chOff x="5327086" y="462626"/>
            <a:chExt cx="648072" cy="301247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36" t="20971" r="42703" b="9692"/>
            <a:stretch/>
          </p:blipFill>
          <p:spPr bwMode="auto">
            <a:xfrm>
              <a:off x="5479726" y="695902"/>
              <a:ext cx="261014" cy="277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直線單箭頭接點 11"/>
            <p:cNvCxnSpPr/>
            <p:nvPr/>
          </p:nvCxnSpPr>
          <p:spPr>
            <a:xfrm>
              <a:off x="5555985" y="615283"/>
              <a:ext cx="0" cy="9985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單箭頭接點 12"/>
            <p:cNvCxnSpPr/>
            <p:nvPr/>
          </p:nvCxnSpPr>
          <p:spPr>
            <a:xfrm>
              <a:off x="5692752" y="615268"/>
              <a:ext cx="0" cy="9985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字方塊 13"/>
            <p:cNvSpPr txBox="1"/>
            <p:nvPr/>
          </p:nvSpPr>
          <p:spPr>
            <a:xfrm>
              <a:off x="5327086" y="462626"/>
              <a:ext cx="6480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700" dirty="0"/>
                <a:t>R297   K300</a:t>
              </a:r>
              <a:endParaRPr lang="zh-TW" altLang="en-US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26782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061635"/>
              </p:ext>
            </p:extLst>
          </p:nvPr>
        </p:nvGraphicFramePr>
        <p:xfrm>
          <a:off x="1412778" y="1424608"/>
          <a:ext cx="4536502" cy="2546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1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5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Primers name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Sequence (5'-3')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err="1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GsCelA</a:t>
                      </a:r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-F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CATATGGAGCGTACACCAGTGGAAGAAAA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GsCelA-R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CGCCCCTCGAGCTACTCTTTGAACAAACG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E142A-F</a:t>
                      </a: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AAATCGCCAATGCGCCGAACGGCAAT</a:t>
                      </a: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E142A-R</a:t>
                      </a: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TCATTGCCGTTCGGCGCATTGGCGATTTC</a:t>
                      </a: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E231A-F</a:t>
                      </a: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TGTCTTTGTCTCCGCATGGGGAACCTCGGAT</a:t>
                      </a: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E231A-R</a:t>
                      </a: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ATCCGAGGTTCCCCATGCGGAGACAAAGA</a:t>
                      </a: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K315A-F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AAAAGGCGCGAGGGGCTGCAAAT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K315A-R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ATTTGCAGCCCCTCGCGCCTTTT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TC30aa-R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CGCCCCTCGAGCTACTCTTTGAACAAACG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TC60aa-R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CGCCCCTCGAGACCGGAAGCATGGCCAG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TC71aa-R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CGCCCCTCGAGAAACCGGCCGGAATCGG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GsCelA-</a:t>
                      </a:r>
                      <a:r>
                        <a:rPr lang="el-GR" sz="900" b="0" u="none" strike="noStrike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Δ310-320-1</a:t>
                      </a:r>
                      <a:endParaRPr lang="el-GR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TGATTGAAGCAGCACAACAACACCAAAGAAATGGAAACGA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 err="1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GsCelA</a:t>
                      </a:r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l-GR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Δ310-320-2</a:t>
                      </a:r>
                      <a:endParaRPr lang="el-G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TCGTTTCCATTTCTTTGGTGTTGTTGTGCTGCTTCAATCA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BsCel5A-F</a:t>
                      </a:r>
                      <a:endParaRPr lang="el-G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CCATGGCAGCAGGGACAAAAACG</a:t>
                      </a:r>
                    </a:p>
                  </a:txBody>
                  <a:tcPr marL="6753" marR="6753" marT="675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9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BsCel5A-R</a:t>
                      </a:r>
                      <a:endParaRPr lang="el-GR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753" marR="6753" marT="675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0"/>
                          <a:cs typeface="Times New Roman" panose="02020603050405020304" pitchFamily="18" charset="0"/>
                        </a:rPr>
                        <a:t>CTCGAGATTTGGTTCTGTTCCC</a:t>
                      </a:r>
                    </a:p>
                  </a:txBody>
                  <a:tcPr marL="6753" marR="6753" marT="675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1340768" y="941845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2. List of primers used for construction of point mutations and truncation from mutants.</a:t>
            </a:r>
            <a:endParaRPr lang="zh-TW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558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753582"/>
              </p:ext>
            </p:extLst>
          </p:nvPr>
        </p:nvGraphicFramePr>
        <p:xfrm>
          <a:off x="903110" y="738131"/>
          <a:ext cx="5040560" cy="818747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908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1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 code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Organism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 Name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2ZUM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Pyrococcus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horikoshii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1VRX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Acidothermus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cellulolyticus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4V2X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halodurans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C-125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β-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4YZP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licheniformis </a:t>
                      </a:r>
                      <a:r>
                        <a:rPr lang="fr-F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DSM 13 = ATCC 14580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1LF1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sp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(in: Bacteria) CBS 670.93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cellulase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5XRC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sp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BG-CS10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1WKY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sp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JAMB-602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β-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mannanase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1G01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sp.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KSM-635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 K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3JUG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sp.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N16-5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mannanase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3PZT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subtilis </a:t>
                      </a:r>
                      <a:r>
                        <a:rPr lang="fr-F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subsp. subtilis str. 168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3ZMR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Bacteroides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ovatus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8483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endo-xyloglucanase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4YHE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Bacteroidetes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bacterium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AC2a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endo-cellulase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6MP2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Bifidobacterium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longum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DJO10A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mannosidase active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4NF7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Butyrivibrio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proteoclasticus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B316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Cel5C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3W0K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Caldanaerobius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polysaccharolyticus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KMTHCJ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5ECU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Caldicellulosiruptor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saccharolyticus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DSM 8903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endoglucanase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4X0V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Caldicellulosiruptor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sp.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F32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β-1,3-1,4-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5OYC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Cellvibrio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japonicus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Ueda107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Cel5D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1UUQ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Cellvibrio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mixtus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NCIMB 8633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β-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mannosidase 5A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6PZ7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Clostridium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acetobutylicum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824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CAC0826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3NDY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Clostridium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cellulovorans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35269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endo-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6Q1I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Clostridium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longisporum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endo-</a:t>
                      </a:r>
                      <a:r>
                        <a:rPr lang="el-G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6GVB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Cutibacterium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acnes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266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mannosidase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5IHS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Cytophaga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hutchinsonii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33406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periplasmic endoglucanase 5B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1EGZ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Dickeya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dadantii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3937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3NCO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Fervidobacterium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nodosum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Rt17-B1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6KDD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Fervidobacterium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pennivorans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DSM 9078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Ferpe_1841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6MQ4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Hungateiclostridium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cellulolyticum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AceceDRAFT_0142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4IM4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Hungateiclostridium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thermocellum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endo-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 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4U3A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Hungateiclostridium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thermocellum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27405 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2Y8K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Hungateiclostridium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thermocellum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ATCC 27405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xylanase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1CEC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Hungateiclostridium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thermocellum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NCIB 10682EL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1TVN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Pseudoalteromonas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haloplanktis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A23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 (CelG)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1A3H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Salipaludibacillus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agaradhaerens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endo-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 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5FIP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Thermoanaerobacterium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sp. A57Txylan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endo-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 / celulase (CelDZ1a)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2CKR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Thermobifida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fusca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YX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 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4TUF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Xanthomonas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campestris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campestris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</a:t>
                      </a:r>
                      <a:r>
                        <a:rPr lang="el-GR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β-1,4-</a:t>
                      </a:r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AAU08303.1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sp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HB102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endo-beta-1,4-glucanase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AAX54913.1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sp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WRD-2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ABK63475.1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subtilis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ABV08875.1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Paenibacillus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polymyxa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ACI15227.1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subtilis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ACJ12789.1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subtilis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beta-1,4-endo-glucanase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ACO59154.1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Pectobacterium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carotovorum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 CelV3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ACO59155.1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Pectobacterium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carotovorum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 CelN2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ACY72384.1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pumilus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cellulose hydrolase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ADI39639.1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Paenibacillus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campinasensis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cellulase, partial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ADO21451.1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Geobacillus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stearothermophilus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BAF62086.1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Paenibacillus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sp.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KSM-N440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BAF62087.1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Paenibacillus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KSM-N659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endoglucanase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WP_011093543.1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Pectobacterium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atrosepticum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 family glycosylhydrolase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WP_013311450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Paenibacillus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polymyxa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 family glycosylhydrolase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2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WP_013372536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Paenibacillus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polymyxa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 family glycosylhydrolase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3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WP_013487061.1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cellulosilyticus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 family glycosylhydrolase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4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WP_014664145.1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sp.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 family glycosylhydrolase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5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WP_014700240.1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Pectobacterium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parmentieri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 family glycosylhydrolase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6"/>
                  </a:ext>
                </a:extLst>
              </a:tr>
              <a:tr h="91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WP_015714018.1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endo-beta-1,4-glucanase EglS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7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WP_015840552.1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Pectobacteriu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 family glycosylhydrolase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8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WP_019258536.1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subtilis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family 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glycosylhydrolase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59"/>
                  </a:ext>
                </a:extLst>
              </a:tr>
              <a:tr h="164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WP_024085371.1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 </a:t>
                      </a:r>
                      <a:r>
                        <a:rPr lang="en-US" sz="800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amyloliquefaciens</a:t>
                      </a:r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cellulase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family </a:t>
                      </a:r>
                      <a:r>
                        <a:rPr lang="en-US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glycosylhydrolase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9" marR="4169" marT="4169" marB="0" anchor="ctr"/>
                </a:tc>
                <a:extLst>
                  <a:ext uri="{0D108BD9-81ED-4DB2-BD59-A6C34878D82A}">
                    <a16:rowId xmlns:a16="http://schemas.microsoft.com/office/drawing/2014/main" val="10060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849255" y="498511"/>
            <a:ext cx="517248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1. List of GH family 5 proteins mentioned in the phylogenetic tree.</a:t>
            </a:r>
            <a:endParaRPr lang="zh-TW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03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>
            <a:grpSpLocks noChangeAspect="1"/>
          </p:cNvGrpSpPr>
          <p:nvPr/>
        </p:nvGrpSpPr>
        <p:grpSpPr>
          <a:xfrm>
            <a:off x="717204" y="980916"/>
            <a:ext cx="5400000" cy="4836180"/>
            <a:chOff x="991122" y="643740"/>
            <a:chExt cx="4864632" cy="435671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65" t="14079" r="19365" b="10829"/>
            <a:stretch/>
          </p:blipFill>
          <p:spPr bwMode="auto">
            <a:xfrm>
              <a:off x="991122" y="643740"/>
              <a:ext cx="4842000" cy="3336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20" t="13123" r="19212" b="63648"/>
            <a:stretch/>
          </p:blipFill>
          <p:spPr bwMode="auto">
            <a:xfrm>
              <a:off x="1003264" y="3966140"/>
              <a:ext cx="4852490" cy="1034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23" name="直線單箭頭接點 22"/>
          <p:cNvCxnSpPr/>
          <p:nvPr/>
        </p:nvCxnSpPr>
        <p:spPr>
          <a:xfrm>
            <a:off x="2306833" y="1276131"/>
            <a:ext cx="1116000" cy="0"/>
          </a:xfrm>
          <a:prstGeom prst="straightConnector1">
            <a:avLst/>
          </a:prstGeom>
          <a:noFill/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2244619" y="1209164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直線單箭頭接點 24"/>
          <p:cNvCxnSpPr/>
          <p:nvPr/>
        </p:nvCxnSpPr>
        <p:spPr>
          <a:xfrm flipH="1">
            <a:off x="2653712" y="5761080"/>
            <a:ext cx="900000" cy="0"/>
          </a:xfrm>
          <a:prstGeom prst="straightConnector1">
            <a:avLst/>
          </a:prstGeom>
          <a:noFill/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/>
          <p:cNvSpPr txBox="1"/>
          <p:nvPr/>
        </p:nvSpPr>
        <p:spPr>
          <a:xfrm>
            <a:off x="2981889" y="5721815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189284" y="4982634"/>
            <a:ext cx="25200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K315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223753" y="4888943"/>
            <a:ext cx="144000" cy="1080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836712" y="6465168"/>
            <a:ext cx="5687138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TW" b="1" dirty="0"/>
              <a:t>Supplementary Figure 2. Verification of </a:t>
            </a:r>
            <a:r>
              <a:rPr lang="en-US" altLang="zh-TW" b="1" dirty="0" err="1"/>
              <a:t>GsCelA</a:t>
            </a:r>
            <a:r>
              <a:rPr lang="en-US" altLang="zh-TW" b="1" dirty="0"/>
              <a:t> sequence in the genomic DNA of </a:t>
            </a:r>
            <a:r>
              <a:rPr lang="en-US" altLang="zh-TW" b="1" i="1" dirty="0" err="1"/>
              <a:t>Geobacillus</a:t>
            </a:r>
            <a:r>
              <a:rPr lang="en-US" altLang="zh-TW" b="1" dirty="0"/>
              <a:t> sp.70PC53</a:t>
            </a:r>
            <a:r>
              <a:rPr lang="en-US" altLang="zh-TW" dirty="0"/>
              <a:t>. Amplification of full length </a:t>
            </a:r>
            <a:r>
              <a:rPr lang="en-US" altLang="zh-TW" dirty="0" err="1"/>
              <a:t>GsCelA</a:t>
            </a:r>
            <a:r>
              <a:rPr lang="en-US" altLang="zh-TW" dirty="0"/>
              <a:t> gene from </a:t>
            </a:r>
            <a:r>
              <a:rPr lang="en-US" altLang="zh-TW" i="1" dirty="0" err="1"/>
              <a:t>Geobacillus</a:t>
            </a:r>
            <a:r>
              <a:rPr lang="en-US" altLang="zh-TW" dirty="0"/>
              <a:t> sp.70PC53 (</a:t>
            </a:r>
            <a:r>
              <a:rPr lang="en-US" altLang="zh-TW" dirty="0" err="1"/>
              <a:t>GsCelA</a:t>
            </a:r>
            <a:r>
              <a:rPr lang="en-US" altLang="zh-TW" dirty="0"/>
              <a:t> PCR) and alignment with </a:t>
            </a:r>
            <a:r>
              <a:rPr lang="en-US" altLang="zh-TW" dirty="0" err="1"/>
              <a:t>celA</a:t>
            </a:r>
            <a:r>
              <a:rPr lang="en-US" altLang="zh-TW" dirty="0"/>
              <a:t> open reading frame (</a:t>
            </a:r>
            <a:r>
              <a:rPr lang="en-US" altLang="zh-TW" i="1" dirty="0"/>
              <a:t>G</a:t>
            </a:r>
            <a:r>
              <a:rPr lang="en-US" altLang="zh-TW" dirty="0"/>
              <a:t>. 70PC53 genome) demonstrated C-terminal region existence in the genome of </a:t>
            </a:r>
            <a:r>
              <a:rPr lang="en-US" altLang="zh-TW" i="1" dirty="0" err="1"/>
              <a:t>Geobacillus</a:t>
            </a:r>
            <a:r>
              <a:rPr lang="en-US" altLang="zh-TW" dirty="0"/>
              <a:t> sp.70PC53. The amino acid K315 near by the cleavage site is indicated in red box. Primers used in PCR amplification are indicated by arrows.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6289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1168926" y="2288704"/>
            <a:ext cx="440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TW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168177" y="5169024"/>
            <a:ext cx="440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TW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168177" y="375376"/>
            <a:ext cx="440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TW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268700" y="806433"/>
            <a:ext cx="4320000" cy="1424910"/>
            <a:chOff x="1268700" y="909796"/>
            <a:chExt cx="4320000" cy="1424910"/>
          </a:xfrm>
        </p:grpSpPr>
        <p:grpSp>
          <p:nvGrpSpPr>
            <p:cNvPr id="13" name="群組 12"/>
            <p:cNvGrpSpPr>
              <a:grpSpLocks noChangeAspect="1"/>
            </p:cNvGrpSpPr>
            <p:nvPr/>
          </p:nvGrpSpPr>
          <p:grpSpPr>
            <a:xfrm>
              <a:off x="1268700" y="909796"/>
              <a:ext cx="4320000" cy="1424910"/>
              <a:chOff x="1109820" y="909796"/>
              <a:chExt cx="4633025" cy="1528156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69300" y="909796"/>
                <a:ext cx="4320000" cy="1528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矩形 6"/>
              <p:cNvSpPr/>
              <p:nvPr/>
            </p:nvSpPr>
            <p:spPr>
              <a:xfrm>
                <a:off x="1284382" y="932607"/>
                <a:ext cx="828000" cy="108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" name="文字方塊 2"/>
              <p:cNvSpPr txBox="1"/>
              <p:nvPr/>
            </p:nvSpPr>
            <p:spPr>
              <a:xfrm>
                <a:off x="1196090" y="928846"/>
                <a:ext cx="144620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文字方塊 60"/>
              <p:cNvSpPr txBox="1"/>
              <p:nvPr/>
            </p:nvSpPr>
            <p:spPr>
              <a:xfrm>
                <a:off x="1167515" y="1123469"/>
                <a:ext cx="144620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51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文字方塊 61"/>
              <p:cNvSpPr txBox="1"/>
              <p:nvPr/>
            </p:nvSpPr>
            <p:spPr>
              <a:xfrm>
                <a:off x="1109820" y="1320449"/>
                <a:ext cx="216030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101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文字方塊 62"/>
              <p:cNvSpPr txBox="1"/>
              <p:nvPr/>
            </p:nvSpPr>
            <p:spPr>
              <a:xfrm>
                <a:off x="1109820" y="1507904"/>
                <a:ext cx="216030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151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文字方塊 63"/>
              <p:cNvSpPr txBox="1"/>
              <p:nvPr/>
            </p:nvSpPr>
            <p:spPr>
              <a:xfrm>
                <a:off x="1109820" y="1714409"/>
                <a:ext cx="2065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201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文字方塊 64"/>
              <p:cNvSpPr txBox="1"/>
              <p:nvPr/>
            </p:nvSpPr>
            <p:spPr>
              <a:xfrm>
                <a:off x="1109820" y="1901864"/>
                <a:ext cx="2071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251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文字方塊 65"/>
              <p:cNvSpPr txBox="1"/>
              <p:nvPr/>
            </p:nvSpPr>
            <p:spPr>
              <a:xfrm>
                <a:off x="1109820" y="2093509"/>
                <a:ext cx="2071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301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文字方塊 66"/>
              <p:cNvSpPr txBox="1"/>
              <p:nvPr/>
            </p:nvSpPr>
            <p:spPr>
              <a:xfrm>
                <a:off x="1109820" y="2280963"/>
                <a:ext cx="2071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351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文字方塊 67"/>
              <p:cNvSpPr txBox="1"/>
              <p:nvPr/>
            </p:nvSpPr>
            <p:spPr>
              <a:xfrm>
                <a:off x="5535740" y="929965"/>
                <a:ext cx="144620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文字方塊 68"/>
              <p:cNvSpPr txBox="1"/>
              <p:nvPr/>
            </p:nvSpPr>
            <p:spPr>
              <a:xfrm>
                <a:off x="5536339" y="1119279"/>
                <a:ext cx="2065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文字方塊 69"/>
              <p:cNvSpPr txBox="1"/>
              <p:nvPr/>
            </p:nvSpPr>
            <p:spPr>
              <a:xfrm>
                <a:off x="5536340" y="1310924"/>
                <a:ext cx="2065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150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文字方塊 70"/>
              <p:cNvSpPr txBox="1"/>
              <p:nvPr/>
            </p:nvSpPr>
            <p:spPr>
              <a:xfrm>
                <a:off x="5536340" y="1507904"/>
                <a:ext cx="2065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200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文字方塊 71"/>
              <p:cNvSpPr txBox="1"/>
              <p:nvPr/>
            </p:nvSpPr>
            <p:spPr>
              <a:xfrm>
                <a:off x="5536340" y="1704884"/>
                <a:ext cx="2065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250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文字方塊 72"/>
              <p:cNvSpPr txBox="1"/>
              <p:nvPr/>
            </p:nvSpPr>
            <p:spPr>
              <a:xfrm>
                <a:off x="5536340" y="1906054"/>
                <a:ext cx="2065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300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文字方塊 73"/>
              <p:cNvSpPr txBox="1"/>
              <p:nvPr/>
            </p:nvSpPr>
            <p:spPr>
              <a:xfrm>
                <a:off x="5536340" y="2103034"/>
                <a:ext cx="206505" cy="132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350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文字方塊 13"/>
            <p:cNvSpPr txBox="1"/>
            <p:nvPr/>
          </p:nvSpPr>
          <p:spPr>
            <a:xfrm>
              <a:off x="2553744" y="1928223"/>
              <a:ext cx="1872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TW" sz="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315</a:t>
              </a:r>
              <a:endParaRPr lang="zh-TW" alt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2143451" y="2500440"/>
            <a:ext cx="2434774" cy="2770189"/>
            <a:chOff x="2143451" y="2792783"/>
            <a:chExt cx="2434774" cy="2770189"/>
          </a:xfrm>
        </p:grpSpPr>
        <p:sp>
          <p:nvSpPr>
            <p:cNvPr id="75" name="文字方塊 74"/>
            <p:cNvSpPr txBox="1"/>
            <p:nvPr/>
          </p:nvSpPr>
          <p:spPr>
            <a:xfrm rot="16200000">
              <a:off x="1510173" y="4073501"/>
              <a:ext cx="151277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Relative abundance (%)</a:t>
              </a:r>
              <a:endParaRPr lang="zh-TW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" name="群組 7"/>
            <p:cNvGrpSpPr/>
            <p:nvPr/>
          </p:nvGrpSpPr>
          <p:grpSpPr>
            <a:xfrm>
              <a:off x="2276872" y="2792783"/>
              <a:ext cx="2301353" cy="2770189"/>
              <a:chOff x="2320864" y="2614859"/>
              <a:chExt cx="2301353" cy="2770189"/>
            </a:xfrm>
          </p:grpSpPr>
          <p:grpSp>
            <p:nvGrpSpPr>
              <p:cNvPr id="58" name="群組 57"/>
              <p:cNvGrpSpPr>
                <a:grpSpLocks noChangeAspect="1"/>
              </p:cNvGrpSpPr>
              <p:nvPr/>
            </p:nvGrpSpPr>
            <p:grpSpPr>
              <a:xfrm>
                <a:off x="2320864" y="2614859"/>
                <a:ext cx="2301353" cy="2554164"/>
                <a:chOff x="2297009" y="2437231"/>
                <a:chExt cx="2601035" cy="2886762"/>
              </a:xfrm>
            </p:grpSpPr>
            <p:sp>
              <p:nvSpPr>
                <p:cNvPr id="2" name="文字方塊 1"/>
                <p:cNvSpPr txBox="1"/>
                <p:nvPr/>
              </p:nvSpPr>
              <p:spPr>
                <a:xfrm>
                  <a:off x="2416084" y="2437231"/>
                  <a:ext cx="2481960" cy="244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Full length </a:t>
                  </a:r>
                  <a:r>
                    <a:rPr lang="en-US" altLang="zh-TW" sz="10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GsCelA</a:t>
                  </a:r>
                  <a:r>
                    <a:rPr lang="en-US" altLang="zh-TW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molecular weight </a:t>
                  </a:r>
                  <a:endParaRPr lang="zh-TW" altLang="en-US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6" name="群組 35"/>
                <p:cNvGrpSpPr/>
                <p:nvPr/>
              </p:nvGrpSpPr>
              <p:grpSpPr>
                <a:xfrm>
                  <a:off x="2297009" y="2884175"/>
                  <a:ext cx="2481961" cy="2439818"/>
                  <a:chOff x="2172593" y="2360930"/>
                  <a:chExt cx="2481961" cy="2439818"/>
                </a:xfrm>
              </p:grpSpPr>
              <p:grpSp>
                <p:nvGrpSpPr>
                  <p:cNvPr id="35" name="群組 34"/>
                  <p:cNvGrpSpPr/>
                  <p:nvPr/>
                </p:nvGrpSpPr>
                <p:grpSpPr>
                  <a:xfrm>
                    <a:off x="2172593" y="2360930"/>
                    <a:ext cx="2481961" cy="2439818"/>
                    <a:chOff x="2167193" y="2358589"/>
                    <a:chExt cx="2481961" cy="2439818"/>
                  </a:xfrm>
                </p:grpSpPr>
                <p:grpSp>
                  <p:nvGrpSpPr>
                    <p:cNvPr id="30" name="群組 29"/>
                    <p:cNvGrpSpPr/>
                    <p:nvPr/>
                  </p:nvGrpSpPr>
                  <p:grpSpPr>
                    <a:xfrm>
                      <a:off x="2325005" y="2360640"/>
                      <a:ext cx="2324149" cy="2340350"/>
                      <a:chOff x="2325005" y="2360640"/>
                      <a:chExt cx="2324149" cy="2340350"/>
                    </a:xfrm>
                  </p:grpSpPr>
                  <p:pic>
                    <p:nvPicPr>
                      <p:cNvPr id="1229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220" y="2360640"/>
                        <a:ext cx="2155934" cy="23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  <p:pic>
                    <p:nvPicPr>
                      <p:cNvPr id="12292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5005" y="2360990"/>
                        <a:ext cx="174550" cy="23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grpSp>
                <p:sp>
                  <p:nvSpPr>
                    <p:cNvPr id="17" name="文字方塊 16"/>
                    <p:cNvSpPr txBox="1"/>
                    <p:nvPr/>
                  </p:nvSpPr>
                  <p:spPr>
                    <a:xfrm>
                      <a:off x="3315119" y="4659264"/>
                      <a:ext cx="325503" cy="1391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r>
                        <a:rPr lang="en-US" altLang="zh-TW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42000</a:t>
                      </a:r>
                      <a:endParaRPr lang="zh-TW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8" name="文字方塊 17"/>
                    <p:cNvSpPr txBox="1"/>
                    <p:nvPr/>
                  </p:nvSpPr>
                  <p:spPr>
                    <a:xfrm>
                      <a:off x="3744100" y="4659265"/>
                      <a:ext cx="325503" cy="1391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ctr" anchorCtr="0">
                      <a:spAutoFit/>
                    </a:bodyPr>
                    <a:lstStyle>
                      <a:defPPr>
                        <a:defRPr lang="zh-TW"/>
                      </a:defPPr>
                      <a:lvl1pPr>
                        <a:defRPr sz="800"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</a:lstStyle>
                    <a:p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44000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9" name="文字方塊 18"/>
                    <p:cNvSpPr txBox="1"/>
                    <p:nvPr/>
                  </p:nvSpPr>
                  <p:spPr>
                    <a:xfrm>
                      <a:off x="4170390" y="4659264"/>
                      <a:ext cx="325503" cy="1391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r>
                        <a:rPr lang="en-US" altLang="zh-TW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46000</a:t>
                      </a:r>
                      <a:endParaRPr lang="zh-TW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6" name="文字方塊 15"/>
                    <p:cNvSpPr txBox="1"/>
                    <p:nvPr/>
                  </p:nvSpPr>
                  <p:spPr>
                    <a:xfrm>
                      <a:off x="2885750" y="4659265"/>
                      <a:ext cx="325503" cy="1391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r>
                        <a:rPr lang="en-US" altLang="zh-TW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40000</a:t>
                      </a:r>
                      <a:endParaRPr lang="zh-TW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5" name="文字方塊 14"/>
                    <p:cNvSpPr txBox="1"/>
                    <p:nvPr/>
                  </p:nvSpPr>
                  <p:spPr>
                    <a:xfrm>
                      <a:off x="2453690" y="4659265"/>
                      <a:ext cx="325503" cy="1391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r>
                        <a:rPr lang="en-US" altLang="zh-TW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36000</a:t>
                      </a:r>
                      <a:endParaRPr lang="zh-TW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7" name="文字方塊 26"/>
                    <p:cNvSpPr txBox="1"/>
                    <p:nvPr/>
                  </p:nvSpPr>
                  <p:spPr>
                    <a:xfrm>
                      <a:off x="2275912" y="4567058"/>
                      <a:ext cx="71999" cy="1391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en-US" altLang="zh-TW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TW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8" name="文字方塊 27"/>
                    <p:cNvSpPr txBox="1"/>
                    <p:nvPr/>
                  </p:nvSpPr>
                  <p:spPr>
                    <a:xfrm>
                      <a:off x="2167193" y="2358589"/>
                      <a:ext cx="203439" cy="1391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en-US" altLang="zh-TW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zh-TW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cxnSp>
                <p:nvCxnSpPr>
                  <p:cNvPr id="34" name="直線接點 33"/>
                  <p:cNvCxnSpPr/>
                  <p:nvPr/>
                </p:nvCxnSpPr>
                <p:spPr>
                  <a:xfrm>
                    <a:off x="3461081" y="4646026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3891876" y="4647862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4319810" y="4648045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3030903" y="4646026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直線接點 40"/>
                  <p:cNvCxnSpPr/>
                  <p:nvPr/>
                </p:nvCxnSpPr>
                <p:spPr>
                  <a:xfrm>
                    <a:off x="2602995" y="4647862"/>
                    <a:ext cx="0" cy="360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" name="矩形 5"/>
                <p:cNvSpPr/>
                <p:nvPr/>
              </p:nvSpPr>
              <p:spPr>
                <a:xfrm>
                  <a:off x="3475837" y="2799125"/>
                  <a:ext cx="289878" cy="139142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42140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6" name="文字方塊 75"/>
              <p:cNvSpPr txBox="1"/>
              <p:nvPr/>
            </p:nvSpPr>
            <p:spPr>
              <a:xfrm>
                <a:off x="3168735" y="5138827"/>
                <a:ext cx="60933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m/z</a:t>
                </a:r>
                <a:endParaRPr lang="zh-TW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4" name="群組 23"/>
          <p:cNvGrpSpPr/>
          <p:nvPr/>
        </p:nvGrpSpPr>
        <p:grpSpPr>
          <a:xfrm>
            <a:off x="2151871" y="5392867"/>
            <a:ext cx="2465017" cy="2734299"/>
            <a:chOff x="2151871" y="5633274"/>
            <a:chExt cx="2465017" cy="2734299"/>
          </a:xfrm>
        </p:grpSpPr>
        <p:grpSp>
          <p:nvGrpSpPr>
            <p:cNvPr id="23" name="群組 22"/>
            <p:cNvGrpSpPr/>
            <p:nvPr/>
          </p:nvGrpSpPr>
          <p:grpSpPr>
            <a:xfrm>
              <a:off x="2151871" y="5633274"/>
              <a:ext cx="2465017" cy="2490896"/>
              <a:chOff x="2151871" y="5633274"/>
              <a:chExt cx="2465017" cy="2490896"/>
            </a:xfrm>
          </p:grpSpPr>
          <p:grpSp>
            <p:nvGrpSpPr>
              <p:cNvPr id="47" name="群組 46"/>
              <p:cNvGrpSpPr>
                <a:grpSpLocks noChangeAspect="1"/>
              </p:cNvGrpSpPr>
              <p:nvPr/>
            </p:nvGrpSpPr>
            <p:grpSpPr>
              <a:xfrm>
                <a:off x="2324430" y="5633274"/>
                <a:ext cx="2292458" cy="2490896"/>
                <a:chOff x="2414877" y="5910380"/>
                <a:chExt cx="2611803" cy="2837879"/>
              </a:xfrm>
            </p:grpSpPr>
            <p:grpSp>
              <p:nvGrpSpPr>
                <p:cNvPr id="46" name="群組 45"/>
                <p:cNvGrpSpPr/>
                <p:nvPr/>
              </p:nvGrpSpPr>
              <p:grpSpPr>
                <a:xfrm>
                  <a:off x="2567017" y="6313419"/>
                  <a:ext cx="2349769" cy="2342682"/>
                  <a:chOff x="2460057" y="6313419"/>
                  <a:chExt cx="2349769" cy="2342682"/>
                </a:xfrm>
              </p:grpSpPr>
              <p:pic>
                <p:nvPicPr>
                  <p:cNvPr id="12295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460057" y="6313419"/>
                    <a:ext cx="182338" cy="23400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pic>
                <p:nvPicPr>
                  <p:cNvPr id="12298" name="Picture 10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636169" y="6316101"/>
                    <a:ext cx="2173657" cy="23400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sp>
              <p:nvSpPr>
                <p:cNvPr id="12" name="文字方塊 11"/>
                <p:cNvSpPr txBox="1"/>
                <p:nvPr/>
              </p:nvSpPr>
              <p:spPr>
                <a:xfrm>
                  <a:off x="2524772" y="5910380"/>
                  <a:ext cx="2501908" cy="2460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Truncated </a:t>
                  </a:r>
                  <a:r>
                    <a:rPr lang="en-US" altLang="zh-TW" sz="10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GsCelA</a:t>
                  </a:r>
                  <a:r>
                    <a:rPr lang="en-US" altLang="zh-TW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molecular weight</a:t>
                  </a:r>
                  <a:endParaRPr lang="zh-TW" altLang="en-US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48" name="直線接點 47"/>
                <p:cNvCxnSpPr/>
                <p:nvPr/>
              </p:nvCxnSpPr>
              <p:spPr>
                <a:xfrm>
                  <a:off x="3721637" y="8596214"/>
                  <a:ext cx="0" cy="36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線接點 48"/>
                <p:cNvCxnSpPr/>
                <p:nvPr/>
              </p:nvCxnSpPr>
              <p:spPr>
                <a:xfrm>
                  <a:off x="4154813" y="8596214"/>
                  <a:ext cx="0" cy="36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線接點 49"/>
                <p:cNvCxnSpPr/>
                <p:nvPr/>
              </p:nvCxnSpPr>
              <p:spPr>
                <a:xfrm>
                  <a:off x="4589890" y="8596214"/>
                  <a:ext cx="0" cy="36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線接點 50"/>
                <p:cNvCxnSpPr/>
                <p:nvPr/>
              </p:nvCxnSpPr>
              <p:spPr>
                <a:xfrm>
                  <a:off x="3286697" y="8596214"/>
                  <a:ext cx="0" cy="36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線接點 51"/>
                <p:cNvCxnSpPr/>
                <p:nvPr/>
              </p:nvCxnSpPr>
              <p:spPr>
                <a:xfrm>
                  <a:off x="2853765" y="8598050"/>
                  <a:ext cx="0" cy="36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文字方塊 52"/>
                <p:cNvSpPr txBox="1"/>
                <p:nvPr/>
              </p:nvSpPr>
              <p:spPr>
                <a:xfrm>
                  <a:off x="3578410" y="8607999"/>
                  <a:ext cx="328119" cy="14026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35500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4" name="文字方塊 53"/>
                <p:cNvSpPr txBox="1"/>
                <p:nvPr/>
              </p:nvSpPr>
              <p:spPr>
                <a:xfrm>
                  <a:off x="4012677" y="8607999"/>
                  <a:ext cx="328119" cy="14026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>
                  <a:defPPr>
                    <a:defRPr lang="zh-TW"/>
                  </a:defPPr>
                  <a:lvl1pPr>
                    <a:defRPr sz="8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36500</a:t>
                  </a:r>
                  <a:endPara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5" name="文字方塊 54"/>
                <p:cNvSpPr txBox="1"/>
                <p:nvPr/>
              </p:nvSpPr>
              <p:spPr>
                <a:xfrm>
                  <a:off x="4445910" y="8607997"/>
                  <a:ext cx="328119" cy="14026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37500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6" name="文字方塊 55"/>
                <p:cNvSpPr txBox="1"/>
                <p:nvPr/>
              </p:nvSpPr>
              <p:spPr>
                <a:xfrm>
                  <a:off x="3143755" y="8607999"/>
                  <a:ext cx="328119" cy="14026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34500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文字方塊 56"/>
                <p:cNvSpPr txBox="1"/>
                <p:nvPr/>
              </p:nvSpPr>
              <p:spPr>
                <a:xfrm>
                  <a:off x="2714338" y="8607999"/>
                  <a:ext cx="328119" cy="14026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33500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9" name="文字方塊 58"/>
                <p:cNvSpPr txBox="1"/>
                <p:nvPr/>
              </p:nvSpPr>
              <p:spPr>
                <a:xfrm>
                  <a:off x="2536010" y="8521243"/>
                  <a:ext cx="72000" cy="14026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0" name="文字方塊 59"/>
                <p:cNvSpPr txBox="1"/>
                <p:nvPr/>
              </p:nvSpPr>
              <p:spPr>
                <a:xfrm>
                  <a:off x="2414877" y="6292084"/>
                  <a:ext cx="205074" cy="14026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" name="矩形 4"/>
                <p:cNvSpPr/>
                <p:nvPr/>
              </p:nvSpPr>
              <p:spPr>
                <a:xfrm>
                  <a:off x="3466986" y="6185625"/>
                  <a:ext cx="502599" cy="245456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35491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7" name="文字方塊 76"/>
              <p:cNvSpPr txBox="1"/>
              <p:nvPr/>
            </p:nvSpPr>
            <p:spPr>
              <a:xfrm rot="16200000">
                <a:off x="1518593" y="6882422"/>
                <a:ext cx="151277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Relative abundance (%)</a:t>
                </a:r>
                <a:endParaRPr lang="zh-TW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8" name="文字方塊 77"/>
            <p:cNvSpPr txBox="1"/>
            <p:nvPr/>
          </p:nvSpPr>
          <p:spPr>
            <a:xfrm>
              <a:off x="3187785" y="8121352"/>
              <a:ext cx="60933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m/z</a:t>
              </a:r>
              <a:endParaRPr lang="zh-TW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9" name="矩形 78"/>
          <p:cNvSpPr/>
          <p:nvPr/>
        </p:nvSpPr>
        <p:spPr>
          <a:xfrm>
            <a:off x="564582" y="8063860"/>
            <a:ext cx="5760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3: Mass spectrometry identification of FL-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truncated 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(a) Result of N-terminal sequencing (in black box) and LC-MS-MS analysis (in red). (b) The molecular weight of FL-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42140 Da. (c) The molecular weight of truncated 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35491 Da, which suggests that the self-truncation point is between K315 and G316.</a:t>
            </a:r>
            <a:endParaRPr lang="zh-TW" alt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53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757035" y="431354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1000">
                <a:latin typeface="Times New Roman" panose="02020603050405020304" pitchFamily="18" charset="0"/>
                <a:ea typeface="Arial Unicode MS" panose="020B060402020202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1600" b="1" dirty="0"/>
              <a:t>a</a:t>
            </a:r>
            <a:endParaRPr lang="zh-TW" altLang="en-US" sz="1600" b="1" dirty="0"/>
          </a:p>
        </p:txBody>
      </p:sp>
      <p:sp>
        <p:nvSpPr>
          <p:cNvPr id="8" name="文字方塊 7"/>
          <p:cNvSpPr txBox="1"/>
          <p:nvPr/>
        </p:nvSpPr>
        <p:spPr>
          <a:xfrm>
            <a:off x="758739" y="4016896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1000">
                <a:latin typeface="Times New Roman" panose="02020603050405020304" pitchFamily="18" charset="0"/>
                <a:ea typeface="Arial Unicode MS" panose="020B060402020202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1600" b="1" dirty="0"/>
              <a:t>b</a:t>
            </a:r>
            <a:endParaRPr lang="zh-TW" altLang="en-US" sz="1600" b="1" dirty="0"/>
          </a:p>
        </p:txBody>
      </p:sp>
      <p:sp>
        <p:nvSpPr>
          <p:cNvPr id="91" name="文字方塊 90"/>
          <p:cNvSpPr txBox="1"/>
          <p:nvPr/>
        </p:nvSpPr>
        <p:spPr>
          <a:xfrm>
            <a:off x="3145488" y="7329264"/>
            <a:ext cx="609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m/z</a:t>
            </a:r>
            <a:endParaRPr lang="zh-TW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字方塊 91"/>
          <p:cNvSpPr txBox="1"/>
          <p:nvPr/>
        </p:nvSpPr>
        <p:spPr>
          <a:xfrm>
            <a:off x="3148604" y="3628277"/>
            <a:ext cx="609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m/z</a:t>
            </a:r>
            <a:endParaRPr lang="zh-TW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3" name="群組 52"/>
          <p:cNvGrpSpPr/>
          <p:nvPr/>
        </p:nvGrpSpPr>
        <p:grpSpPr>
          <a:xfrm>
            <a:off x="774229" y="632520"/>
            <a:ext cx="5411689" cy="3034441"/>
            <a:chOff x="774229" y="632520"/>
            <a:chExt cx="5411689" cy="3034441"/>
          </a:xfrm>
        </p:grpSpPr>
        <p:grpSp>
          <p:nvGrpSpPr>
            <p:cNvPr id="6" name="群組 5"/>
            <p:cNvGrpSpPr/>
            <p:nvPr/>
          </p:nvGrpSpPr>
          <p:grpSpPr>
            <a:xfrm>
              <a:off x="774229" y="848544"/>
              <a:ext cx="5411689" cy="2818417"/>
              <a:chOff x="764704" y="827058"/>
              <a:chExt cx="5411689" cy="2818417"/>
            </a:xfrm>
          </p:grpSpPr>
          <p:grpSp>
            <p:nvGrpSpPr>
              <p:cNvPr id="17" name="群組 16"/>
              <p:cNvGrpSpPr/>
              <p:nvPr/>
            </p:nvGrpSpPr>
            <p:grpSpPr>
              <a:xfrm>
                <a:off x="764704" y="911316"/>
                <a:ext cx="5411689" cy="2734159"/>
                <a:chOff x="734507" y="911316"/>
                <a:chExt cx="5411689" cy="2734159"/>
              </a:xfrm>
            </p:grpSpPr>
            <p:grpSp>
              <p:nvGrpSpPr>
                <p:cNvPr id="10" name="群組 9"/>
                <p:cNvGrpSpPr>
                  <a:grpSpLocks noChangeAspect="1"/>
                </p:cNvGrpSpPr>
                <p:nvPr/>
              </p:nvGrpSpPr>
              <p:grpSpPr>
                <a:xfrm>
                  <a:off x="734507" y="911316"/>
                  <a:ext cx="5142203" cy="2673532"/>
                  <a:chOff x="574459" y="757486"/>
                  <a:chExt cx="5279507" cy="2744920"/>
                </a:xfrm>
              </p:grpSpPr>
              <p:grpSp>
                <p:nvGrpSpPr>
                  <p:cNvPr id="9" name="群組 8"/>
                  <p:cNvGrpSpPr/>
                  <p:nvPr/>
                </p:nvGrpSpPr>
                <p:grpSpPr>
                  <a:xfrm>
                    <a:off x="813966" y="757486"/>
                    <a:ext cx="5040000" cy="2744920"/>
                    <a:chOff x="813966" y="757486"/>
                    <a:chExt cx="5040000" cy="2744920"/>
                  </a:xfrm>
                </p:grpSpPr>
                <p:pic>
                  <p:nvPicPr>
                    <p:cNvPr id="2050" name="Picture 2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813966" y="776536"/>
                      <a:ext cx="5040000" cy="272587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pic>
                <p:sp>
                  <p:nvSpPr>
                    <p:cNvPr id="3" name="文字方塊 2"/>
                    <p:cNvSpPr txBox="1"/>
                    <p:nvPr/>
                  </p:nvSpPr>
                  <p:spPr>
                    <a:xfrm>
                      <a:off x="2584851" y="757486"/>
                      <a:ext cx="329161" cy="15799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lIns="0" tIns="0" rIns="0" bIns="0">
                      <a:spAutoFit/>
                    </a:bodyPr>
                    <a:lstStyle>
                      <a:defPPr>
                        <a:defRPr lang="zh-TW"/>
                      </a:defPPr>
                      <a:lvl1pPr algn="ctr">
                        <a:defRPr sz="800"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</a:lstStyle>
                    <a:p>
                      <a:r>
                        <a:rPr lang="en-US" altLang="zh-TW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33781</a:t>
                      </a:r>
                      <a:endParaRPr lang="zh-TW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1" name="文字方塊 10"/>
                    <p:cNvSpPr txBox="1"/>
                    <p:nvPr/>
                  </p:nvSpPr>
                  <p:spPr>
                    <a:xfrm>
                      <a:off x="2787356" y="1810772"/>
                      <a:ext cx="329161" cy="15799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lIns="0" tIns="0" rIns="0" bIns="0">
                      <a:spAutoFit/>
                    </a:bodyPr>
                    <a:lstStyle>
                      <a:defPPr>
                        <a:defRPr lang="zh-TW"/>
                      </a:defPPr>
                      <a:lvl1pPr algn="ctr">
                        <a:defRPr sz="800"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</a:lstStyle>
                    <a:p>
                      <a:r>
                        <a:rPr lang="en-US" altLang="zh-TW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33802</a:t>
                      </a:r>
                      <a:endParaRPr lang="zh-TW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6" name="文字方塊 15"/>
                  <p:cNvSpPr txBox="1"/>
                  <p:nvPr/>
                </p:nvSpPr>
                <p:spPr>
                  <a:xfrm rot="16200000">
                    <a:off x="-75929" y="2008803"/>
                    <a:ext cx="1553571" cy="252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TW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Relative abundance (%)</a:t>
                    </a:r>
                    <a:endParaRPr lang="zh-TW" altLang="en-US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8" name="文字方塊 17"/>
                <p:cNvSpPr txBox="1"/>
                <p:nvPr/>
              </p:nvSpPr>
              <p:spPr>
                <a:xfrm>
                  <a:off x="975279" y="3412103"/>
                  <a:ext cx="63704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" name="文字方塊 18"/>
                <p:cNvSpPr txBox="1"/>
                <p:nvPr/>
              </p:nvSpPr>
              <p:spPr>
                <a:xfrm>
                  <a:off x="879086" y="966418"/>
                  <a:ext cx="180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" name="文字方塊 13"/>
                <p:cNvSpPr txBox="1"/>
                <p:nvPr/>
              </p:nvSpPr>
              <p:spPr>
                <a:xfrm>
                  <a:off x="5642196" y="3412834"/>
                  <a:ext cx="504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800" kern="1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mass</a:t>
                  </a:r>
                  <a:endParaRPr lang="zh-TW" altLang="en-US" sz="800" kern="1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1" name="直線接點 20"/>
                <p:cNvCxnSpPr/>
                <p:nvPr/>
              </p:nvCxnSpPr>
              <p:spPr>
                <a:xfrm>
                  <a:off x="2713880" y="3498749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接點 21"/>
                <p:cNvCxnSpPr/>
                <p:nvPr/>
              </p:nvCxnSpPr>
              <p:spPr>
                <a:xfrm>
                  <a:off x="2941930" y="3496173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接點 22"/>
                <p:cNvCxnSpPr/>
                <p:nvPr/>
              </p:nvCxnSpPr>
              <p:spPr>
                <a:xfrm>
                  <a:off x="3179129" y="3497655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線接點 23"/>
                <p:cNvCxnSpPr/>
                <p:nvPr/>
              </p:nvCxnSpPr>
              <p:spPr>
                <a:xfrm>
                  <a:off x="3411622" y="3497655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線接點 24"/>
                <p:cNvCxnSpPr/>
                <p:nvPr/>
              </p:nvCxnSpPr>
              <p:spPr>
                <a:xfrm>
                  <a:off x="3645024" y="3498749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線接點 25"/>
                <p:cNvCxnSpPr/>
                <p:nvPr/>
              </p:nvCxnSpPr>
              <p:spPr>
                <a:xfrm>
                  <a:off x="3880093" y="3498749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線接點 26"/>
                <p:cNvCxnSpPr/>
                <p:nvPr/>
              </p:nvCxnSpPr>
              <p:spPr>
                <a:xfrm>
                  <a:off x="4112140" y="3497655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線接點 27"/>
                <p:cNvCxnSpPr/>
                <p:nvPr/>
              </p:nvCxnSpPr>
              <p:spPr>
                <a:xfrm>
                  <a:off x="4347209" y="3497655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接點 28"/>
                <p:cNvCxnSpPr/>
                <p:nvPr/>
              </p:nvCxnSpPr>
              <p:spPr>
                <a:xfrm>
                  <a:off x="4582353" y="3498749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線接點 29"/>
                <p:cNvCxnSpPr/>
                <p:nvPr/>
              </p:nvCxnSpPr>
              <p:spPr>
                <a:xfrm>
                  <a:off x="4814400" y="3497655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線接點 30"/>
                <p:cNvCxnSpPr/>
                <p:nvPr/>
              </p:nvCxnSpPr>
              <p:spPr>
                <a:xfrm>
                  <a:off x="5049469" y="3497655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線接點 31"/>
                <p:cNvCxnSpPr/>
                <p:nvPr/>
              </p:nvCxnSpPr>
              <p:spPr>
                <a:xfrm>
                  <a:off x="5282163" y="349855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線接點 32"/>
                <p:cNvCxnSpPr/>
                <p:nvPr/>
              </p:nvCxnSpPr>
              <p:spPr>
                <a:xfrm>
                  <a:off x="5517232" y="349855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接點 33"/>
                <p:cNvCxnSpPr/>
                <p:nvPr/>
              </p:nvCxnSpPr>
              <p:spPr>
                <a:xfrm>
                  <a:off x="1078483" y="3498749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接點 34"/>
                <p:cNvCxnSpPr/>
                <p:nvPr/>
              </p:nvCxnSpPr>
              <p:spPr>
                <a:xfrm>
                  <a:off x="1315224" y="3498749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線接點 35"/>
                <p:cNvCxnSpPr/>
                <p:nvPr/>
              </p:nvCxnSpPr>
              <p:spPr>
                <a:xfrm>
                  <a:off x="1547271" y="3497655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接點 36"/>
                <p:cNvCxnSpPr/>
                <p:nvPr/>
              </p:nvCxnSpPr>
              <p:spPr>
                <a:xfrm>
                  <a:off x="1782340" y="3497655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線接點 37"/>
                <p:cNvCxnSpPr/>
                <p:nvPr/>
              </p:nvCxnSpPr>
              <p:spPr>
                <a:xfrm>
                  <a:off x="2011494" y="3498749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線接點 38"/>
                <p:cNvCxnSpPr/>
                <p:nvPr/>
              </p:nvCxnSpPr>
              <p:spPr>
                <a:xfrm>
                  <a:off x="2247467" y="3498749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線接點 39"/>
                <p:cNvCxnSpPr/>
                <p:nvPr/>
              </p:nvCxnSpPr>
              <p:spPr>
                <a:xfrm>
                  <a:off x="2479514" y="3500231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文字方塊 14"/>
                <p:cNvSpPr txBox="1"/>
                <p:nvPr/>
              </p:nvSpPr>
              <p:spPr>
                <a:xfrm>
                  <a:off x="937870" y="3520979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30000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文字方塊 41"/>
                <p:cNvSpPr txBox="1"/>
                <p:nvPr/>
              </p:nvSpPr>
              <p:spPr>
                <a:xfrm>
                  <a:off x="1402674" y="3522364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31000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3" name="文字方塊 42"/>
                <p:cNvSpPr txBox="1"/>
                <p:nvPr/>
              </p:nvSpPr>
              <p:spPr>
                <a:xfrm>
                  <a:off x="1866285" y="3522364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32000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4" name="文字方塊 43"/>
                <p:cNvSpPr txBox="1"/>
                <p:nvPr/>
              </p:nvSpPr>
              <p:spPr>
                <a:xfrm>
                  <a:off x="2334594" y="3520455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33000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文字方塊 44"/>
                <p:cNvSpPr txBox="1"/>
                <p:nvPr/>
              </p:nvSpPr>
              <p:spPr>
                <a:xfrm>
                  <a:off x="2804160" y="3521840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34000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6" name="文字方塊 45"/>
                <p:cNvSpPr txBox="1"/>
                <p:nvPr/>
              </p:nvSpPr>
              <p:spPr>
                <a:xfrm>
                  <a:off x="3272533" y="3521840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35000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7" name="文字方塊 46"/>
                <p:cNvSpPr txBox="1"/>
                <p:nvPr/>
              </p:nvSpPr>
              <p:spPr>
                <a:xfrm>
                  <a:off x="3734855" y="3519983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36000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8" name="文字方塊 47"/>
                <p:cNvSpPr txBox="1"/>
                <p:nvPr/>
              </p:nvSpPr>
              <p:spPr>
                <a:xfrm>
                  <a:off x="4204421" y="3521368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37000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文字方塊 48"/>
                <p:cNvSpPr txBox="1"/>
                <p:nvPr/>
              </p:nvSpPr>
              <p:spPr>
                <a:xfrm>
                  <a:off x="4672794" y="3521368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38000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" name="文字方塊 49"/>
                <p:cNvSpPr txBox="1"/>
                <p:nvPr/>
              </p:nvSpPr>
              <p:spPr>
                <a:xfrm>
                  <a:off x="5137598" y="3522364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39000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" name="矩形 3"/>
              <p:cNvSpPr/>
              <p:nvPr/>
            </p:nvSpPr>
            <p:spPr>
              <a:xfrm>
                <a:off x="5542885" y="827058"/>
                <a:ext cx="384011" cy="2624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2" name="文字方塊 51"/>
            <p:cNvSpPr txBox="1"/>
            <p:nvPr/>
          </p:nvSpPr>
          <p:spPr>
            <a:xfrm>
              <a:off x="2109704" y="632520"/>
              <a:ext cx="26154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Truncated BsCel5A molecular weight</a:t>
              </a:r>
              <a:endParaRPr lang="zh-TW" altLang="en-US" sz="1000" dirty="0"/>
            </a:p>
          </p:txBody>
        </p:sp>
      </p:grpSp>
      <p:grpSp>
        <p:nvGrpSpPr>
          <p:cNvPr id="85" name="群組 84"/>
          <p:cNvGrpSpPr/>
          <p:nvPr/>
        </p:nvGrpSpPr>
        <p:grpSpPr>
          <a:xfrm>
            <a:off x="757035" y="4232920"/>
            <a:ext cx="5421861" cy="3020625"/>
            <a:chOff x="757035" y="4232920"/>
            <a:chExt cx="5421861" cy="3020625"/>
          </a:xfrm>
        </p:grpSpPr>
        <p:grpSp>
          <p:nvGrpSpPr>
            <p:cNvPr id="5" name="群組 4"/>
            <p:cNvGrpSpPr/>
            <p:nvPr/>
          </p:nvGrpSpPr>
          <p:grpSpPr>
            <a:xfrm>
              <a:off x="757035" y="4470794"/>
              <a:ext cx="5421861" cy="2782751"/>
              <a:chOff x="757035" y="4546513"/>
              <a:chExt cx="5421861" cy="2782751"/>
            </a:xfrm>
          </p:grpSpPr>
          <p:grpSp>
            <p:nvGrpSpPr>
              <p:cNvPr id="51" name="群組 50"/>
              <p:cNvGrpSpPr/>
              <p:nvPr/>
            </p:nvGrpSpPr>
            <p:grpSpPr>
              <a:xfrm>
                <a:off x="757035" y="4620452"/>
                <a:ext cx="5421861" cy="2708812"/>
                <a:chOff x="757035" y="3958536"/>
                <a:chExt cx="5421861" cy="2708812"/>
              </a:xfrm>
            </p:grpSpPr>
            <p:grpSp>
              <p:nvGrpSpPr>
                <p:cNvPr id="41" name="群組 40"/>
                <p:cNvGrpSpPr/>
                <p:nvPr/>
              </p:nvGrpSpPr>
              <p:grpSpPr>
                <a:xfrm>
                  <a:off x="1008568" y="3958536"/>
                  <a:ext cx="4896000" cy="2647967"/>
                  <a:chOff x="850904" y="3958536"/>
                  <a:chExt cx="4896000" cy="2647967"/>
                </a:xfrm>
              </p:grpSpPr>
              <p:pic>
                <p:nvPicPr>
                  <p:cNvPr id="20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50904" y="3958536"/>
                    <a:ext cx="4896000" cy="264796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12" name="文字方塊 11"/>
                  <p:cNvSpPr txBox="1"/>
                  <p:nvPr/>
                </p:nvSpPr>
                <p:spPr>
                  <a:xfrm>
                    <a:off x="2724951" y="3990158"/>
                    <a:ext cx="256480" cy="12311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lIns="0" tIns="0" rIns="0" bIns="0">
                    <a:spAutoFit/>
                  </a:bodyPr>
                  <a:lstStyle>
                    <a:defPPr>
                      <a:defRPr lang="zh-TW"/>
                    </a:defPPr>
                    <a:lvl1pPr algn="ctr">
                      <a:defRPr sz="800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lang="en-US" altLang="zh-TW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41990</a:t>
                    </a:r>
                    <a:endParaRPr lang="zh-TW" alt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文字方塊 12"/>
                  <p:cNvSpPr txBox="1"/>
                  <p:nvPr/>
                </p:nvSpPr>
                <p:spPr>
                  <a:xfrm>
                    <a:off x="2881197" y="4396760"/>
                    <a:ext cx="256480" cy="12311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lIns="0" tIns="0" rIns="0" bIns="0">
                    <a:spAutoFit/>
                  </a:bodyPr>
                  <a:lstStyle>
                    <a:defPPr>
                      <a:defRPr lang="zh-TW"/>
                    </a:defPPr>
                    <a:lvl1pPr algn="ctr">
                      <a:defRPr sz="800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lang="en-US" altLang="zh-TW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42103</a:t>
                    </a:r>
                    <a:endParaRPr lang="zh-TW" alt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54" name="文字方塊 53"/>
                <p:cNvSpPr txBox="1"/>
                <p:nvPr/>
              </p:nvSpPr>
              <p:spPr>
                <a:xfrm>
                  <a:off x="5674896" y="6448332"/>
                  <a:ext cx="50400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800" kern="1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mass</a:t>
                  </a:r>
                  <a:endParaRPr lang="zh-TW" altLang="en-US" sz="800" kern="1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55" name="直線接點 54"/>
                <p:cNvCxnSpPr/>
                <p:nvPr/>
              </p:nvCxnSpPr>
              <p:spPr>
                <a:xfrm>
                  <a:off x="2754989" y="6519178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直線接點 55"/>
                <p:cNvCxnSpPr/>
                <p:nvPr/>
              </p:nvCxnSpPr>
              <p:spPr>
                <a:xfrm>
                  <a:off x="2983039" y="6519178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線接點 56"/>
                <p:cNvCxnSpPr/>
                <p:nvPr/>
              </p:nvCxnSpPr>
              <p:spPr>
                <a:xfrm>
                  <a:off x="3217662" y="651808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線接點 57"/>
                <p:cNvCxnSpPr/>
                <p:nvPr/>
              </p:nvCxnSpPr>
              <p:spPr>
                <a:xfrm>
                  <a:off x="3450155" y="651808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線接點 58"/>
                <p:cNvCxnSpPr/>
                <p:nvPr/>
              </p:nvCxnSpPr>
              <p:spPr>
                <a:xfrm>
                  <a:off x="3683557" y="6519178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線接點 59"/>
                <p:cNvCxnSpPr/>
                <p:nvPr/>
              </p:nvCxnSpPr>
              <p:spPr>
                <a:xfrm>
                  <a:off x="3916050" y="6519178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線接點 60"/>
                <p:cNvCxnSpPr/>
                <p:nvPr/>
              </p:nvCxnSpPr>
              <p:spPr>
                <a:xfrm>
                  <a:off x="4148097" y="651808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線接點 61"/>
                <p:cNvCxnSpPr/>
                <p:nvPr/>
              </p:nvCxnSpPr>
              <p:spPr>
                <a:xfrm>
                  <a:off x="4377984" y="651808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線接點 62"/>
                <p:cNvCxnSpPr/>
                <p:nvPr/>
              </p:nvCxnSpPr>
              <p:spPr>
                <a:xfrm>
                  <a:off x="4613158" y="6519178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線接點 63"/>
                <p:cNvCxnSpPr/>
                <p:nvPr/>
              </p:nvCxnSpPr>
              <p:spPr>
                <a:xfrm>
                  <a:off x="4842629" y="651808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線接點 64"/>
                <p:cNvCxnSpPr/>
                <p:nvPr/>
              </p:nvCxnSpPr>
              <p:spPr>
                <a:xfrm>
                  <a:off x="5077698" y="651808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線接點 65"/>
                <p:cNvCxnSpPr/>
                <p:nvPr/>
              </p:nvCxnSpPr>
              <p:spPr>
                <a:xfrm>
                  <a:off x="5307816" y="6518983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直線接點 66"/>
                <p:cNvCxnSpPr/>
                <p:nvPr/>
              </p:nvCxnSpPr>
              <p:spPr>
                <a:xfrm>
                  <a:off x="5542885" y="6518983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線接點 67"/>
                <p:cNvCxnSpPr/>
                <p:nvPr/>
              </p:nvCxnSpPr>
              <p:spPr>
                <a:xfrm>
                  <a:off x="1122168" y="6519178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線接點 68"/>
                <p:cNvCxnSpPr/>
                <p:nvPr/>
              </p:nvCxnSpPr>
              <p:spPr>
                <a:xfrm>
                  <a:off x="1356333" y="6519178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線接點 69"/>
                <p:cNvCxnSpPr/>
                <p:nvPr/>
              </p:nvCxnSpPr>
              <p:spPr>
                <a:xfrm>
                  <a:off x="1590956" y="651808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線接點 70"/>
                <p:cNvCxnSpPr/>
                <p:nvPr/>
              </p:nvCxnSpPr>
              <p:spPr>
                <a:xfrm>
                  <a:off x="1820873" y="6518084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線接點 71"/>
                <p:cNvCxnSpPr/>
                <p:nvPr/>
              </p:nvCxnSpPr>
              <p:spPr>
                <a:xfrm>
                  <a:off x="2052603" y="6519178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線接點 72"/>
                <p:cNvCxnSpPr/>
                <p:nvPr/>
              </p:nvCxnSpPr>
              <p:spPr>
                <a:xfrm>
                  <a:off x="2286000" y="6519178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線接點 73"/>
                <p:cNvCxnSpPr/>
                <p:nvPr/>
              </p:nvCxnSpPr>
              <p:spPr>
                <a:xfrm>
                  <a:off x="2518047" y="6520660"/>
                  <a:ext cx="0" cy="318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文字方塊 74"/>
                <p:cNvSpPr txBox="1"/>
                <p:nvPr/>
              </p:nvSpPr>
              <p:spPr>
                <a:xfrm>
                  <a:off x="978152" y="6541120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38000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6" name="文字方塊 75"/>
                <p:cNvSpPr txBox="1"/>
                <p:nvPr/>
              </p:nvSpPr>
              <p:spPr>
                <a:xfrm>
                  <a:off x="1448108" y="6542505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39000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7" name="文字方塊 76"/>
                <p:cNvSpPr txBox="1"/>
                <p:nvPr/>
              </p:nvSpPr>
              <p:spPr>
                <a:xfrm>
                  <a:off x="1906567" y="6542505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40000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8" name="文字方塊 77"/>
                <p:cNvSpPr txBox="1"/>
                <p:nvPr/>
              </p:nvSpPr>
              <p:spPr>
                <a:xfrm>
                  <a:off x="2374876" y="6540596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41000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9" name="文字方塊 78"/>
                <p:cNvSpPr txBox="1"/>
                <p:nvPr/>
              </p:nvSpPr>
              <p:spPr>
                <a:xfrm>
                  <a:off x="2840056" y="6542852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42000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0" name="文字方塊 79"/>
                <p:cNvSpPr txBox="1"/>
                <p:nvPr/>
              </p:nvSpPr>
              <p:spPr>
                <a:xfrm>
                  <a:off x="3307436" y="6544237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43000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1" name="文字方塊 80"/>
                <p:cNvSpPr txBox="1"/>
                <p:nvPr/>
              </p:nvSpPr>
              <p:spPr>
                <a:xfrm>
                  <a:off x="3768471" y="6544237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44000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2" name="文字方塊 81"/>
                <p:cNvSpPr txBox="1"/>
                <p:nvPr/>
              </p:nvSpPr>
              <p:spPr>
                <a:xfrm>
                  <a:off x="4236780" y="6542328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45000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文字方塊 82"/>
                <p:cNvSpPr txBox="1"/>
                <p:nvPr/>
              </p:nvSpPr>
              <p:spPr>
                <a:xfrm>
                  <a:off x="4701756" y="6540276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46000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文字方塊 83"/>
                <p:cNvSpPr txBox="1"/>
                <p:nvPr/>
              </p:nvSpPr>
              <p:spPr>
                <a:xfrm>
                  <a:off x="5169136" y="6541661"/>
                  <a:ext cx="288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1">
                  <a:spAutoFit/>
                </a:bodyPr>
                <a:lstStyle/>
                <a:p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47000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7" name="文字方塊 86"/>
                <p:cNvSpPr txBox="1"/>
                <p:nvPr/>
              </p:nvSpPr>
              <p:spPr>
                <a:xfrm rot="16200000">
                  <a:off x="123562" y="5156396"/>
                  <a:ext cx="1513167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Relative abundance (%)</a:t>
                  </a:r>
                  <a:endParaRPr lang="zh-TW" altLang="en-US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8" name="文字方塊 87"/>
                <p:cNvSpPr txBox="1"/>
                <p:nvPr/>
              </p:nvSpPr>
              <p:spPr>
                <a:xfrm>
                  <a:off x="997807" y="6438409"/>
                  <a:ext cx="63704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9" name="文字方塊 88"/>
                <p:cNvSpPr txBox="1"/>
                <p:nvPr/>
              </p:nvSpPr>
              <p:spPr>
                <a:xfrm>
                  <a:off x="901614" y="3992724"/>
                  <a:ext cx="180000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altLang="zh-TW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100</a:t>
                  </a:r>
                  <a:endParaRPr lang="zh-TW" altLang="en-US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0" name="矩形 89"/>
              <p:cNvSpPr/>
              <p:nvPr/>
            </p:nvSpPr>
            <p:spPr>
              <a:xfrm>
                <a:off x="5589240" y="4546513"/>
                <a:ext cx="384011" cy="2624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93" name="文字方塊 92"/>
            <p:cNvSpPr txBox="1"/>
            <p:nvPr/>
          </p:nvSpPr>
          <p:spPr>
            <a:xfrm>
              <a:off x="2108473" y="4232920"/>
              <a:ext cx="26154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Truncated 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SgEGV</a:t>
              </a: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molecular weight</a:t>
              </a:r>
              <a:endParaRPr lang="zh-TW" altLang="en-US" sz="1000" dirty="0"/>
            </a:p>
          </p:txBody>
        </p:sp>
      </p:grpSp>
      <p:sp>
        <p:nvSpPr>
          <p:cNvPr id="94" name="矩形 93"/>
          <p:cNvSpPr/>
          <p:nvPr/>
        </p:nvSpPr>
        <p:spPr>
          <a:xfrm>
            <a:off x="1027721" y="7770517"/>
            <a:ext cx="48201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4: BsCel5A and 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SgEGV</a:t>
            </a:r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truncated form MW as detected by LC-MS-MS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(a) BsCel5A truncated form MW is 33781 Daltons. (b) 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SgEGV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truncated form is about 42000 Daltons. </a:t>
            </a:r>
            <a:endParaRPr lang="zh-TW" alt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194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1899197" y="488504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TW" sz="1600" b="1" dirty="0"/>
              <a:t>a</a:t>
            </a:r>
            <a:endParaRPr lang="zh-TW" altLang="en-US" sz="1600" b="1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1889672" y="3080740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TW" sz="1600" b="1" dirty="0"/>
              <a:t>b</a:t>
            </a:r>
            <a:endParaRPr lang="zh-TW" altLang="en-US" sz="1600" b="1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7072151"/>
              </p:ext>
            </p:extLst>
          </p:nvPr>
        </p:nvGraphicFramePr>
        <p:xfrm>
          <a:off x="1954336" y="805520"/>
          <a:ext cx="2664000" cy="213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" name="SPW 10.0 Graph" r:id="rId3" imgW="5762520" imgH="4610160" progId="SigmaPlotGraphicObject.9">
                  <p:embed/>
                </p:oleObj>
              </mc:Choice>
              <mc:Fallback>
                <p:oleObj name="SPW 10.0 Graph" r:id="rId3" imgW="5762520" imgH="4610160" progId="SigmaPlotGraphicObject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4336" y="805520"/>
                        <a:ext cx="2664000" cy="213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3346128"/>
              </p:ext>
            </p:extLst>
          </p:nvPr>
        </p:nvGraphicFramePr>
        <p:xfrm>
          <a:off x="1957336" y="3488705"/>
          <a:ext cx="2664000" cy="2112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SPW 10.0 Graph" r:id="rId5" imgW="5788800" imgH="4590000" progId="SigmaPlotGraphicObject.9">
                  <p:embed/>
                </p:oleObj>
              </mc:Choice>
              <mc:Fallback>
                <p:oleObj name="SPW 10.0 Graph" r:id="rId5" imgW="5788800" imgH="4590000" progId="SigmaPlotGraphicObject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7336" y="3488705"/>
                        <a:ext cx="2664000" cy="21123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1338815" y="6249144"/>
            <a:ext cx="40907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5: Comparison of T</a:t>
            </a:r>
            <a:r>
              <a:rPr lang="en-US" altLang="zh-TW" sz="1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and TA</a:t>
            </a:r>
            <a:r>
              <a:rPr lang="en-US" altLang="zh-TW" sz="1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between FL-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∆309-368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</a:t>
            </a:r>
            <a:r>
              <a:rPr lang="en-US" altLang="zh-TW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similar between FL-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∆309-368, but TA</a:t>
            </a:r>
            <a:r>
              <a:rPr lang="en-US" altLang="zh-TW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higher for ∆309-368 than FL-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TW" altLang="zh-TW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5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/>
          <p:cNvSpPr txBox="1"/>
          <p:nvPr/>
        </p:nvSpPr>
        <p:spPr>
          <a:xfrm>
            <a:off x="1268100" y="2628000"/>
            <a:ext cx="29530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weight of truncated ∆310-320-GsCelA </a:t>
            </a:r>
            <a:endParaRPr lang="zh-TW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1077870" y="3004302"/>
            <a:ext cx="4564390" cy="2535192"/>
            <a:chOff x="1077870" y="3004302"/>
            <a:chExt cx="4564390" cy="2535192"/>
          </a:xfrm>
        </p:grpSpPr>
        <p:grpSp>
          <p:nvGrpSpPr>
            <p:cNvPr id="21" name="群組 20"/>
            <p:cNvGrpSpPr/>
            <p:nvPr/>
          </p:nvGrpSpPr>
          <p:grpSpPr>
            <a:xfrm>
              <a:off x="1077870" y="3004302"/>
              <a:ext cx="4564390" cy="2458074"/>
              <a:chOff x="1077870" y="3004302"/>
              <a:chExt cx="4564390" cy="2458074"/>
            </a:xfrm>
          </p:grpSpPr>
          <p:grpSp>
            <p:nvGrpSpPr>
              <p:cNvPr id="4" name="群組 3"/>
              <p:cNvGrpSpPr>
                <a:grpSpLocks noChangeAspect="1"/>
              </p:cNvGrpSpPr>
              <p:nvPr/>
            </p:nvGrpSpPr>
            <p:grpSpPr>
              <a:xfrm>
                <a:off x="1214260" y="3004302"/>
                <a:ext cx="4428000" cy="2458074"/>
                <a:chOff x="395536" y="1666020"/>
                <a:chExt cx="8280920" cy="4596932"/>
              </a:xfrm>
            </p:grpSpPr>
            <p:pic>
              <p:nvPicPr>
                <p:cNvPr id="5" name="Picture 2" descr="C:\Users\User\Google 雲端硬碟\Research work\Research Works\DATA\310-320 MS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1916832"/>
                  <a:ext cx="8280920" cy="434612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" name="文字方塊 11"/>
                <p:cNvSpPr txBox="1"/>
                <p:nvPr/>
              </p:nvSpPr>
              <p:spPr>
                <a:xfrm>
                  <a:off x="3555739" y="1832634"/>
                  <a:ext cx="740570" cy="2302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zh-TW"/>
                  </a:defPPr>
                </a:lstStyle>
                <a:p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315 </a:t>
                  </a:r>
                  <a:r>
                    <a:rPr lang="en-US" altLang="zh-TW" sz="8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a.a</a:t>
                  </a:r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zh-TW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" name="文字方塊 12"/>
                <p:cNvSpPr txBox="1"/>
                <p:nvPr/>
              </p:nvSpPr>
              <p:spPr>
                <a:xfrm>
                  <a:off x="2075471" y="4771713"/>
                  <a:ext cx="740570" cy="2302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zh-TW"/>
                  </a:defPPr>
                </a:lstStyle>
                <a:p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313 </a:t>
                  </a:r>
                  <a:r>
                    <a:rPr lang="en-US" altLang="zh-TW" sz="8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a.a</a:t>
                  </a:r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zh-TW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" name="文字方塊 13"/>
                <p:cNvSpPr txBox="1"/>
                <p:nvPr/>
              </p:nvSpPr>
              <p:spPr>
                <a:xfrm>
                  <a:off x="1118101" y="4192826"/>
                  <a:ext cx="740570" cy="2302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zh-TW"/>
                  </a:defPPr>
                </a:lstStyle>
                <a:p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312 </a:t>
                  </a:r>
                  <a:r>
                    <a:rPr lang="en-US" altLang="zh-TW" sz="8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a.a</a:t>
                  </a:r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zh-TW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文字方塊 14"/>
                <p:cNvSpPr txBox="1"/>
                <p:nvPr/>
              </p:nvSpPr>
              <p:spPr>
                <a:xfrm>
                  <a:off x="4534376" y="2592629"/>
                  <a:ext cx="740570" cy="2302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zh-TW"/>
                  </a:defPPr>
                </a:lstStyle>
                <a:p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316 </a:t>
                  </a:r>
                  <a:r>
                    <a:rPr lang="en-US" altLang="zh-TW" sz="8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a.a</a:t>
                  </a:r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zh-TW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" name="文字方塊 15"/>
                <p:cNvSpPr txBox="1"/>
                <p:nvPr/>
              </p:nvSpPr>
              <p:spPr>
                <a:xfrm>
                  <a:off x="6053946" y="1666020"/>
                  <a:ext cx="740570" cy="2302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zh-TW"/>
                  </a:defPPr>
                </a:lstStyle>
                <a:p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318 </a:t>
                  </a:r>
                  <a:r>
                    <a:rPr lang="en-US" altLang="zh-TW" sz="8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a.a</a:t>
                  </a:r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zh-TW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" name="文字方塊 16"/>
                <p:cNvSpPr txBox="1"/>
                <p:nvPr/>
              </p:nvSpPr>
              <p:spPr>
                <a:xfrm>
                  <a:off x="6993280" y="3947726"/>
                  <a:ext cx="740570" cy="2302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zh-TW"/>
                  </a:defPPr>
                </a:lstStyle>
                <a:p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319 </a:t>
                  </a:r>
                  <a:r>
                    <a:rPr lang="en-US" altLang="zh-TW" sz="8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a.a</a:t>
                  </a:r>
                  <a:r>
                    <a:rPr lang="en-US" altLang="zh-TW" sz="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zh-TW" alt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9" name="文字方塊 18"/>
              <p:cNvSpPr txBox="1"/>
              <p:nvPr/>
            </p:nvSpPr>
            <p:spPr>
              <a:xfrm>
                <a:off x="1186588" y="5335981"/>
                <a:ext cx="72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1077870" y="3127511"/>
                <a:ext cx="180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r>
                  <a:rPr lang="en-US" altLang="zh-TW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endParaRPr lang="zh-TW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2" name="文字方塊 21"/>
            <p:cNvSpPr txBox="1"/>
            <p:nvPr/>
          </p:nvSpPr>
          <p:spPr>
            <a:xfrm>
              <a:off x="2845232" y="5416383"/>
              <a:ext cx="288000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altLang="zh-TW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35700</a:t>
              </a:r>
              <a:endParaRPr lang="zh-TW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直線接點 22"/>
            <p:cNvCxnSpPr/>
            <p:nvPr/>
          </p:nvCxnSpPr>
          <p:spPr>
            <a:xfrm>
              <a:off x="2988370" y="5392788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/>
            <p:cNvSpPr txBox="1"/>
            <p:nvPr/>
          </p:nvSpPr>
          <p:spPr>
            <a:xfrm>
              <a:off x="3303012" y="5416037"/>
              <a:ext cx="288000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altLang="zh-TW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35800</a:t>
              </a:r>
              <a:endParaRPr lang="zh-TW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直線接點 24"/>
            <p:cNvCxnSpPr/>
            <p:nvPr/>
          </p:nvCxnSpPr>
          <p:spPr>
            <a:xfrm>
              <a:off x="3446150" y="5392442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3763330" y="5416383"/>
              <a:ext cx="288000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altLang="zh-TW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35900</a:t>
              </a:r>
              <a:endParaRPr lang="zh-TW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直線接點 26"/>
            <p:cNvCxnSpPr/>
            <p:nvPr/>
          </p:nvCxnSpPr>
          <p:spPr>
            <a:xfrm>
              <a:off x="3906468" y="5392788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字方塊 27"/>
            <p:cNvSpPr txBox="1"/>
            <p:nvPr/>
          </p:nvSpPr>
          <p:spPr>
            <a:xfrm>
              <a:off x="4221150" y="5416273"/>
              <a:ext cx="288000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altLang="zh-TW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36000</a:t>
              </a:r>
              <a:endParaRPr lang="zh-TW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直線接點 28"/>
            <p:cNvCxnSpPr/>
            <p:nvPr/>
          </p:nvCxnSpPr>
          <p:spPr>
            <a:xfrm>
              <a:off x="4364288" y="5392678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4678970" y="5416383"/>
              <a:ext cx="288000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altLang="zh-TW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36100</a:t>
              </a:r>
              <a:endParaRPr lang="zh-TW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直線接點 30"/>
            <p:cNvCxnSpPr/>
            <p:nvPr/>
          </p:nvCxnSpPr>
          <p:spPr>
            <a:xfrm>
              <a:off x="4822108" y="5392788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字方塊 31"/>
            <p:cNvSpPr txBox="1"/>
            <p:nvPr/>
          </p:nvSpPr>
          <p:spPr>
            <a:xfrm>
              <a:off x="5136672" y="5416383"/>
              <a:ext cx="288000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altLang="zh-TW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36200</a:t>
              </a:r>
              <a:endParaRPr lang="zh-TW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直線接點 32"/>
            <p:cNvCxnSpPr/>
            <p:nvPr/>
          </p:nvCxnSpPr>
          <p:spPr>
            <a:xfrm>
              <a:off x="5279810" y="5392788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字方塊 33"/>
            <p:cNvSpPr txBox="1"/>
            <p:nvPr/>
          </p:nvSpPr>
          <p:spPr>
            <a:xfrm>
              <a:off x="2387372" y="5416383"/>
              <a:ext cx="288000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altLang="zh-TW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35600</a:t>
              </a:r>
              <a:endParaRPr lang="zh-TW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直線接點 34"/>
            <p:cNvCxnSpPr/>
            <p:nvPr/>
          </p:nvCxnSpPr>
          <p:spPr>
            <a:xfrm>
              <a:off x="2530510" y="5392788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35"/>
            <p:cNvSpPr txBox="1"/>
            <p:nvPr/>
          </p:nvSpPr>
          <p:spPr>
            <a:xfrm>
              <a:off x="1929670" y="5416383"/>
              <a:ext cx="288000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altLang="zh-TW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35500</a:t>
              </a:r>
              <a:endParaRPr lang="zh-TW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直線接點 36"/>
            <p:cNvCxnSpPr/>
            <p:nvPr/>
          </p:nvCxnSpPr>
          <p:spPr>
            <a:xfrm>
              <a:off x="2072808" y="5392788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字方塊 37"/>
            <p:cNvSpPr txBox="1"/>
            <p:nvPr/>
          </p:nvSpPr>
          <p:spPr>
            <a:xfrm>
              <a:off x="1471890" y="5416383"/>
              <a:ext cx="288000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altLang="zh-TW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35400</a:t>
              </a:r>
              <a:endParaRPr lang="zh-TW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直線接點 38"/>
            <p:cNvCxnSpPr/>
            <p:nvPr/>
          </p:nvCxnSpPr>
          <p:spPr>
            <a:xfrm>
              <a:off x="1615028" y="5392788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文字方塊 41"/>
          <p:cNvSpPr txBox="1"/>
          <p:nvPr/>
        </p:nvSpPr>
        <p:spPr>
          <a:xfrm rot="16200000">
            <a:off x="241589" y="4067557"/>
            <a:ext cx="16437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abundance (%)</a:t>
            </a:r>
            <a:endParaRPr lang="zh-TW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3122018" y="5530225"/>
            <a:ext cx="609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m/z</a:t>
            </a:r>
            <a:endParaRPr lang="zh-TW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08942" y="6291535"/>
            <a:ext cx="4724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6. Mass spectrometry of truncated 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 Δ310-320.</a:t>
            </a:r>
            <a:endParaRPr lang="zh-TW" altLang="zh-TW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30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995773" y="776536"/>
            <a:ext cx="2559411" cy="1819244"/>
            <a:chOff x="2065016" y="1461559"/>
            <a:chExt cx="2559411" cy="1819244"/>
          </a:xfrm>
        </p:grpSpPr>
        <p:grpSp>
          <p:nvGrpSpPr>
            <p:cNvPr id="5" name="群組 4"/>
            <p:cNvGrpSpPr/>
            <p:nvPr/>
          </p:nvGrpSpPr>
          <p:grpSpPr>
            <a:xfrm>
              <a:off x="2103822" y="1461559"/>
              <a:ext cx="2520605" cy="1819244"/>
              <a:chOff x="2243658" y="2414925"/>
              <a:chExt cx="2520605" cy="1819244"/>
            </a:xfrm>
          </p:grpSpPr>
          <p:pic>
            <p:nvPicPr>
              <p:cNvPr id="8" name="Picture 6" descr="E:\western\0415\170415 3-1-1.jp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4594"/>
              <a:stretch/>
            </p:blipFill>
            <p:spPr bwMode="auto">
              <a:xfrm>
                <a:off x="2353023" y="3807097"/>
                <a:ext cx="2171679" cy="4270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文字方塊 8"/>
              <p:cNvSpPr txBox="1"/>
              <p:nvPr/>
            </p:nvSpPr>
            <p:spPr>
              <a:xfrm rot="17976371">
                <a:off x="2248002" y="3068463"/>
                <a:ext cx="1512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b="1" dirty="0">
                    <a:latin typeface="Times New Roman" panose="02020603050405020304" pitchFamily="18" charset="0"/>
                    <a:ea typeface="Arial Unicode MS" panose="020B0604020202020204" pitchFamily="34" charset="-120"/>
                    <a:cs typeface="Times New Roman" panose="02020603050405020304" pitchFamily="18" charset="0"/>
                  </a:rPr>
                  <a:t>Full length</a:t>
                </a:r>
                <a:endParaRPr lang="zh-TW" altLang="en-US" sz="800" b="1" dirty="0">
                  <a:latin typeface="Times New Roman" panose="02020603050405020304" pitchFamily="18" charset="0"/>
                  <a:ea typeface="Arial Unicode MS" panose="020B060402020202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文字方塊 9"/>
              <p:cNvSpPr txBox="1"/>
              <p:nvPr/>
            </p:nvSpPr>
            <p:spPr>
              <a:xfrm rot="17976371">
                <a:off x="2588631" y="3074628"/>
                <a:ext cx="1512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TW"/>
                </a:defPPr>
                <a:lvl1pPr>
                  <a:defRPr sz="1000" b="1">
                    <a:latin typeface="Times New Roman" panose="02020603050405020304" pitchFamily="18" charset="0"/>
                    <a:ea typeface="Arial Unicode MS" panose="020B0604020202020204" pitchFamily="34" charset="-12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TW" sz="800" dirty="0"/>
                  <a:t>Truncated</a:t>
                </a:r>
                <a:endParaRPr lang="zh-TW" altLang="en-US" sz="800" dirty="0"/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 rot="17976371">
                <a:off x="2892429" y="3074628"/>
                <a:ext cx="1512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1% CMC</a:t>
                </a:r>
                <a:endParaRPr lang="zh-TW" altLang="en-US" sz="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文字方塊 11"/>
              <p:cNvSpPr txBox="1"/>
              <p:nvPr/>
            </p:nvSpPr>
            <p:spPr>
              <a:xfrm rot="17976371">
                <a:off x="3261413" y="3063203"/>
                <a:ext cx="1512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2% CMC</a:t>
                </a:r>
                <a:endParaRPr lang="zh-TW" altLang="en-US" sz="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 rot="17976371">
                <a:off x="3596743" y="3074628"/>
                <a:ext cx="1512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2% </a:t>
                </a:r>
                <a:r>
                  <a:rPr lang="en-US" altLang="zh-TW" sz="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cellobiose</a:t>
                </a:r>
                <a:endParaRPr lang="zh-TW" altLang="en-US" sz="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文字方塊 13"/>
              <p:cNvSpPr txBox="1"/>
              <p:nvPr/>
            </p:nvSpPr>
            <p:spPr>
              <a:xfrm rot="17976371">
                <a:off x="3900541" y="3074628"/>
                <a:ext cx="1512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4% </a:t>
                </a:r>
                <a:r>
                  <a:rPr lang="en-US" altLang="zh-TW" sz="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cellobiose</a:t>
                </a:r>
                <a:endParaRPr lang="zh-TW" altLang="en-US" sz="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文字方塊 14"/>
              <p:cNvSpPr txBox="1"/>
              <p:nvPr/>
            </p:nvSpPr>
            <p:spPr>
              <a:xfrm>
                <a:off x="2243658" y="3586754"/>
                <a:ext cx="50656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kDa</a:t>
                </a:r>
                <a:endParaRPr lang="zh-TW" altLang="en-US" sz="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文字方塊 5"/>
            <p:cNvSpPr txBox="1"/>
            <p:nvPr/>
          </p:nvSpPr>
          <p:spPr>
            <a:xfrm>
              <a:off x="2065016" y="2871710"/>
              <a:ext cx="171946" cy="1262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TW" sz="800" b="1" dirty="0">
                  <a:latin typeface="Times New Roman" panose="02020603050405020304" pitchFamily="18" charset="0"/>
                  <a:ea typeface="Arial Unicode MS" panose="020B0604020202020204" pitchFamily="34" charset="-120"/>
                  <a:cs typeface="Times New Roman" panose="02020603050405020304" pitchFamily="18" charset="0"/>
                </a:rPr>
                <a:t>43</a:t>
              </a:r>
              <a:endParaRPr lang="zh-TW" altLang="en-US" sz="800" b="1" dirty="0">
                <a:latin typeface="Times New Roman" panose="02020603050405020304" pitchFamily="18" charset="0"/>
                <a:ea typeface="Arial Unicode MS" panose="020B060402020202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2071415" y="3114843"/>
              <a:ext cx="171946" cy="1262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TW" sz="800" b="1" dirty="0">
                  <a:latin typeface="Times New Roman" panose="02020603050405020304" pitchFamily="18" charset="0"/>
                  <a:ea typeface="Arial Unicode MS" panose="020B0604020202020204" pitchFamily="34" charset="-120"/>
                  <a:cs typeface="Times New Roman" panose="02020603050405020304" pitchFamily="18" charset="0"/>
                </a:rPr>
                <a:t>34</a:t>
              </a:r>
              <a:endParaRPr lang="zh-TW" altLang="en-US" sz="800" b="1" dirty="0">
                <a:latin typeface="Times New Roman" panose="02020603050405020304" pitchFamily="18" charset="0"/>
                <a:ea typeface="Arial Unicode MS" panose="020B0604020202020204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1207997" y="3008784"/>
            <a:ext cx="42663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7. 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self-truncation was suppressed by CMC and 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cellobiose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FL-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incubated with CMC or 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cellobiose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25 ℃ for 120 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analysis with 10 % SDS-PAGE gel.</a:t>
            </a:r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442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038085"/>
              </p:ext>
            </p:extLst>
          </p:nvPr>
        </p:nvGraphicFramePr>
        <p:xfrm>
          <a:off x="2073589" y="1701158"/>
          <a:ext cx="2628000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0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 name</a:t>
                      </a:r>
                      <a:endParaRPr lang="zh-TW" alt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Protease</a:t>
                      </a:r>
                      <a:r>
                        <a:rPr lang="en-US" altLang="zh-TW" sz="1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activity</a:t>
                      </a:r>
                      <a:endParaRPr lang="zh-TW" alt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Thermolysin</a:t>
                      </a:r>
                      <a:endParaRPr lang="zh-TW" alt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</a:t>
                      </a:r>
                      <a:r>
                        <a:rPr lang="en-US" altLang="zh-TW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±73 </a:t>
                      </a:r>
                      <a:r>
                        <a:rPr lang="en-US" altLang="zh-TW" sz="1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U/mg</a:t>
                      </a:r>
                      <a:endParaRPr lang="zh-TW" altLang="en-US" sz="1000" b="1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GsCelA</a:t>
                      </a:r>
                      <a:endParaRPr lang="zh-TW" alt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U/mg</a:t>
                      </a:r>
                      <a:endParaRPr lang="zh-TW" altLang="en-US" sz="1000" b="1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1061604" y="5385048"/>
            <a:ext cx="4724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8. Metalloprotease activity assay of purified </a:t>
            </a:r>
            <a:r>
              <a:rPr lang="en-US" altLang="zh-TW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GsCelA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Protease activity was detected by using 0.6 % casein as substrate and </a:t>
            </a:r>
            <a:r>
              <a:rPr lang="en-US" altLang="zh-TW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thermolysin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positive control. One protease unit is defined as 1 </a:t>
            </a:r>
            <a:r>
              <a:rPr lang="el-GR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altLang="zh-TW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of tyrosine released per minute.</a:t>
            </a:r>
            <a:endParaRPr lang="zh-TW" altLang="zh-TW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805031"/>
              </p:ext>
            </p:extLst>
          </p:nvPr>
        </p:nvGraphicFramePr>
        <p:xfrm>
          <a:off x="1990680" y="2792760"/>
          <a:ext cx="3060000" cy="2245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SPW 10.0 Graph" r:id="rId3" imgW="5811840" imgH="4266360" progId="SigmaPlotGraphicObject.9">
                  <p:embed/>
                </p:oleObj>
              </mc:Choice>
              <mc:Fallback>
                <p:oleObj name="SPW 10.0 Graph" r:id="rId3" imgW="5811840" imgH="4266360" progId="SigmaPlotGraphicObject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90680" y="2792760"/>
                        <a:ext cx="3060000" cy="22458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4108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6335</TotalTime>
  <Words>1324</Words>
  <Application>Microsoft Macintosh PowerPoint</Application>
  <PresentationFormat>A4 Paper (210x297 mm)</PresentationFormat>
  <Paragraphs>376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Office 佈景主題</vt:lpstr>
      <vt:lpstr>SPW 10.0 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Microsoft Office User</cp:lastModifiedBy>
  <cp:revision>74</cp:revision>
  <cp:lastPrinted>2021-05-05T07:05:06Z</cp:lastPrinted>
  <dcterms:created xsi:type="dcterms:W3CDTF">2021-02-01T08:12:31Z</dcterms:created>
  <dcterms:modified xsi:type="dcterms:W3CDTF">2022-04-18T07:15:43Z</dcterms:modified>
</cp:coreProperties>
</file>