
<file path=[Content_Types].xml><?xml version="1.0" encoding="utf-8"?>
<Types xmlns="http://schemas.openxmlformats.org/package/2006/content-types">
  <Default Extension="jpe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411" r:id="rId2"/>
    <p:sldId id="407" r:id="rId3"/>
    <p:sldId id="256" r:id="rId4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902"/>
    <p:restoredTop sz="94400"/>
  </p:normalViewPr>
  <p:slideViewPr>
    <p:cSldViewPr snapToGrid="0">
      <p:cViewPr varScale="1">
        <p:scale>
          <a:sx n="101" d="100"/>
          <a:sy n="101" d="100"/>
        </p:scale>
        <p:origin x="5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06DDC72-FFB8-C246-A23D-46ACB99842E2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A21D5CE-1C1F-854C-88D7-B0E8CE4E0E7C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813187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A21D5CE-1C1F-854C-88D7-B0E8CE4E0E7C}" type="slidenum">
              <a:rPr kumimoji="1" lang="zh-CN" altLang="en-US" smtClean="0"/>
              <a:t>2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4807801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B4EA3B1-1C7E-44DC-FA5D-24E94B0CC5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B3EB0896-6F07-D62B-D618-70CE8877AB9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kumimoji="1"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A26C563-1C32-A8E5-FC0E-3AF89F91BE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24078AE-C2BE-ED30-C6B2-A0FE86196E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AED130DA-D853-133B-E4F3-E15AC5B7729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965251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C5D149-FD1D-0494-0665-1B93F09C7D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58CB2F5-4ECD-F1F0-5F32-6E5FE6A2595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5A537F54-D751-15D8-3A69-FBCD5E9502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5E97331-DB07-C9CB-448B-867899D09B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B78840E1-C050-D454-038A-1A36F1D1FE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2784886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65AE49-297C-91DE-EF4B-39381C4453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422FACB-CF78-6F7A-7366-D1541FA68BB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B179CC3-879D-8368-F1AC-1E352D0D05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7F148DDD-9717-14A2-07CF-7B26D7FD89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5A3E2C12-648F-3466-3C2A-8349A90F65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463669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A1D6490-591D-88C7-0A89-C666AE6CF5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8F20F04-9FDA-8253-B717-EF94ACC98D7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A3C9D170-F58C-C68C-18AE-A7C5F04287D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3D24433B-7369-C4B3-08DB-734E4A8CC7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4FB8C051-A302-3114-79E0-646E33C4A8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E343F2FD-9069-35A7-0D08-8519FADA63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872480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642921A-7EB1-CA32-EB8D-A7424A605C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C59E3E14-41B4-CA74-B7AE-8977223B376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66894939-E263-9F24-1F58-7D9B16BB931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DC0A781E-E611-F10C-CED8-AF413A9EA95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3F8BBE4E-5601-EB5F-05D9-714055AD16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8CAE8DDE-B79D-3663-C6DA-CFB1BF07E1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D49FAA76-3C92-0C36-D00F-8AB7E33394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6C7C99F8-9EAF-0E62-2924-6171D565E6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11326907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29F1DDB-094C-C38B-4D16-1F61BBE3E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5E097DA-36D8-8DFA-23AC-0884BD472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2BF4D207-1D65-3757-89C0-47120E2728E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57202A8D-EA51-BA76-D5FB-78E243C643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6707022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33B914C9-0013-00F4-08A8-94D4977DE8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F4E13381-DB42-AC4B-0EB4-57FDC4EE52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A752D89-8C99-D393-EF4A-190879087B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74861805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5F3647-701B-AC8B-1558-0F3FC021E0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AF481-70B7-C846-FE47-B820F5477FA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1D98CF29-122F-1F1C-06C4-69BD32FC4E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1188F972-46AE-CCE1-5A51-7929F78810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5888D66E-5D92-F2F3-8B44-C140BE207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6ACB65F-6C2E-2238-45FE-16E8BC9ECF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582247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3C8B276-7AFF-5EB0-CAEE-E41DB8ED1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00D18B36-FE20-FB11-3808-25A9EDC9B65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kumimoji="1"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DB29425A-0007-FD7E-E0BD-38476292A86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kumimoji="1"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FDDB072-0E7D-3374-072C-8B5BD8E0AA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0A7DE7C-C45C-BC56-2547-E951FB369B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8C02B2F0-1DC0-E69C-0A08-F100C3520B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61384797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B646ABC-14BC-D64A-7BE7-5F70A75DD0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8B2A6D21-F888-3BDA-3C75-2C452D7137C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55CD023-51FE-9F6C-C6AF-B48A42AFFE3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BEAE53B6-444C-CED9-A2E5-8A1D4C8F9D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2AF1DB9-84C8-6D56-0621-53DBC28354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84213707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14CBBFA-D719-76FA-D4E9-16D49D0A55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FCF54CDA-38FB-5DE4-95A4-C963634180B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CB511CE3-0A55-E1F6-A8A8-063EC0F48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C246738-48C4-0A20-5C6A-F8ADFABF4C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EAEE1EC-92D3-6BA4-1103-6BC73C40A1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46935637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C124F0A9-FBC8-4F6F-E708-D97431B0ED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E5F500DB-7980-C6B2-1E3E-9C449A707E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zh-CN" altLang="en-US"/>
              <a:t>单击此处编辑母版文本样式</a:t>
            </a:r>
          </a:p>
          <a:p>
            <a:pPr lvl="1"/>
            <a:r>
              <a:rPr kumimoji="1" lang="zh-CN" altLang="en-US"/>
              <a:t>二级</a:t>
            </a:r>
          </a:p>
          <a:p>
            <a:pPr lvl="2"/>
            <a:r>
              <a:rPr kumimoji="1" lang="zh-CN" altLang="en-US"/>
              <a:t>三级</a:t>
            </a:r>
          </a:p>
          <a:p>
            <a:pPr lvl="3"/>
            <a:r>
              <a:rPr kumimoji="1" lang="zh-CN" altLang="en-US"/>
              <a:t>四级</a:t>
            </a:r>
          </a:p>
          <a:p>
            <a:pPr lvl="4"/>
            <a:r>
              <a:rPr kumimoji="1"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C3BF1A4-4DBD-CF04-201B-E62EA2EC692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8583EFF-BEB0-A748-BB0D-47C087E6D530}" type="datetimeFigureOut">
              <a:rPr kumimoji="1" lang="zh-CN" altLang="en-US" smtClean="0"/>
              <a:t>2023/7/6</a:t>
            </a:fld>
            <a:endParaRPr kumimoji="1"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24C5035-AA75-35C0-C232-C203CB7957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ED22C257-6021-DFAB-AAE0-A6FD178E7D4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FAA7BF-47B7-B84E-8CC1-0D07D5CC51F5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6101877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27580F4-EBCF-69F1-3CDE-E7FA442C06F4}"/>
              </a:ext>
            </a:extLst>
          </p:cNvPr>
          <p:cNvSpPr txBox="1"/>
          <p:nvPr/>
        </p:nvSpPr>
        <p:spPr>
          <a:xfrm>
            <a:off x="0" y="6027003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Movie S1. Geometry of the anterior intestinal lumen of zebrafish larvae in different sections of the z-axis.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C1-20230426_zf1_a_tr_2umz_40x-3">
            <a:hlinkClick r:id="" action="ppaction://media"/>
            <a:extLst>
              <a:ext uri="{FF2B5EF4-FFF2-40B4-BE49-F238E27FC236}">
                <a16:creationId xmlns:a16="http://schemas.microsoft.com/office/drawing/2014/main" id="{1246D3D9-9469-483E-F16D-C38A673E6C31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6350" y="4763"/>
            <a:ext cx="6089650" cy="60896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709012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16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99500096-A2A3-DC92-3D7C-18C9479D26EC}"/>
              </a:ext>
            </a:extLst>
          </p:cNvPr>
          <p:cNvSpPr txBox="1"/>
          <p:nvPr/>
        </p:nvSpPr>
        <p:spPr>
          <a:xfrm>
            <a:off x="-1" y="7487712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Movie S2. Bacterial swimming behavior in the larval zebrafish anterior intestine from the fold to the center. 50 fps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2" name="组合 11">
            <a:extLst>
              <a:ext uri="{FF2B5EF4-FFF2-40B4-BE49-F238E27FC236}">
                <a16:creationId xmlns:a16="http://schemas.microsoft.com/office/drawing/2014/main" id="{CF239690-50E9-102E-0CEE-E2EE3377FB72}"/>
              </a:ext>
            </a:extLst>
          </p:cNvPr>
          <p:cNvGrpSpPr/>
          <p:nvPr/>
        </p:nvGrpSpPr>
        <p:grpSpPr>
          <a:xfrm>
            <a:off x="0" y="0"/>
            <a:ext cx="5507422" cy="7315200"/>
            <a:chOff x="0" y="0"/>
            <a:chExt cx="5507422" cy="7315200"/>
          </a:xfrm>
        </p:grpSpPr>
        <p:pic>
          <p:nvPicPr>
            <p:cNvPr id="2" name="10s_MG_nobar">
              <a:hlinkClick r:id="" action="ppaction://media"/>
              <a:extLst>
                <a:ext uri="{FF2B5EF4-FFF2-40B4-BE49-F238E27FC236}">
                  <a16:creationId xmlns:a16="http://schemas.microsoft.com/office/drawing/2014/main" id="{A458ABD8-C4AA-3632-D890-83BF2418185B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5"/>
            <a:srcRect t="10390" b="9303"/>
            <a:stretch/>
          </p:blipFill>
          <p:spPr>
            <a:xfrm rot="16200000" flipH="1">
              <a:off x="-903889" y="903889"/>
              <a:ext cx="7315200" cy="5507422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203824E-2FC5-2187-65C2-A3374A2F01E3}"/>
                </a:ext>
              </a:extLst>
            </p:cNvPr>
            <p:cNvSpPr/>
            <p:nvPr/>
          </p:nvSpPr>
          <p:spPr>
            <a:xfrm rot="16200000">
              <a:off x="4816553" y="6113445"/>
              <a:ext cx="80948" cy="52302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dirty="0"/>
                <a:t>z</a:t>
              </a:r>
              <a:endParaRPr kumimoji="1" lang="zh-CN" altLang="en-US" dirty="0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9129D09-CDFF-CFB8-F5E9-738973E70650}"/>
                    </a:ext>
                  </a:extLst>
                </p:cNvPr>
                <p:cNvSpPr txBox="1"/>
                <p:nvPr/>
              </p:nvSpPr>
              <p:spPr>
                <a:xfrm>
                  <a:off x="4476955" y="6398511"/>
                  <a:ext cx="760143" cy="338554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1" lang="en-US" altLang="zh-CN" sz="1600" b="0" i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20</m:t>
                        </m:r>
                        <m:r>
                          <m:rPr>
                            <m:nor/>
                          </m:rPr>
                          <a:rPr kumimoji="1" lang="en-US" altLang="zh-CN" sz="1600" b="0" i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μm</m:t>
                        </m:r>
                      </m:oMath>
                    </m:oMathPara>
                  </a14:m>
                  <a:endParaRPr kumimoji="1"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1" name="文本框 10">
                  <a:extLst>
                    <a:ext uri="{FF2B5EF4-FFF2-40B4-BE49-F238E27FC236}">
                      <a16:creationId xmlns:a16="http://schemas.microsoft.com/office/drawing/2014/main" id="{C9129D09-CDFF-CFB8-F5E9-738973E70650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476955" y="6398511"/>
                  <a:ext cx="760143" cy="338554"/>
                </a:xfrm>
                <a:prstGeom prst="rect">
                  <a:avLst/>
                </a:prstGeom>
                <a:blipFill>
                  <a:blip r:embed="rId6"/>
                  <a:stretch>
                    <a:fillRect b="-7407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grpSp>
        <p:nvGrpSpPr>
          <p:cNvPr id="15" name="组合 14">
            <a:extLst>
              <a:ext uri="{FF2B5EF4-FFF2-40B4-BE49-F238E27FC236}">
                <a16:creationId xmlns:a16="http://schemas.microsoft.com/office/drawing/2014/main" id="{2F20A51E-3460-4E00-0B2B-058D0B199F8A}"/>
              </a:ext>
            </a:extLst>
          </p:cNvPr>
          <p:cNvGrpSpPr/>
          <p:nvPr/>
        </p:nvGrpSpPr>
        <p:grpSpPr>
          <a:xfrm>
            <a:off x="166729" y="673702"/>
            <a:ext cx="3168855" cy="4449009"/>
            <a:chOff x="166729" y="673702"/>
            <a:chExt cx="3168855" cy="4449009"/>
          </a:xfrm>
        </p:grpSpPr>
        <p:sp>
          <p:nvSpPr>
            <p:cNvPr id="13" name="文本框 12">
              <a:extLst>
                <a:ext uri="{FF2B5EF4-FFF2-40B4-BE49-F238E27FC236}">
                  <a16:creationId xmlns:a16="http://schemas.microsoft.com/office/drawing/2014/main" id="{FC6F704D-575F-F044-7644-17E107042037}"/>
                </a:ext>
              </a:extLst>
            </p:cNvPr>
            <p:cNvSpPr txBox="1"/>
            <p:nvPr/>
          </p:nvSpPr>
          <p:spPr>
            <a:xfrm rot="16200000">
              <a:off x="-350560" y="4020646"/>
              <a:ext cx="1619354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Anterior</a:t>
              </a:r>
              <a:endParaRPr kumimoji="1"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4" name="文本框 13">
              <a:extLst>
                <a:ext uri="{FF2B5EF4-FFF2-40B4-BE49-F238E27FC236}">
                  <a16:creationId xmlns:a16="http://schemas.microsoft.com/office/drawing/2014/main" id="{1FBC8635-C9D3-7E45-CC8C-A1E3FA2E17EC}"/>
                </a:ext>
              </a:extLst>
            </p:cNvPr>
            <p:cNvSpPr txBox="1"/>
            <p:nvPr/>
          </p:nvSpPr>
          <p:spPr>
            <a:xfrm>
              <a:off x="1966298" y="673702"/>
              <a:ext cx="1369286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en-US" altLang="zh-CN" sz="3200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Dorsal</a:t>
              </a:r>
              <a:endParaRPr kumimoji="1" lang="zh-CN" alt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880645284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repeatCount="indefinite" fill="remove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框 2">
            <a:extLst>
              <a:ext uri="{FF2B5EF4-FFF2-40B4-BE49-F238E27FC236}">
                <a16:creationId xmlns:a16="http://schemas.microsoft.com/office/drawing/2014/main" id="{327580F4-EBCF-69F1-3CDE-E7FA442C06F4}"/>
              </a:ext>
            </a:extLst>
          </p:cNvPr>
          <p:cNvSpPr txBox="1"/>
          <p:nvPr/>
        </p:nvSpPr>
        <p:spPr>
          <a:xfrm>
            <a:off x="0" y="6027003"/>
            <a:ext cx="12192000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1600" dirty="0">
                <a:latin typeface="Arial" panose="020B0604020202020204" pitchFamily="34" charset="0"/>
                <a:cs typeface="Arial" panose="020B0604020202020204" pitchFamily="34" charset="0"/>
              </a:rPr>
              <a:t>Movie S3. Bacterial swimming behavior in the larval zebrafish anterior intestinal fold.</a:t>
            </a:r>
            <a:endParaRPr lang="zh-CN" alt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id="{58DDAB09-2C81-58A3-BF40-437495EBAA42}"/>
              </a:ext>
            </a:extLst>
          </p:cNvPr>
          <p:cNvGrpSpPr/>
          <p:nvPr/>
        </p:nvGrpSpPr>
        <p:grpSpPr>
          <a:xfrm>
            <a:off x="0" y="0"/>
            <a:ext cx="7060478" cy="5346780"/>
            <a:chOff x="-1226634" y="680224"/>
            <a:chExt cx="7060478" cy="5346780"/>
          </a:xfrm>
        </p:grpSpPr>
        <p:pic>
          <p:nvPicPr>
            <p:cNvPr id="2" name="10s_MG_nobar">
              <a:hlinkClick r:id="" action="ppaction://media"/>
              <a:extLst>
                <a:ext uri="{FF2B5EF4-FFF2-40B4-BE49-F238E27FC236}">
                  <a16:creationId xmlns:a16="http://schemas.microsoft.com/office/drawing/2014/main" id="{1F84E6C6-7B37-8381-211F-A2B012DFA4C9}"/>
                </a:ext>
              </a:extLst>
            </p:cNvPr>
            <p:cNvPicPr>
              <a:picLocks noChangeAspect="1"/>
            </p:cNvPicPr>
            <p:nvPr>
              <a:videoFile r:link="rId2"/>
              <p:extLst>
                <p:ext uri="{DAA4B4D4-6D71-4841-9C94-3DE7FCFB9230}">
                  <p14:media xmlns:p14="http://schemas.microsoft.com/office/powerpoint/2010/main" r:embed="rId1"/>
                </p:ext>
              </p:extLst>
            </p:nvPr>
          </p:nvPicPr>
          <p:blipFill rotWithShape="1">
            <a:blip r:embed="rId4"/>
            <a:srcRect l="3482" t="11889" b="10146"/>
            <a:stretch/>
          </p:blipFill>
          <p:spPr>
            <a:xfrm>
              <a:off x="-1226634" y="680224"/>
              <a:ext cx="7060478" cy="5346780"/>
            </a:xfrm>
            <a:prstGeom prst="rect">
              <a:avLst/>
            </a:prstGeom>
          </p:spPr>
        </p:pic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7451B5A1-A34B-5DBC-B287-E6334170A8FE}"/>
                </a:ext>
              </a:extLst>
            </p:cNvPr>
            <p:cNvSpPr/>
            <p:nvPr/>
          </p:nvSpPr>
          <p:spPr>
            <a:xfrm>
              <a:off x="4876799" y="5614874"/>
              <a:ext cx="752475" cy="112456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EB8963EC-DCE6-BCAA-599E-15D5404FCC1B}"/>
                    </a:ext>
                  </a:extLst>
                </p:cNvPr>
                <p:cNvSpPr txBox="1"/>
                <p:nvPr/>
              </p:nvSpPr>
              <p:spPr>
                <a:xfrm>
                  <a:off x="4883469" y="5664222"/>
                  <a:ext cx="760143" cy="338554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ParaPr>
                        <m:jc m:val="centerGroup"/>
                      </m:oMathParaPr>
                      <m:oMath xmlns:m="http://schemas.openxmlformats.org/officeDocument/2006/math">
                        <m:r>
                          <m:rPr>
                            <m:nor/>
                          </m:rPr>
                          <a:rPr kumimoji="1" lang="en-US" altLang="zh-CN" sz="1600" b="0" i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cs typeface="Arial" panose="020B0604020202020204" pitchFamily="34" charset="0"/>
                          </a:rPr>
                          <m:t>20</m:t>
                        </m:r>
                        <m:r>
                          <m:rPr>
                            <m:nor/>
                          </m:rPr>
                          <a:rPr kumimoji="1" lang="en-US" altLang="zh-CN" sz="1600" b="0" i="0" smtClean="0">
                            <a:solidFill>
                              <a:schemeClr val="bg1"/>
                            </a:solidFill>
                            <a:latin typeface="Arial" panose="020B0604020202020204" pitchFamily="34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μm</m:t>
                        </m:r>
                      </m:oMath>
                    </m:oMathPara>
                  </a14:m>
                  <a:endParaRPr kumimoji="1" lang="zh-CN" altLang="en-US" sz="1600" dirty="0">
                    <a:latin typeface="Arial" panose="020B0604020202020204" pitchFamily="34" charset="0"/>
                    <a:cs typeface="Arial" panose="020B0604020202020204" pitchFamily="34" charset="0"/>
                  </a:endParaRPr>
                </a:p>
              </p:txBody>
            </p:sp>
          </mc:Choice>
          <mc:Fallback xmlns="">
            <p:sp>
              <p:nvSpPr>
                <p:cNvPr id="10" name="文本框 9">
                  <a:extLst>
                    <a:ext uri="{FF2B5EF4-FFF2-40B4-BE49-F238E27FC236}">
                      <a16:creationId xmlns:a16="http://schemas.microsoft.com/office/drawing/2014/main" id="{EB8963EC-DCE6-BCAA-599E-15D5404FCC1B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4883469" y="5664222"/>
                  <a:ext cx="760143" cy="338554"/>
                </a:xfrm>
                <a:prstGeom prst="rect">
                  <a:avLst/>
                </a:prstGeom>
                <a:blipFill>
                  <a:blip r:embed="rId5"/>
                  <a:stretch>
                    <a:fillRect b="-3571"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</p:spTree>
    <p:extLst>
      <p:ext uri="{BB962C8B-B14F-4D97-AF65-F5344CB8AC3E}">
        <p14:creationId xmlns:p14="http://schemas.microsoft.com/office/powerpoint/2010/main" val="3791485623"/>
      </p:ext>
    </p:extLst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8005</TotalTime>
  <Words>60</Words>
  <Application>Microsoft Macintosh PowerPoint</Application>
  <PresentationFormat>宽屏</PresentationFormat>
  <Paragraphs>9</Paragraphs>
  <Slides>3</Slides>
  <Notes>1</Notes>
  <HiddenSlides>0</HiddenSlides>
  <MMClips>3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7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楊　金有</dc:creator>
  <cp:lastModifiedBy>楊　金有</cp:lastModifiedBy>
  <cp:revision>557</cp:revision>
  <dcterms:created xsi:type="dcterms:W3CDTF">2022-12-02T04:29:54Z</dcterms:created>
  <dcterms:modified xsi:type="dcterms:W3CDTF">2023-07-06T04:57:49Z</dcterms:modified>
</cp:coreProperties>
</file>