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5" r:id="rId2"/>
  </p:sldIdLst>
  <p:sldSz cx="9144000" cy="6858000" type="screen4x3"/>
  <p:notesSz cx="6791325" cy="987266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DF89"/>
    <a:srgbClr val="00863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68116" autoAdjust="0"/>
  </p:normalViewPr>
  <p:slideViewPr>
    <p:cSldViewPr>
      <p:cViewPr varScale="1">
        <p:scale>
          <a:sx n="57" d="100"/>
          <a:sy n="57" d="100"/>
        </p:scale>
        <p:origin x="-22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22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6513" y="0"/>
            <a:ext cx="294322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43458C8-B1BD-4F06-B6DE-16B1D76DA18D}" type="datetimeFigureOut">
              <a:rPr lang="de-DE"/>
              <a:pPr>
                <a:defRPr/>
              </a:pPr>
              <a:t>04.07.2014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689475"/>
            <a:ext cx="5432425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43225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6513" y="9377363"/>
            <a:ext cx="2943225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08DCCA3-B694-44C8-92D7-AEF50ED3A89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BA55E79-F542-49D1-B011-F24054E88C44}" type="slidenum">
              <a:rPr lang="en-A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AU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8688" y="739775"/>
            <a:ext cx="4935537" cy="37036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1038" y="4689475"/>
            <a:ext cx="5429250" cy="444341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 sz="1800" dirty="0" smtClean="0">
                <a:solidFill>
                  <a:schemeClr val="tx2"/>
                </a:solidFill>
              </a:rPr>
              <a:t>Figure 3b</a:t>
            </a:r>
          </a:p>
          <a:p>
            <a:pPr>
              <a:spcBef>
                <a:spcPct val="0"/>
              </a:spcBef>
            </a:pPr>
            <a:endParaRPr lang="en-GB" sz="1800" dirty="0" smtClean="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</a:pPr>
            <a:r>
              <a:rPr lang="en-GB" sz="1800" dirty="0" smtClean="0">
                <a:solidFill>
                  <a:schemeClr val="tx2"/>
                </a:solidFill>
              </a:rPr>
              <a:t>LEGEND: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>
                <a:solidFill>
                  <a:schemeClr val="tx2"/>
                </a:solidFill>
              </a:rPr>
              <a:t>Figure 3b: </a:t>
            </a:r>
            <a:r>
              <a:rPr lang="de-D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</a:t>
            </a:r>
            <a:r>
              <a:rPr lang="de-DE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most</a:t>
            </a:r>
            <a:r>
              <a:rPr lang="de-D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cases</a:t>
            </a:r>
            <a:r>
              <a:rPr lang="de-D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</a:t>
            </a:r>
            <a:r>
              <a:rPr lang="de-D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de-D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</a:t>
            </a:r>
            <a:r>
              <a:rPr lang="de-D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de-DE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clear</a:t>
            </a:r>
            <a:r>
              <a:rPr lang="de-D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cut</a:t>
            </a:r>
            <a:r>
              <a:rPr lang="de-D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-off </a:t>
            </a:r>
            <a:r>
              <a:rPr lang="de-DE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between</a:t>
            </a:r>
            <a:r>
              <a:rPr lang="de-D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recommended</a:t>
            </a:r>
            <a:r>
              <a:rPr lang="de-D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de-D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not </a:t>
            </a:r>
            <a:r>
              <a:rPr lang="de-DE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recommended</a:t>
            </a:r>
            <a:r>
              <a:rPr lang="de-D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treatments</a:t>
            </a:r>
            <a:r>
              <a:rPr lang="de-D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example, for a patient with both rheumatoid arthritis and heart failure, any benefit of non-steroidal anti-inflammatory drugs needs to be weighed against the higher risk of fluid retention and its effects on heart failure.</a:t>
            </a:r>
            <a:r>
              <a:rPr lang="en-US" sz="1200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39</a:t>
            </a:r>
            <a:endParaRPr lang="en-GB" sz="18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ED31AA-2900-45AF-A428-FBAD44EFDD79}" type="datetimeFigureOut">
              <a:rPr lang="de-DE"/>
              <a:pPr>
                <a:defRPr/>
              </a:pPr>
              <a:t>04.07.2014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73A9E-2044-4789-AF65-C13D9460ACC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63B87-BA4E-4716-B326-AA4DF7EC3920}" type="datetimeFigureOut">
              <a:rPr lang="de-DE"/>
              <a:pPr>
                <a:defRPr/>
              </a:pPr>
              <a:t>04.07.2014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FA18F4-949E-45A2-A9E3-54291A841EE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AF6C4-17B8-4D41-8B98-7812210D87AA}" type="datetimeFigureOut">
              <a:rPr lang="de-DE"/>
              <a:pPr>
                <a:defRPr/>
              </a:pPr>
              <a:t>04.07.2014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16351-F378-4F1F-A330-DEBBCF8A271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04A10-5B1F-45C6-B690-C532BE4ACF1C}" type="datetimeFigureOut">
              <a:rPr lang="de-DE"/>
              <a:pPr>
                <a:defRPr/>
              </a:pPr>
              <a:t>04.07.2014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F3D0A-8479-4EFA-9EFA-87D6FBADEB5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A5C130-42B2-4F6A-A2B5-3BEC7D6179AB}" type="datetimeFigureOut">
              <a:rPr lang="de-DE"/>
              <a:pPr>
                <a:defRPr/>
              </a:pPr>
              <a:t>04.07.2014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227EA-A1D7-4A6B-BF3F-9E828A8E650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2AEAC-420A-4B8C-A750-8F813E770B35}" type="datetimeFigureOut">
              <a:rPr lang="de-DE"/>
              <a:pPr>
                <a:defRPr/>
              </a:pPr>
              <a:t>04.07.2014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C3F4B-107B-4BBF-9B8C-9622C4C154A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06AF6-118E-47A1-BC21-FFA9DAB53CAB}" type="datetimeFigureOut">
              <a:rPr lang="de-DE"/>
              <a:pPr>
                <a:defRPr/>
              </a:pPr>
              <a:t>04.07.2014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142CD-78E5-4AC4-9133-2B16139FC7B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1F0A2-1561-4A12-B5BD-DDA53AD6B381}" type="datetimeFigureOut">
              <a:rPr lang="de-DE"/>
              <a:pPr>
                <a:defRPr/>
              </a:pPr>
              <a:t>04.07.2014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197B9-80F1-45C6-AABB-B4495557365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5BB8FF-E94F-45C3-A48B-24A9F64C59BE}" type="datetimeFigureOut">
              <a:rPr lang="de-DE"/>
              <a:pPr>
                <a:defRPr/>
              </a:pPr>
              <a:t>04.07.2014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8F98D-0411-44EF-AB83-FDFA1A50CFB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37721-D549-4BAE-8BEE-278ADB4DB546}" type="datetimeFigureOut">
              <a:rPr lang="de-DE"/>
              <a:pPr>
                <a:defRPr/>
              </a:pPr>
              <a:t>04.07.2014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762E6-388E-423C-B7BF-51A692C6D94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A2F50-3BBF-41C6-93D7-31CEA448A1FB}" type="datetimeFigureOut">
              <a:rPr lang="de-DE"/>
              <a:pPr>
                <a:defRPr/>
              </a:pPr>
              <a:t>04.07.2014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04B01-EDCA-4E82-AA6A-66D421FBCA8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789702E-09E5-48AF-9BE2-E1E03AFFE6C8}" type="datetimeFigureOut">
              <a:rPr lang="de-DE"/>
              <a:pPr>
                <a:defRPr/>
              </a:pPr>
              <a:t>04.07.2014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813E91C-A165-45D4-8811-1684989010D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116013" y="2087563"/>
            <a:ext cx="5399087" cy="3671887"/>
          </a:xfrm>
          <a:prstGeom prst="rect">
            <a:avLst/>
          </a:prstGeom>
          <a:gradFill flip="none" rotWithShape="1">
            <a:gsLst>
              <a:gs pos="47000">
                <a:srgbClr val="B6DF89"/>
              </a:gs>
              <a:gs pos="23000">
                <a:srgbClr val="92D050"/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dirty="0">
                <a:solidFill>
                  <a:schemeClr val="tx1"/>
                </a:solidFill>
              </a:rPr>
              <a:t>Do not recommend			  Do recommend</a:t>
            </a:r>
          </a:p>
        </p:txBody>
      </p:sp>
      <p:sp>
        <p:nvSpPr>
          <p:cNvPr id="11267" name="Line 2"/>
          <p:cNvSpPr>
            <a:spLocks noChangeShapeType="1"/>
          </p:cNvSpPr>
          <p:nvPr/>
        </p:nvSpPr>
        <p:spPr bwMode="auto">
          <a:xfrm>
            <a:off x="1116013" y="2106613"/>
            <a:ext cx="0" cy="36718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1268" name="Line 3"/>
          <p:cNvSpPr>
            <a:spLocks noChangeShapeType="1"/>
          </p:cNvSpPr>
          <p:nvPr/>
        </p:nvSpPr>
        <p:spPr bwMode="auto">
          <a:xfrm>
            <a:off x="1116013" y="5778500"/>
            <a:ext cx="56165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1269" name="Line 26"/>
          <p:cNvSpPr>
            <a:spLocks noChangeShapeType="1"/>
          </p:cNvSpPr>
          <p:nvPr/>
        </p:nvSpPr>
        <p:spPr bwMode="auto">
          <a:xfrm flipV="1">
            <a:off x="1116013" y="2827338"/>
            <a:ext cx="5400675" cy="2952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1116013" y="4764088"/>
            <a:ext cx="5759450" cy="366712"/>
            <a:chOff x="1116013" y="4764088"/>
            <a:chExt cx="5760243" cy="366712"/>
          </a:xfrm>
        </p:grpSpPr>
        <p:sp>
          <p:nvSpPr>
            <p:cNvPr id="11275" name="Line 27"/>
            <p:cNvSpPr>
              <a:spLocks noChangeShapeType="1"/>
            </p:cNvSpPr>
            <p:nvPr/>
          </p:nvSpPr>
          <p:spPr bwMode="auto">
            <a:xfrm>
              <a:off x="1116013" y="4849813"/>
              <a:ext cx="56880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276" name="Text Box 28"/>
            <p:cNvSpPr txBox="1">
              <a:spLocks noChangeArrowheads="1"/>
            </p:cNvSpPr>
            <p:nvPr/>
          </p:nvSpPr>
          <p:spPr bwMode="auto">
            <a:xfrm>
              <a:off x="6171406" y="4764088"/>
              <a:ext cx="7048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>
                  <a:latin typeface="Calibri" pitchFamily="34" charset="0"/>
                </a:rPr>
                <a:t>harm</a:t>
              </a:r>
              <a:endParaRPr lang="en-US">
                <a:latin typeface="Calibri" pitchFamily="34" charset="0"/>
              </a:endParaRPr>
            </a:p>
          </p:txBody>
        </p:sp>
      </p:grpSp>
      <p:sp>
        <p:nvSpPr>
          <p:cNvPr id="11271" name="Text Box 29"/>
          <p:cNvSpPr txBox="1">
            <a:spLocks noChangeArrowheads="1"/>
          </p:cNvSpPr>
          <p:nvPr/>
        </p:nvSpPr>
        <p:spPr bwMode="auto">
          <a:xfrm>
            <a:off x="6621463" y="2322513"/>
            <a:ext cx="1479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>
                <a:latin typeface="Calibri" pitchFamily="34" charset="0"/>
              </a:rPr>
              <a:t>Benefit (trial)</a:t>
            </a:r>
            <a:endParaRPr lang="en-US">
              <a:latin typeface="Calibri" pitchFamily="34" charset="0"/>
            </a:endParaRPr>
          </a:p>
        </p:txBody>
      </p:sp>
      <p:sp>
        <p:nvSpPr>
          <p:cNvPr id="11272" name="Text Box 30"/>
          <p:cNvSpPr txBox="1">
            <a:spLocks noChangeArrowheads="1"/>
          </p:cNvSpPr>
          <p:nvPr/>
        </p:nvSpPr>
        <p:spPr bwMode="auto">
          <a:xfrm>
            <a:off x="1042988" y="5799138"/>
            <a:ext cx="5759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>
                <a:latin typeface="Calibri" pitchFamily="34" charset="0"/>
              </a:rPr>
              <a:t>Low                        </a:t>
            </a:r>
            <a:r>
              <a:rPr lang="en-GB" b="1">
                <a:latin typeface="Calibri" pitchFamily="34" charset="0"/>
              </a:rPr>
              <a:t>Severity / risk</a:t>
            </a:r>
            <a:r>
              <a:rPr lang="en-GB">
                <a:latin typeface="Calibri" pitchFamily="34" charset="0"/>
              </a:rPr>
              <a:t>                           high</a:t>
            </a:r>
            <a:endParaRPr lang="en-US">
              <a:latin typeface="Calibri" pitchFamily="34" charset="0"/>
            </a:endParaRPr>
          </a:p>
        </p:txBody>
      </p:sp>
      <p:sp>
        <p:nvSpPr>
          <p:cNvPr id="11274" name="Text Box 34"/>
          <p:cNvSpPr txBox="1">
            <a:spLocks noChangeArrowheads="1"/>
          </p:cNvSpPr>
          <p:nvPr/>
        </p:nvSpPr>
        <p:spPr bwMode="auto">
          <a:xfrm>
            <a:off x="787400" y="-387350"/>
            <a:ext cx="182563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endParaRPr lang="en-GB" sz="2400">
              <a:solidFill>
                <a:schemeClr val="tx2"/>
              </a:solidFill>
              <a:latin typeface="Calibri" pitchFamily="34" charset="0"/>
            </a:endParaRPr>
          </a:p>
          <a:p>
            <a:endParaRPr lang="en-GB" sz="240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13" name="Text Box 31"/>
          <p:cNvSpPr txBox="1">
            <a:spLocks noChangeArrowheads="1"/>
          </p:cNvSpPr>
          <p:nvPr/>
        </p:nvSpPr>
        <p:spPr bwMode="auto">
          <a:xfrm rot="-5400000">
            <a:off x="-891913" y="3984109"/>
            <a:ext cx="336021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 smtClean="0">
                <a:latin typeface="Calibri" pitchFamily="34" charset="0"/>
              </a:rPr>
              <a:t>Low	</a:t>
            </a:r>
            <a:r>
              <a:rPr lang="en-GB" b="1" dirty="0" smtClean="0">
                <a:latin typeface="Calibri" pitchFamily="34" charset="0"/>
              </a:rPr>
              <a:t>outcome</a:t>
            </a:r>
            <a:r>
              <a:rPr lang="en-GB" dirty="0" smtClean="0">
                <a:latin typeface="Calibri" pitchFamily="34" charset="0"/>
              </a:rPr>
              <a:t>		high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</Words>
  <Application>Microsoft Office PowerPoint</Application>
  <PresentationFormat>Bildschirmpräsentation (4:3)</PresentationFormat>
  <Paragraphs>10</Paragraphs>
  <Slides>1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Larissa-Design</vt:lpstr>
      <vt:lpstr>Folie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Muth</dc:creator>
  <cp:lastModifiedBy>Muth</cp:lastModifiedBy>
  <cp:revision>149</cp:revision>
  <dcterms:created xsi:type="dcterms:W3CDTF">2013-01-21T13:05:13Z</dcterms:created>
  <dcterms:modified xsi:type="dcterms:W3CDTF">2014-07-04T08:58:41Z</dcterms:modified>
</cp:coreProperties>
</file>