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4" r:id="rId2"/>
    <p:sldId id="302" r:id="rId3"/>
    <p:sldId id="303" r:id="rId4"/>
    <p:sldId id="296" r:id="rId5"/>
    <p:sldId id="297" r:id="rId6"/>
    <p:sldId id="298" r:id="rId7"/>
  </p:sldIdLst>
  <p:sldSz cx="6858000" cy="9144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876" y="27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Rcsi-internal.ie\departments\Surgery\&#201;amon\PP2&amp;Dasatinib\Proliferation\LY2\MTS%20LY2%2024well%20plate%2072hrs%2026.02.11%20Colated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Rcsi-internal.ie\departments\Surgery\&#201;amon\PP2&amp;Dasatinib\Proliferation\LR-ARO\New%20method%20LetR%20dasatinib%2072hr%20Colated%20data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529680741127413"/>
          <c:y val="5.0910282347302341E-2"/>
          <c:w val="0.80328239457872641"/>
          <c:h val="0.85052340756574463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ysClr val="windowText" lastClr="00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Collated!$B$7:$G$7</c:f>
                <c:numCache>
                  <c:formatCode>General</c:formatCode>
                  <c:ptCount val="6"/>
                  <c:pt idx="0">
                    <c:v>3.9692642371572363E-2</c:v>
                  </c:pt>
                  <c:pt idx="1">
                    <c:v>5.5839617157347758</c:v>
                  </c:pt>
                  <c:pt idx="2">
                    <c:v>9.4295812966831267</c:v>
                  </c:pt>
                  <c:pt idx="3">
                    <c:v>9.1053322152125524</c:v>
                  </c:pt>
                  <c:pt idx="4">
                    <c:v>21.770040727840833</c:v>
                  </c:pt>
                  <c:pt idx="5">
                    <c:v>36.245852257142325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Collated!$B$1:$E$1</c:f>
              <c:strCache>
                <c:ptCount val="4"/>
                <c:pt idx="0">
                  <c:v>V</c:v>
                </c:pt>
                <c:pt idx="1">
                  <c:v>E2</c:v>
                </c:pt>
                <c:pt idx="2">
                  <c:v>4-OHT</c:v>
                </c:pt>
                <c:pt idx="3">
                  <c:v>E2 + 4-OHT</c:v>
                </c:pt>
              </c:strCache>
            </c:strRef>
          </c:cat>
          <c:val>
            <c:numRef>
              <c:f>Collated!$B$5:$E$5</c:f>
              <c:numCache>
                <c:formatCode>General</c:formatCode>
                <c:ptCount val="4"/>
                <c:pt idx="0">
                  <c:v>99.960307357627258</c:v>
                </c:pt>
                <c:pt idx="1">
                  <c:v>109.99871064498932</c:v>
                </c:pt>
                <c:pt idx="2">
                  <c:v>117.40432123920672</c:v>
                </c:pt>
                <c:pt idx="3">
                  <c:v>125.1866413117679</c:v>
                </c:pt>
              </c:numCache>
            </c:numRef>
          </c:val>
        </c:ser>
        <c:ser>
          <c:idx val="1"/>
          <c:order val="1"/>
          <c:tx>
            <c:v>Dasatinib</c:v>
          </c:tx>
          <c:spPr>
            <a:solidFill>
              <a:sysClr val="window" lastClr="FFFFFF">
                <a:lumMod val="50000"/>
              </a:sys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Collated!$B$16:$G$16</c:f>
                <c:numCache>
                  <c:formatCode>General</c:formatCode>
                  <c:ptCount val="6"/>
                  <c:pt idx="0">
                    <c:v>6.6217320437765252</c:v>
                  </c:pt>
                  <c:pt idx="1">
                    <c:v>5.9364752440906834</c:v>
                  </c:pt>
                  <c:pt idx="2">
                    <c:v>7.0982593742212527</c:v>
                  </c:pt>
                  <c:pt idx="3">
                    <c:v>5.1363533774756807</c:v>
                  </c:pt>
                  <c:pt idx="4">
                    <c:v>5.8835708836945084</c:v>
                  </c:pt>
                  <c:pt idx="5">
                    <c:v>6.6098008460696756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Collated!$B$1:$E$1</c:f>
              <c:strCache>
                <c:ptCount val="4"/>
                <c:pt idx="0">
                  <c:v>V</c:v>
                </c:pt>
                <c:pt idx="1">
                  <c:v>E2</c:v>
                </c:pt>
                <c:pt idx="2">
                  <c:v>4-OHT</c:v>
                </c:pt>
                <c:pt idx="3">
                  <c:v>E2 + 4-OHT</c:v>
                </c:pt>
              </c:strCache>
            </c:strRef>
          </c:cat>
          <c:val>
            <c:numRef>
              <c:f>Collated!$B$14:$E$14</c:f>
              <c:numCache>
                <c:formatCode>General</c:formatCode>
                <c:ptCount val="4"/>
                <c:pt idx="0">
                  <c:v>72.26822222618091</c:v>
                </c:pt>
                <c:pt idx="1">
                  <c:v>84.720368781450958</c:v>
                </c:pt>
                <c:pt idx="2">
                  <c:v>70.213270128828782</c:v>
                </c:pt>
                <c:pt idx="3">
                  <c:v>68.27851299504033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346304"/>
        <c:axId val="163347840"/>
      </c:barChart>
      <c:catAx>
        <c:axId val="163346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633478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33478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700" b="1"/>
                </a:pPr>
                <a:r>
                  <a:rPr lang="en-US" sz="700" b="1"/>
                  <a:t>% Proliferation relative to control</a:t>
                </a:r>
              </a:p>
            </c:rich>
          </c:tx>
          <c:layout>
            <c:manualLayout>
              <c:xMode val="edge"/>
              <c:yMode val="edge"/>
              <c:x val="1.2986913221213203E-2"/>
              <c:y val="9.6922075426480778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633463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8578726439683332"/>
          <c:y val="4.737149494875495E-2"/>
          <c:w val="0.2614136647553203"/>
          <c:h val="0.19203103510071226"/>
        </c:manualLayout>
      </c:layout>
      <c:overlay val="0"/>
      <c:spPr>
        <a:solidFill>
          <a:srgbClr val="FFFFFF"/>
        </a:solidFill>
        <a:ln w="25400">
          <a:noFill/>
        </a:ln>
      </c:sp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+mj-lt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051618547681909"/>
          <c:y val="5.1400554097404488E-2"/>
          <c:w val="0.780388013998250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ysClr val="windowText" lastClr="000000"/>
            </a:solidFill>
            <a:ln>
              <a:solidFill>
                <a:srgbClr val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Sheet1!$C$11:$F$11</c:f>
                <c:numCache>
                  <c:formatCode>General</c:formatCode>
                  <c:ptCount val="4"/>
                  <c:pt idx="0">
                    <c:v>0.12420339835194832</c:v>
                  </c:pt>
                  <c:pt idx="1">
                    <c:v>0.4285518663579384</c:v>
                  </c:pt>
                  <c:pt idx="2">
                    <c:v>1.3955842255581459</c:v>
                  </c:pt>
                  <c:pt idx="3">
                    <c:v>4.7262540276092055</c:v>
                  </c:pt>
                </c:numCache>
              </c:numRef>
            </c:plus>
          </c:errBars>
          <c:cat>
            <c:strRef>
              <c:f>Sheet1!$C$5:$F$5</c:f>
              <c:strCache>
                <c:ptCount val="4"/>
                <c:pt idx="0">
                  <c:v>V</c:v>
                </c:pt>
                <c:pt idx="1">
                  <c:v>ANDRO</c:v>
                </c:pt>
                <c:pt idx="2">
                  <c:v>LET</c:v>
                </c:pt>
                <c:pt idx="3">
                  <c:v>ANDRO +LET</c:v>
                </c:pt>
              </c:strCache>
            </c:strRef>
          </c:cat>
          <c:val>
            <c:numRef>
              <c:f>Sheet1!$C$9:$F$9</c:f>
              <c:numCache>
                <c:formatCode>General</c:formatCode>
                <c:ptCount val="4"/>
                <c:pt idx="0">
                  <c:v>100.08556904200975</c:v>
                </c:pt>
                <c:pt idx="1">
                  <c:v>99.436779918074919</c:v>
                </c:pt>
                <c:pt idx="2">
                  <c:v>98.545001890762919</c:v>
                </c:pt>
                <c:pt idx="3">
                  <c:v>95.67394574986821</c:v>
                </c:pt>
              </c:numCache>
            </c:numRef>
          </c:val>
        </c:ser>
        <c:ser>
          <c:idx val="1"/>
          <c:order val="1"/>
          <c:tx>
            <c:v>Dasatinib</c:v>
          </c:tx>
          <c:spPr>
            <a:solidFill>
              <a:sysClr val="window" lastClr="FFFFFF">
                <a:lumMod val="50000"/>
              </a:sysClr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Sheet1!$C$19:$F$19</c:f>
                <c:numCache>
                  <c:formatCode>General</c:formatCode>
                  <c:ptCount val="4"/>
                  <c:pt idx="0">
                    <c:v>5.1162864112247926</c:v>
                  </c:pt>
                  <c:pt idx="1">
                    <c:v>7.7892764590617434</c:v>
                  </c:pt>
                  <c:pt idx="2">
                    <c:v>6.6919324488639775</c:v>
                  </c:pt>
                  <c:pt idx="3">
                    <c:v>5.7386048808570704</c:v>
                  </c:pt>
                </c:numCache>
              </c:numRef>
            </c:plus>
          </c:errBars>
          <c:val>
            <c:numRef>
              <c:f>Sheet1!$C$17:$F$17</c:f>
              <c:numCache>
                <c:formatCode>General</c:formatCode>
                <c:ptCount val="4"/>
                <c:pt idx="0">
                  <c:v>85.655863130452047</c:v>
                </c:pt>
                <c:pt idx="1">
                  <c:v>83.161919908186903</c:v>
                </c:pt>
                <c:pt idx="2">
                  <c:v>55.754421447322891</c:v>
                </c:pt>
                <c:pt idx="3">
                  <c:v>48.231321461711794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419264"/>
        <c:axId val="163420800"/>
      </c:barChart>
      <c:catAx>
        <c:axId val="16341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crossAx val="163420800"/>
        <c:crosses val="autoZero"/>
        <c:auto val="1"/>
        <c:lblAlgn val="ctr"/>
        <c:lblOffset val="100"/>
        <c:noMultiLvlLbl val="0"/>
      </c:catAx>
      <c:valAx>
        <c:axId val="163420800"/>
        <c:scaling>
          <c:orientation val="minMax"/>
          <c:max val="16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en-US" b="1"/>
                  <a:t>% Proliferation relative to control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800"/>
            </a:pPr>
            <a:endParaRPr lang="en-US"/>
          </a:p>
        </c:txPr>
        <c:crossAx val="163419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129922965390421"/>
          <c:y val="4.0482467781414962E-2"/>
          <c:w val="0.20020691163604548"/>
          <c:h val="0.15354549431321537"/>
        </c:manualLayout>
      </c:layout>
      <c:overlay val="0"/>
      <c:txPr>
        <a:bodyPr/>
        <a:lstStyle/>
        <a:p>
          <a:pPr>
            <a:defRPr sz="8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7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216649953721294"/>
          <c:y val="7.4433403029808679E-2"/>
          <c:w val="0.80843104423874268"/>
          <c:h val="0.73941180891083425"/>
        </c:manualLayout>
      </c:layout>
      <c:barChart>
        <c:barDir val="col"/>
        <c:grouping val="clustered"/>
        <c:varyColors val="0"/>
        <c:ser>
          <c:idx val="0"/>
          <c:order val="0"/>
          <c:tx>
            <c:v>Ki67 Index</c:v>
          </c:tx>
          <c:spPr>
            <a:solidFill>
              <a:schemeClr val="tx1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errBars>
            <c:errBarType val="plus"/>
            <c:errValType val="cust"/>
            <c:noEndCap val="0"/>
            <c:plus>
              <c:numRef>
                <c:f>Sheet1!$H$7:$H$8</c:f>
                <c:numCache>
                  <c:formatCode>General</c:formatCode>
                  <c:ptCount val="2"/>
                  <c:pt idx="0">
                    <c:v>2.1258375614750406E-2</c:v>
                  </c:pt>
                  <c:pt idx="1">
                    <c:v>7.3692423853024391E-3</c:v>
                  </c:pt>
                </c:numCache>
              </c:numRef>
            </c:plus>
            <c:minus>
              <c:numRef>
                <c:f>Sheet1!$H$7:$H$8</c:f>
                <c:numCache>
                  <c:formatCode>General</c:formatCode>
                  <c:ptCount val="2"/>
                  <c:pt idx="0">
                    <c:v>2.1258375614750406E-2</c:v>
                  </c:pt>
                  <c:pt idx="1">
                    <c:v>7.3692423853024391E-3</c:v>
                  </c:pt>
                </c:numCache>
              </c:numRef>
            </c:minus>
          </c:errBars>
          <c:cat>
            <c:strRef>
              <c:f>Sheet1!$I$7:$I$9</c:f>
              <c:strCache>
                <c:ptCount val="3"/>
                <c:pt idx="0">
                  <c:v>Ctl</c:v>
                </c:pt>
                <c:pt idx="1">
                  <c:v>Dasa</c:v>
                </c:pt>
                <c:pt idx="2">
                  <c:v>IgG</c:v>
                </c:pt>
              </c:strCache>
            </c:strRef>
          </c:cat>
          <c:val>
            <c:numRef>
              <c:f>Sheet1!$F$7:$F$9</c:f>
              <c:numCache>
                <c:formatCode>General</c:formatCode>
                <c:ptCount val="3"/>
                <c:pt idx="0">
                  <c:v>0.13113933333333341</c:v>
                </c:pt>
                <c:pt idx="1">
                  <c:v>1.5880000000000123E-2</c:v>
                </c:pt>
                <c:pt idx="2">
                  <c:v>2.5600000000000492E-3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622272"/>
        <c:axId val="163628160"/>
      </c:barChart>
      <c:catAx>
        <c:axId val="163622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800"/>
            </a:pPr>
            <a:endParaRPr lang="en-US"/>
          </a:p>
        </c:txPr>
        <c:crossAx val="163628160"/>
        <c:crosses val="autoZero"/>
        <c:auto val="1"/>
        <c:lblAlgn val="ctr"/>
        <c:lblOffset val="100"/>
        <c:noMultiLvlLbl val="0"/>
      </c:catAx>
      <c:valAx>
        <c:axId val="1636281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000" dirty="0" smtClean="0"/>
                  <a:t>Ki67 Positivity score</a:t>
                </a:r>
              </a:p>
            </c:rich>
          </c:tx>
          <c:layout>
            <c:manualLayout>
              <c:xMode val="edge"/>
              <c:yMode val="edge"/>
              <c:x val="9.8038988639058255E-3"/>
              <c:y val="0.154595767817913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63622272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52895063474919002"/>
          <c:y val="8.2198598960849564E-2"/>
          <c:w val="0.32347571849946677"/>
          <c:h val="0.3880127069804075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4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57D49-3296-4B71-9334-5704B580A0B3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EF272-B37B-414B-8A7A-67D6F0EAD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014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C97A794-18C2-4DC6-A26B-200FAE7C5D35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353D214-E951-49AB-BCA5-30B2A59EA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53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53D214-E951-49AB-BCA5-30B2A59EA22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45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08448-F0EB-4713-81A2-C3B6250AA3E2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CF83D-704F-46F0-9D5F-9522E5D46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094D-FF1F-4598-9311-7973B7D44014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4F8F7-429A-449B-BFF0-989714556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C6D1-09FE-4EDD-94BF-C50419D1BA3E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A27B-DFA2-48C3-8AC4-77E1988AB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7FC9D-3C39-4A49-8F17-B953ED32D2A2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6D905-54A7-405A-84E3-7BD7B8FCA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BFF7C-A795-4258-90A9-AFD82BA54BEA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ACA6C-4D54-4689-B684-758DCB54A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53C6D-C34E-4084-8CDE-F073C9A8140E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53CAE-9C31-4B27-A18C-8D63EBA98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988A8-CCFF-4888-8572-42544B3CA90A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3E721-F597-42FE-AF10-096D0B0010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2EDF4-D212-4313-B121-069C0C4061FA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B411-2F0B-4CD9-B64E-199C886AC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1F0C9-3F70-48BE-BC6B-C0DC7BBA05CB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17050-5F70-4E1B-87B2-B645487EE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2C344-5E0A-45ED-B0B8-01C80F084EB8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05B72-860B-4D0E-B043-EBB9FCFE0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2272E-4DDB-401A-8657-32480DE2346A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D47BE-5506-484B-85BC-A38831057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D4C894-8352-428E-A768-F5DACF40EB46}" type="datetimeFigureOut">
              <a:rPr lang="en-US"/>
              <a:pPr>
                <a:defRPr/>
              </a:pPr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B0F2FD-A835-495E-B3A0-703D235AB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chart" Target="../charts/chart2.xml"/><Relationship Id="rId7" Type="http://schemas.openxmlformats.org/officeDocument/2006/relationships/image" Target="../media/image1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597091" y="6969326"/>
            <a:ext cx="577691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Figure S1. 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Training set to establish S100</a:t>
            </a:r>
            <a:r>
              <a:rPr lang="el-GR" sz="1200" dirty="0">
                <a:latin typeface="Calibri" pitchFamily="34" charset="0"/>
                <a:cs typeface="Times New Roman" pitchFamily="18" charset="0"/>
              </a:rPr>
              <a:t>β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elevated cut-off.</a:t>
            </a:r>
            <a:endParaRPr lang="en-IE" sz="1200" dirty="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en-IE" sz="1200" dirty="0">
                <a:latin typeface="Calibri" pitchFamily="34" charset="0"/>
              </a:rPr>
              <a:t>Serum S100β levels were determined using a commercial ELISA kit (</a:t>
            </a:r>
            <a:r>
              <a:rPr lang="en-IE" sz="1200" dirty="0" err="1">
                <a:latin typeface="Calibri" pitchFamily="34" charset="0"/>
              </a:rPr>
              <a:t>Diasorin</a:t>
            </a:r>
            <a:r>
              <a:rPr lang="en-IE" sz="1200" dirty="0">
                <a:latin typeface="Calibri" pitchFamily="34" charset="0"/>
              </a:rPr>
              <a:t>) according to manufacturer's instructions. To determine an appropriate S100β </a:t>
            </a:r>
            <a:r>
              <a:rPr lang="en-IE" sz="1200" dirty="0" smtClean="0">
                <a:latin typeface="Calibri" pitchFamily="34" charset="0"/>
              </a:rPr>
              <a:t>cut-off </a:t>
            </a:r>
            <a:r>
              <a:rPr lang="en-IE" sz="1200" dirty="0">
                <a:latin typeface="Calibri" pitchFamily="34" charset="0"/>
              </a:rPr>
              <a:t>level a training  set was constructed comprising of ten breast cancer patients </a:t>
            </a:r>
            <a:r>
              <a:rPr lang="en-IE" sz="1200" dirty="0" smtClean="0">
                <a:latin typeface="Calibri" pitchFamily="34" charset="0"/>
              </a:rPr>
              <a:t>with no relapse (</a:t>
            </a:r>
            <a:r>
              <a:rPr lang="en-IE" sz="1200" dirty="0">
                <a:latin typeface="Calibri" pitchFamily="34" charset="0"/>
              </a:rPr>
              <a:t>No Recurrence), ten patients who went on to </a:t>
            </a:r>
            <a:r>
              <a:rPr lang="en-IE" sz="1200" dirty="0" smtClean="0">
                <a:latin typeface="Calibri" pitchFamily="34" charset="0"/>
              </a:rPr>
              <a:t>have confirmed </a:t>
            </a:r>
            <a:r>
              <a:rPr lang="en-IE" sz="1200" dirty="0">
                <a:latin typeface="Calibri" pitchFamily="34" charset="0"/>
              </a:rPr>
              <a:t>disease recurrence (Recurrence) and ten aged matched controls (Normal).  The upper limit of normal was calculated (mean + (t0.75.9 x √(n+1/n x S.D)), </a:t>
            </a:r>
            <a:r>
              <a:rPr lang="en-IE" sz="1200" dirty="0" smtClean="0">
                <a:latin typeface="Calibri" pitchFamily="34" charset="0"/>
              </a:rPr>
              <a:t>0.13 </a:t>
            </a:r>
            <a:r>
              <a:rPr lang="en-IE" sz="1200" dirty="0" err="1" smtClean="0">
                <a:latin typeface="Calibri" pitchFamily="34" charset="0"/>
              </a:rPr>
              <a:t>ug</a:t>
            </a:r>
            <a:r>
              <a:rPr lang="en-IE" sz="1200" dirty="0" smtClean="0">
                <a:latin typeface="Calibri" pitchFamily="34" charset="0"/>
              </a:rPr>
              <a:t>/L </a:t>
            </a:r>
            <a:r>
              <a:rPr lang="en-IE" sz="1200" dirty="0">
                <a:latin typeface="Calibri" pitchFamily="34" charset="0"/>
              </a:rPr>
              <a:t>was considered the upper end of normal and was taken as the cut-off</a:t>
            </a:r>
            <a:r>
              <a:rPr lang="en-IE" sz="1200" dirty="0" smtClean="0">
                <a:latin typeface="Calibri" pitchFamily="34" charset="0"/>
              </a:rPr>
              <a:t>.  Patient </a:t>
            </a:r>
            <a:r>
              <a:rPr lang="en-IE" sz="1200" dirty="0" err="1" smtClean="0">
                <a:latin typeface="Calibri" pitchFamily="34" charset="0"/>
              </a:rPr>
              <a:t>clinicopathological</a:t>
            </a:r>
            <a:r>
              <a:rPr lang="en-IE" sz="1200" dirty="0" smtClean="0">
                <a:latin typeface="Calibri" pitchFamily="34" charset="0"/>
              </a:rPr>
              <a:t> parameters and treatment details are provided for no recurrence and recurrence patients.  Median age of control patients is 62.8 years.</a:t>
            </a:r>
            <a:endParaRPr lang="en-GB" sz="1200" dirty="0" smtClean="0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330489"/>
            <a:ext cx="3810000" cy="246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531564"/>
              </p:ext>
            </p:extLst>
          </p:nvPr>
        </p:nvGraphicFramePr>
        <p:xfrm>
          <a:off x="576259" y="3277195"/>
          <a:ext cx="5712939" cy="3680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814"/>
                <a:gridCol w="333375"/>
                <a:gridCol w="276225"/>
                <a:gridCol w="304800"/>
                <a:gridCol w="409575"/>
                <a:gridCol w="428625"/>
                <a:gridCol w="504825"/>
                <a:gridCol w="1295400"/>
                <a:gridCol w="752475"/>
                <a:gridCol w="885825"/>
              </a:tblGrid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Patients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ER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Her2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Node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Grade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Endocrine Treatment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Recurrence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S100β Value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0.04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0.10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71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0.07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0.07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N/A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0.09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0.04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800" dirty="0" smtClean="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Tamoxifen/AI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0.13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0.09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Tamoxifen/AI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0330" algn="ctr"/>
                        </a:tabLs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	56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0.06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0.14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0.13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Tamoxifen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0.13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Tamoxifen/AI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0.23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35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AI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0.09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0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chemeClr val="tx1"/>
                          </a:solidFill>
                          <a:effectLst/>
                        </a:rPr>
                        <a:t>61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Tamoxifen/AI</a:t>
                      </a:r>
                      <a:endParaRPr lang="en-IE" sz="10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  <a:effectLst/>
                        </a:rPr>
                        <a:t>0.14</a:t>
                      </a: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76475" y="244475"/>
            <a:ext cx="19431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1" dirty="0">
                <a:latin typeface="+mj-lt"/>
              </a:rPr>
              <a:t>Training Set</a:t>
            </a:r>
            <a:endParaRPr lang="en-US" sz="12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18073" y="2976086"/>
            <a:ext cx="30812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b="1" dirty="0" err="1">
                <a:latin typeface="Calibri" pitchFamily="34" charset="0"/>
              </a:rPr>
              <a:t>Clinicopathological</a:t>
            </a:r>
            <a:r>
              <a:rPr lang="en-IE" sz="1100" b="1" dirty="0" smtClean="0">
                <a:latin typeface="Calibri" pitchFamily="34" charset="0"/>
              </a:rPr>
              <a:t> parameters of the training set</a:t>
            </a:r>
            <a:endParaRPr lang="en-IE" sz="1100" b="1" dirty="0"/>
          </a:p>
        </p:txBody>
      </p:sp>
    </p:spTree>
    <p:extLst>
      <p:ext uri="{BB962C8B-B14F-4D97-AF65-F5344CB8AC3E}">
        <p14:creationId xmlns:p14="http://schemas.microsoft.com/office/powerpoint/2010/main" val="206549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852" y="1692950"/>
            <a:ext cx="4572396" cy="274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0575" y="4341167"/>
            <a:ext cx="5505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 Figure S2</a:t>
            </a:r>
            <a:r>
              <a:rPr lang="en-IE" sz="1200" b="1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IE" sz="1200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Site of recurrence in patients with elevated S100</a:t>
            </a:r>
            <a:r>
              <a:rPr lang="el-GR" sz="1200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β</a:t>
            </a:r>
            <a:r>
              <a:rPr lang="en-IE" sz="1200" b="1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. </a:t>
            </a:r>
            <a:r>
              <a:rPr lang="en-IE" sz="1200" dirty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Site of recurrence in patients with elevated pre-operative or monitoring serum S100β levels (</a:t>
            </a:r>
            <a:r>
              <a:rPr lang="en-IE" sz="1200" dirty="0" smtClean="0">
                <a:solidFill>
                  <a:prstClr val="black"/>
                </a:solidFill>
                <a:latin typeface="Calibri" pitchFamily="34" charset="0"/>
                <a:cs typeface="Times New Roman" pitchFamily="18" charset="0"/>
              </a:rPr>
              <a:t>n=13). </a:t>
            </a:r>
            <a:endParaRPr lang="en-IE" sz="1200" dirty="0">
              <a:solidFill>
                <a:prstClr val="black"/>
              </a:solidFill>
              <a:latin typeface="Calibri" pitchFamily="34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4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"/>
          <p:cNvSpPr>
            <a:spLocks noChangeArrowheads="1"/>
          </p:cNvSpPr>
          <p:nvPr/>
        </p:nvSpPr>
        <p:spPr bwMode="auto">
          <a:xfrm>
            <a:off x="442287" y="4333978"/>
            <a:ext cx="5852105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Supplementary Figure S3.  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successfully inhibits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p-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Src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expression in endocrine resistant breast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cancer.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(a)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Expression of p-AKT, AKT, P-ERK, ERK in panel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of endocrine resistant (LY2,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LetR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and sensitive (MCF-7, ARO) cell lines.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(b)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Tamoxifen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resistant cells LY2 expressed increased levels of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p-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Src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when treated with tamoxifen which was inhibited with PP2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10 µM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and 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0.1 µM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.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Letrozole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resistant cells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LetR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expressed increased levels of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p-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S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rc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when treated with EGF which was inhibited with PP2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10 µM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and 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0.1 µM).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(c)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Interactions between SRC-1 and the transcription factor HOXC11 were increased by 4-OHT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1x10</a:t>
            </a:r>
            <a:r>
              <a:rPr lang="en-IE" sz="1050" baseline="30000" dirty="0" smtClean="0"/>
              <a:t>-7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M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in tamoxifen resistant LY2 cells and by EGF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10 ng/ml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in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letrozole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resistant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LetR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cells.  These interactions were inhibited in both cell lines by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pre-treatment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with the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p-SRC inhibitors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PP2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10 µM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and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(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0.1 µM).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(d)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mRNA expression of the HOXC11/SRC-1 complex’s downstream target gene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S100</a:t>
            </a:r>
            <a:r>
              <a:rPr lang="el-GR" sz="1200" dirty="0" smtClean="0">
                <a:latin typeface="Calibri" pitchFamily="34" charset="0"/>
                <a:cs typeface="Times New Roman" pitchFamily="18" charset="0"/>
              </a:rPr>
              <a:t>β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,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increased with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tamoxifen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(</a:t>
            </a:r>
            <a:r>
              <a:rPr lang="en-IE" sz="1200" i="1" dirty="0">
                <a:latin typeface="Calibri" pitchFamily="34" charset="0"/>
                <a:cs typeface="Times New Roman" pitchFamily="18" charset="0"/>
              </a:rPr>
              <a:t>T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 treatment compared with vehicle (</a:t>
            </a:r>
            <a:r>
              <a:rPr lang="en-IE" sz="1200" i="1" dirty="0">
                <a:latin typeface="Calibri" pitchFamily="34" charset="0"/>
                <a:cs typeface="Times New Roman" pitchFamily="18" charset="0"/>
              </a:rPr>
              <a:t>V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). This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tamoxifen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induced expression was successfully inhibited when treated with </a:t>
            </a:r>
            <a:r>
              <a:rPr lang="en-IE" sz="1200" dirty="0" err="1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 (</a:t>
            </a:r>
            <a:r>
              <a:rPr lang="en-IE" sz="1200" i="1" dirty="0">
                <a:latin typeface="Calibri" pitchFamily="34" charset="0"/>
                <a:cs typeface="Times New Roman" pitchFamily="18" charset="0"/>
              </a:rPr>
              <a:t>D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). </a:t>
            </a:r>
            <a:endParaRPr lang="en-IE" sz="1200" dirty="0">
              <a:latin typeface="Calibri" pitchFamily="34" charset="0"/>
              <a:cs typeface="Times New Roman" pitchFamily="18" charset="0"/>
            </a:endParaRPr>
          </a:p>
          <a:p>
            <a:pPr algn="just"/>
            <a:endParaRPr lang="en-IE" sz="1200" dirty="0">
              <a:latin typeface="Calibri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76" y="787400"/>
            <a:ext cx="1937561" cy="1752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586" y="787400"/>
            <a:ext cx="3475082" cy="103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1950" y="479623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A</a:t>
            </a:r>
            <a:endParaRPr lang="en-US" sz="16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3025439" y="479622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B</a:t>
            </a:r>
            <a:endParaRPr lang="en-US" sz="1600" b="1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81" y="2455069"/>
            <a:ext cx="3059716" cy="157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76181" y="2089963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/>
              <a:t>C</a:t>
            </a:r>
            <a:endParaRPr lang="en-US" sz="1600" b="1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71" y="2249257"/>
            <a:ext cx="3045867" cy="198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2943136" y="2089963"/>
            <a:ext cx="342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D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682646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3"/>
          <p:cNvGrpSpPr>
            <a:grpSpLocks/>
          </p:cNvGrpSpPr>
          <p:nvPr/>
        </p:nvGrpSpPr>
        <p:grpSpPr bwMode="auto">
          <a:xfrm>
            <a:off x="666750" y="486549"/>
            <a:ext cx="5543550" cy="2020887"/>
            <a:chOff x="762000" y="503235"/>
            <a:chExt cx="5543550" cy="2020875"/>
          </a:xfrm>
        </p:grpSpPr>
        <p:sp>
          <p:nvSpPr>
            <p:cNvPr id="5" name="TextBox 96"/>
            <p:cNvSpPr txBox="1">
              <a:spLocks noChangeArrowheads="1"/>
            </p:cNvSpPr>
            <p:nvPr/>
          </p:nvSpPr>
          <p:spPr bwMode="auto">
            <a:xfrm>
              <a:off x="885825" y="503235"/>
              <a:ext cx="2419350" cy="261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>
                  <a:latin typeface="Calibri" pitchFamily="34" charset="0"/>
                </a:rPr>
                <a:t>Tamoxifen resistant LY2 Proliferation</a:t>
              </a:r>
              <a:endParaRPr lang="en-US" sz="1100" b="1">
                <a:latin typeface="Calibri" pitchFamily="34" charset="0"/>
              </a:endParaRPr>
            </a:p>
          </p:txBody>
        </p:sp>
        <p:sp>
          <p:nvSpPr>
            <p:cNvPr id="6" name="TextBox 96"/>
            <p:cNvSpPr txBox="1">
              <a:spLocks noChangeArrowheads="1"/>
            </p:cNvSpPr>
            <p:nvPr/>
          </p:nvSpPr>
          <p:spPr bwMode="auto">
            <a:xfrm>
              <a:off x="3937000" y="509586"/>
              <a:ext cx="2368550" cy="261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>
                  <a:latin typeface="Calibri" pitchFamily="34" charset="0"/>
                </a:rPr>
                <a:t>AI resistant LetR Proliferation</a:t>
              </a:r>
              <a:endParaRPr lang="en-US" sz="1100" b="1">
                <a:latin typeface="Calibri" pitchFamily="34" charset="0"/>
              </a:endParaRPr>
            </a:p>
          </p:txBody>
        </p:sp>
        <p:graphicFrame>
          <p:nvGraphicFramePr>
            <p:cNvPr id="7" name="Chart 6"/>
            <p:cNvGraphicFramePr>
              <a:graphicFrameLocks/>
            </p:cNvGraphicFramePr>
            <p:nvPr/>
          </p:nvGraphicFramePr>
          <p:xfrm>
            <a:off x="762000" y="828660"/>
            <a:ext cx="2666999" cy="1666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8" name="Chart 7"/>
            <p:cNvGraphicFramePr>
              <a:graphicFrameLocks/>
            </p:cNvGraphicFramePr>
            <p:nvPr/>
          </p:nvGraphicFramePr>
          <p:xfrm>
            <a:off x="3543301" y="828660"/>
            <a:ext cx="2714624" cy="16954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5686425" y="1685915"/>
              <a:ext cx="36195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**</a:t>
              </a:r>
              <a:endParaRPr lang="en-US" sz="900" b="1" dirty="0">
                <a:latin typeface="+mj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43500" y="1638290"/>
              <a:ext cx="36195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**</a:t>
              </a:r>
              <a:endParaRPr lang="en-US" sz="900" b="1" dirty="0">
                <a:latin typeface="+mj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981325" y="1504941"/>
              <a:ext cx="36195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**</a:t>
              </a:r>
              <a:endParaRPr lang="en-US" sz="900" b="1" dirty="0">
                <a:latin typeface="+mj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66975" y="1476366"/>
              <a:ext cx="26670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</a:t>
              </a:r>
              <a:endParaRPr lang="en-US" sz="900" b="1" dirty="0"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33575" y="1371592"/>
              <a:ext cx="26670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</a:t>
              </a:r>
              <a:endParaRPr lang="en-US" sz="900" b="1" dirty="0">
                <a:latin typeface="+mj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00175" y="1476366"/>
              <a:ext cx="266700" cy="230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latin typeface="+mj-lt"/>
                </a:rPr>
                <a:t>*</a:t>
              </a:r>
              <a:endParaRPr lang="en-US" sz="900" b="1" dirty="0">
                <a:latin typeface="+mj-lt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85750" y="209550"/>
            <a:ext cx="257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A</a:t>
            </a:r>
            <a:endParaRPr lang="en-US" b="1" dirty="0"/>
          </a:p>
        </p:txBody>
      </p:sp>
      <p:grpSp>
        <p:nvGrpSpPr>
          <p:cNvPr id="48" name="Group 47"/>
          <p:cNvGrpSpPr/>
          <p:nvPr/>
        </p:nvGrpSpPr>
        <p:grpSpPr>
          <a:xfrm>
            <a:off x="118913" y="2806369"/>
            <a:ext cx="3024337" cy="1750646"/>
            <a:chOff x="560388" y="2559550"/>
            <a:chExt cx="3024337" cy="1750646"/>
          </a:xfrm>
        </p:grpSpPr>
        <p:pic>
          <p:nvPicPr>
            <p:cNvPr id="31" name="Picture 3" descr="Dasa tumour 20x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6794" y="2794226"/>
              <a:ext cx="1067889" cy="725027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</p:pic>
        <p:pic>
          <p:nvPicPr>
            <p:cNvPr id="32" name="Picture 5" descr="Tumour 20x"/>
            <p:cNvPicPr>
              <a:picLocks noChangeAspect="1" noChangeArrowheads="1"/>
            </p:cNvPicPr>
            <p:nvPr/>
          </p:nvPicPr>
          <p:blipFill>
            <a:blip r:embed="rId5" cstate="print"/>
            <a:srcRect r="1106"/>
            <a:stretch>
              <a:fillRect/>
            </a:stretch>
          </p:blipFill>
          <p:spPr bwMode="auto">
            <a:xfrm>
              <a:off x="963941" y="2780497"/>
              <a:ext cx="1132152" cy="738760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</p:pic>
        <p:pic>
          <p:nvPicPr>
            <p:cNvPr id="33" name="Picture 17" descr="LY2 Ctl C1 0 20x 5"/>
            <p:cNvPicPr preferRelativeResize="0">
              <a:picLocks noChangeArrowheads="1"/>
            </p:cNvPicPr>
            <p:nvPr/>
          </p:nvPicPr>
          <p:blipFill>
            <a:blip r:embed="rId6" cstate="print"/>
            <a:srcRect t="2061"/>
            <a:stretch>
              <a:fillRect/>
            </a:stretch>
          </p:blipFill>
          <p:spPr bwMode="auto">
            <a:xfrm>
              <a:off x="966977" y="3571436"/>
              <a:ext cx="1129116" cy="738760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</p:pic>
        <p:pic>
          <p:nvPicPr>
            <p:cNvPr id="34" name="Picture 18" descr="LY2 C2 0 Dasa 20x 2"/>
            <p:cNvPicPr preferRelativeResize="0">
              <a:picLocks noChangeArrowheads="1"/>
            </p:cNvPicPr>
            <p:nvPr/>
          </p:nvPicPr>
          <p:blipFill>
            <a:blip r:embed="rId7" cstate="print"/>
            <a:srcRect t="2061"/>
            <a:stretch>
              <a:fillRect/>
            </a:stretch>
          </p:blipFill>
          <p:spPr bwMode="auto">
            <a:xfrm>
              <a:off x="2156794" y="3585167"/>
              <a:ext cx="1067889" cy="725027"/>
            </a:xfrm>
            <a:prstGeom prst="rect">
              <a:avLst/>
            </a:prstGeom>
            <a:noFill/>
            <a:ln w="9525">
              <a:solidFill>
                <a:srgbClr val="002060"/>
              </a:solidFill>
              <a:miter lim="800000"/>
              <a:headEnd/>
              <a:tailEnd/>
            </a:ln>
          </p:spPr>
        </p:pic>
        <p:sp>
          <p:nvSpPr>
            <p:cNvPr id="35" name="TextBox 41"/>
            <p:cNvSpPr txBox="1">
              <a:spLocks noChangeArrowheads="1"/>
            </p:cNvSpPr>
            <p:nvPr/>
          </p:nvSpPr>
          <p:spPr bwMode="auto">
            <a:xfrm>
              <a:off x="1174644" y="2559552"/>
              <a:ext cx="1113939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 dirty="0">
                  <a:latin typeface="Calibri" pitchFamily="34" charset="0"/>
                </a:rPr>
                <a:t>Vehicle</a:t>
              </a:r>
              <a:endParaRPr lang="en-US" sz="1100" b="1" dirty="0">
                <a:latin typeface="Calibri" pitchFamily="34" charset="0"/>
              </a:endParaRPr>
            </a:p>
          </p:txBody>
        </p:sp>
        <p:sp>
          <p:nvSpPr>
            <p:cNvPr id="36" name="TextBox 42"/>
            <p:cNvSpPr txBox="1">
              <a:spLocks noChangeArrowheads="1"/>
            </p:cNvSpPr>
            <p:nvPr/>
          </p:nvSpPr>
          <p:spPr bwMode="auto">
            <a:xfrm>
              <a:off x="2273493" y="2559550"/>
              <a:ext cx="1311232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 dirty="0">
                  <a:latin typeface="Calibri" pitchFamily="34" charset="0"/>
                </a:rPr>
                <a:t>Dasatinib</a:t>
              </a:r>
              <a:endParaRPr lang="en-US" sz="1100" b="1" dirty="0">
                <a:latin typeface="Calibri" pitchFamily="34" charset="0"/>
              </a:endParaRPr>
            </a:p>
          </p:txBody>
        </p:sp>
        <p:sp>
          <p:nvSpPr>
            <p:cNvPr id="37" name="TextBox 43"/>
            <p:cNvSpPr txBox="1">
              <a:spLocks noChangeArrowheads="1"/>
            </p:cNvSpPr>
            <p:nvPr/>
          </p:nvSpPr>
          <p:spPr bwMode="auto">
            <a:xfrm>
              <a:off x="566460" y="2969994"/>
              <a:ext cx="76488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 dirty="0" err="1">
                  <a:latin typeface="Calibri" pitchFamily="34" charset="0"/>
                </a:rPr>
                <a:t>H&amp;E</a:t>
              </a:r>
              <a:endParaRPr lang="en-US" sz="1100" b="1" dirty="0">
                <a:latin typeface="Calibri" pitchFamily="34" charset="0"/>
              </a:endParaRPr>
            </a:p>
          </p:txBody>
        </p:sp>
        <p:sp>
          <p:nvSpPr>
            <p:cNvPr id="38" name="TextBox 44"/>
            <p:cNvSpPr txBox="1">
              <a:spLocks noChangeArrowheads="1"/>
            </p:cNvSpPr>
            <p:nvPr/>
          </p:nvSpPr>
          <p:spPr bwMode="auto">
            <a:xfrm>
              <a:off x="560388" y="3727977"/>
              <a:ext cx="77095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100" b="1" dirty="0">
                  <a:latin typeface="Calibri" pitchFamily="34" charset="0"/>
                </a:rPr>
                <a:t>Ki67</a:t>
              </a:r>
              <a:endParaRPr lang="en-US" sz="1100" b="1" dirty="0">
                <a:latin typeface="Calibri" pitchFamily="34" charset="0"/>
              </a:endParaRPr>
            </a:p>
          </p:txBody>
        </p:sp>
      </p:grpSp>
      <p:pic>
        <p:nvPicPr>
          <p:cNvPr id="42" name="Picture 2"/>
          <p:cNvPicPr preferRelativeResize="0">
            <a:picLocks noChangeArrowheads="1"/>
          </p:cNvPicPr>
          <p:nvPr/>
        </p:nvPicPr>
        <p:blipFill>
          <a:blip r:embed="rId8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1944" y="3308390"/>
            <a:ext cx="792162" cy="72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" name="TextBox 19"/>
          <p:cNvSpPr txBox="1">
            <a:spLocks noChangeArrowheads="1"/>
          </p:cNvSpPr>
          <p:nvPr/>
        </p:nvSpPr>
        <p:spPr bwMode="auto">
          <a:xfrm>
            <a:off x="2905919" y="3119477"/>
            <a:ext cx="8636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900" b="1" dirty="0" err="1">
                <a:latin typeface="Calibri" pitchFamily="34" charset="0"/>
              </a:rPr>
              <a:t>IgG</a:t>
            </a:r>
            <a:r>
              <a:rPr lang="en-GB" sz="900" b="1" dirty="0">
                <a:latin typeface="Calibri" pitchFamily="34" charset="0"/>
              </a:rPr>
              <a:t> Control</a:t>
            </a:r>
            <a:endParaRPr lang="en-US" sz="900" b="1" dirty="0">
              <a:latin typeface="Calibri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3841750" y="2998765"/>
            <a:ext cx="2476771" cy="1565399"/>
            <a:chOff x="4200675" y="2769584"/>
            <a:chExt cx="2476771" cy="1565399"/>
          </a:xfrm>
        </p:grpSpPr>
        <p:graphicFrame>
          <p:nvGraphicFramePr>
            <p:cNvPr id="46" name="Chart 45"/>
            <p:cNvGraphicFramePr/>
            <p:nvPr>
              <p:extLst>
                <p:ext uri="{D42A27DB-BD31-4B8C-83A1-F6EECF244321}">
                  <p14:modId xmlns:p14="http://schemas.microsoft.com/office/powerpoint/2010/main" val="1485556602"/>
                </p:ext>
              </p:extLst>
            </p:nvPr>
          </p:nvGraphicFramePr>
          <p:xfrm>
            <a:off x="4200675" y="2769584"/>
            <a:ext cx="2476771" cy="15653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47" name="TextBox 46"/>
            <p:cNvSpPr txBox="1"/>
            <p:nvPr/>
          </p:nvSpPr>
          <p:spPr bwMode="auto">
            <a:xfrm>
              <a:off x="5426621" y="3602275"/>
              <a:ext cx="691058" cy="2619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1100" b="1" dirty="0">
                  <a:latin typeface="+mj-lt"/>
                </a:rPr>
                <a:t>**</a:t>
              </a:r>
              <a:endParaRPr lang="en-US" sz="1100" b="1" dirty="0">
                <a:latin typeface="+mj-lt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47216" y="2529372"/>
            <a:ext cx="257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B</a:t>
            </a:r>
            <a:endParaRPr lang="en-US" b="1" dirty="0"/>
          </a:p>
        </p:txBody>
      </p:sp>
      <p:sp>
        <p:nvSpPr>
          <p:cNvPr id="52" name="Rectangle 3"/>
          <p:cNvSpPr>
            <a:spLocks noChangeArrowheads="1"/>
          </p:cNvSpPr>
          <p:nvPr/>
        </p:nvSpPr>
        <p:spPr bwMode="auto">
          <a:xfrm>
            <a:off x="247216" y="4845050"/>
            <a:ext cx="623931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Figure S4. 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Proliferation in resistant breast cancer cell lines following </a:t>
            </a:r>
            <a:r>
              <a:rPr lang="en-IE" sz="1200" dirty="0" err="1" smtClean="0">
                <a:latin typeface="Calibri" pitchFamily="34" charset="0"/>
                <a:cs typeface="Times New Roman" pitchFamily="18" charset="0"/>
              </a:rPr>
              <a:t>dasatinib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 treatment.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 (a) </a:t>
            </a:r>
            <a:r>
              <a:rPr lang="en-IE" sz="1200" dirty="0" err="1" smtClean="0">
                <a:latin typeface="Calibri" pitchFamily="34" charset="0"/>
              </a:rPr>
              <a:t>Dasatinib</a:t>
            </a:r>
            <a:r>
              <a:rPr lang="en-IE" sz="1200" dirty="0" smtClean="0">
                <a:latin typeface="Calibri" pitchFamily="34" charset="0"/>
              </a:rPr>
              <a:t> </a:t>
            </a:r>
            <a:r>
              <a:rPr lang="en-IE" sz="1200" dirty="0">
                <a:latin typeface="Calibri" pitchFamily="34" charset="0"/>
              </a:rPr>
              <a:t>treatment (</a:t>
            </a:r>
            <a:r>
              <a:rPr lang="en-IE" sz="1200" dirty="0" smtClean="0">
                <a:latin typeface="Calibri" pitchFamily="34" charset="0"/>
              </a:rPr>
              <a:t>1 µM</a:t>
            </a:r>
            <a:r>
              <a:rPr lang="en-IE" sz="1200" dirty="0">
                <a:latin typeface="Calibri" pitchFamily="34" charset="0"/>
              </a:rPr>
              <a:t>) for 72 hours inhibits both estrogen and tamoxifen driven proliferation of the tamoxifen resistant cell line LY2 and AI resistant </a:t>
            </a:r>
            <a:r>
              <a:rPr lang="en-IE" sz="1200" dirty="0" err="1">
                <a:latin typeface="Calibri" pitchFamily="34" charset="0"/>
              </a:rPr>
              <a:t>LetR</a:t>
            </a:r>
            <a:r>
              <a:rPr lang="en-IE" sz="1200" dirty="0">
                <a:latin typeface="Calibri" pitchFamily="34" charset="0"/>
              </a:rPr>
              <a:t> measured by MTS assay (n=3). </a:t>
            </a:r>
            <a:r>
              <a:rPr lang="en-IE" sz="1200" b="1" dirty="0" smtClean="0">
                <a:latin typeface="Calibri" pitchFamily="34" charset="0"/>
              </a:rPr>
              <a:t>(b) </a:t>
            </a:r>
            <a:r>
              <a:rPr lang="en-GB" sz="1200" dirty="0">
                <a:latin typeface="Calibri" pitchFamily="34" charset="0"/>
              </a:rPr>
              <a:t>Expression of nuclear Ki67 significantly decreased in the </a:t>
            </a:r>
            <a:r>
              <a:rPr lang="en-GB" sz="1200" dirty="0" err="1">
                <a:latin typeface="Calibri" pitchFamily="34" charset="0"/>
              </a:rPr>
              <a:t>dasatinib</a:t>
            </a:r>
            <a:r>
              <a:rPr lang="en-GB" sz="1200" dirty="0">
                <a:latin typeface="Calibri" pitchFamily="34" charset="0"/>
              </a:rPr>
              <a:t> treated </a:t>
            </a:r>
            <a:r>
              <a:rPr lang="en-GB" sz="1200" dirty="0" err="1">
                <a:latin typeface="Calibri" pitchFamily="34" charset="0"/>
              </a:rPr>
              <a:t>xenograft</a:t>
            </a:r>
            <a:r>
              <a:rPr lang="en-GB" sz="1200" dirty="0">
                <a:latin typeface="Calibri" pitchFamily="34" charset="0"/>
              </a:rPr>
              <a:t> primary </a:t>
            </a:r>
            <a:r>
              <a:rPr lang="en-GB" sz="1200" dirty="0" err="1">
                <a:latin typeface="Calibri" pitchFamily="34" charset="0"/>
              </a:rPr>
              <a:t>tumors</a:t>
            </a:r>
            <a:r>
              <a:rPr lang="en-GB" sz="1200" dirty="0">
                <a:latin typeface="Calibri" pitchFamily="34" charset="0"/>
              </a:rPr>
              <a:t> (p=0.01).  Studying the architecture of the epithelial cells in the primary </a:t>
            </a:r>
            <a:r>
              <a:rPr lang="en-GB" sz="1200" dirty="0" err="1">
                <a:latin typeface="Calibri" pitchFamily="34" charset="0"/>
              </a:rPr>
              <a:t>tumors</a:t>
            </a:r>
            <a:r>
              <a:rPr lang="en-GB" sz="1200" dirty="0">
                <a:latin typeface="Calibri" pitchFamily="34" charset="0"/>
              </a:rPr>
              <a:t> by H&amp;E staining revealed that </a:t>
            </a:r>
            <a:r>
              <a:rPr lang="en-GB" sz="1200" dirty="0" err="1">
                <a:latin typeface="Calibri" pitchFamily="34" charset="0"/>
              </a:rPr>
              <a:t>dasatinib</a:t>
            </a:r>
            <a:r>
              <a:rPr lang="en-GB" sz="1200" dirty="0">
                <a:latin typeface="Calibri" pitchFamily="34" charset="0"/>
              </a:rPr>
              <a:t> treated </a:t>
            </a:r>
            <a:r>
              <a:rPr lang="en-GB" sz="1200" dirty="0" err="1">
                <a:latin typeface="Calibri" pitchFamily="34" charset="0"/>
              </a:rPr>
              <a:t>tumors</a:t>
            </a:r>
            <a:r>
              <a:rPr lang="en-GB" sz="1200" dirty="0">
                <a:latin typeface="Calibri" pitchFamily="34" charset="0"/>
              </a:rPr>
              <a:t> had a more organized cell population than that of the controls. </a:t>
            </a:r>
            <a:endParaRPr lang="en-IE" sz="1200" b="1" dirty="0">
              <a:latin typeface="Calibri" pitchFamily="34" charset="0"/>
              <a:cs typeface="Times New Roman" pitchFamily="18" charset="0"/>
            </a:endParaRPr>
          </a:p>
          <a:p>
            <a:endParaRPr lang="en-IE" sz="1200" b="1" dirty="0"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3067844" y="3883065"/>
            <a:ext cx="504825" cy="215900"/>
            <a:chOff x="3067844" y="3883065"/>
            <a:chExt cx="504825" cy="215900"/>
          </a:xfrm>
        </p:grpSpPr>
        <p:sp>
          <p:nvSpPr>
            <p:cNvPr id="44" name="TextBox 18"/>
            <p:cNvSpPr txBox="1">
              <a:spLocks noChangeArrowheads="1"/>
            </p:cNvSpPr>
            <p:nvPr/>
          </p:nvSpPr>
          <p:spPr bwMode="auto">
            <a:xfrm>
              <a:off x="3067844" y="3883065"/>
              <a:ext cx="504825" cy="21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800" b="1" dirty="0" smtClean="0">
                  <a:latin typeface="Calibri" pitchFamily="34" charset="0"/>
                </a:rPr>
                <a:t>10 µm</a:t>
              </a:r>
              <a:endParaRPr lang="en-US" sz="800" b="1" dirty="0">
                <a:latin typeface="Calibri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183731" y="3935141"/>
              <a:ext cx="10001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2468586" y="4449665"/>
            <a:ext cx="348172" cy="153888"/>
            <a:chOff x="2468586" y="4449665"/>
            <a:chExt cx="348172" cy="153888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576513" y="4488656"/>
              <a:ext cx="121443" cy="238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2468586" y="4449665"/>
              <a:ext cx="348172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E" sz="400" b="1" dirty="0" smtClean="0">
                  <a:solidFill>
                    <a:schemeClr val="bg1"/>
                  </a:solidFill>
                </a:rPr>
                <a:t>100</a:t>
              </a:r>
              <a:r>
                <a:rPr lang="el-GR" sz="400" b="1" dirty="0" smtClean="0">
                  <a:solidFill>
                    <a:schemeClr val="bg1"/>
                  </a:solidFill>
                </a:rPr>
                <a:t>μ</a:t>
              </a:r>
              <a:r>
                <a:rPr lang="en-IE" sz="400" b="1" dirty="0" smtClean="0">
                  <a:solidFill>
                    <a:schemeClr val="bg1"/>
                  </a:solidFill>
                </a:rPr>
                <a:t>m</a:t>
              </a:r>
              <a:endParaRPr lang="en-IE" sz="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7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/>
          <p:cNvPicPr preferRelativeResize="0">
            <a:picLocks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508500" y="1944415"/>
            <a:ext cx="817563" cy="6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1267" name="Group 34"/>
          <p:cNvGrpSpPr>
            <a:grpSpLocks/>
          </p:cNvGrpSpPr>
          <p:nvPr/>
        </p:nvGrpSpPr>
        <p:grpSpPr bwMode="auto">
          <a:xfrm>
            <a:off x="1071563" y="2900090"/>
            <a:ext cx="2232025" cy="1511300"/>
            <a:chOff x="2032000" y="4197350"/>
            <a:chExt cx="4248150" cy="2510073"/>
          </a:xfrm>
        </p:grpSpPr>
        <p:pic>
          <p:nvPicPr>
            <p:cNvPr id="11299" name="Picture 62" descr="SRC-1 index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32000" y="4197350"/>
              <a:ext cx="4248150" cy="2510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00" name="Text Box 3"/>
            <p:cNvSpPr txBox="1">
              <a:spLocks noChangeArrowheads="1"/>
            </p:cNvSpPr>
            <p:nvPr/>
          </p:nvSpPr>
          <p:spPr bwMode="auto">
            <a:xfrm>
              <a:off x="4180525" y="5295866"/>
              <a:ext cx="679450" cy="322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400">
                  <a:latin typeface="Calibri" pitchFamily="34" charset="0"/>
                </a:rPr>
                <a:t>*</a:t>
              </a:r>
              <a:endParaRPr lang="en-US" sz="1200">
                <a:latin typeface="Calibri" pitchFamily="34" charset="0"/>
              </a:endParaRPr>
            </a:p>
          </p:txBody>
        </p:sp>
      </p:grpSp>
      <p:grpSp>
        <p:nvGrpSpPr>
          <p:cNvPr id="11268" name="Group 37"/>
          <p:cNvGrpSpPr>
            <a:grpSpLocks/>
          </p:cNvGrpSpPr>
          <p:nvPr/>
        </p:nvGrpSpPr>
        <p:grpSpPr bwMode="auto">
          <a:xfrm>
            <a:off x="3428330" y="2900090"/>
            <a:ext cx="2520950" cy="1511300"/>
            <a:chOff x="1943100" y="4238625"/>
            <a:chExt cx="4198938" cy="2619375"/>
          </a:xfrm>
        </p:grpSpPr>
        <p:pic>
          <p:nvPicPr>
            <p:cNvPr id="11297" name="Picture 64" descr="HOXC11 index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43100" y="4238625"/>
              <a:ext cx="4198938" cy="261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98" name="Text Box 5"/>
            <p:cNvSpPr txBox="1">
              <a:spLocks noChangeArrowheads="1"/>
            </p:cNvSpPr>
            <p:nvPr/>
          </p:nvSpPr>
          <p:spPr bwMode="auto">
            <a:xfrm>
              <a:off x="4086450" y="5161055"/>
              <a:ext cx="654050" cy="3159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200" b="1">
                  <a:latin typeface="Calibri" pitchFamily="34" charset="0"/>
                </a:rPr>
                <a:t>*</a:t>
              </a:r>
            </a:p>
          </p:txBody>
        </p:sp>
      </p:grpSp>
      <p:sp>
        <p:nvSpPr>
          <p:cNvPr id="11269" name="Rectangle 9"/>
          <p:cNvSpPr>
            <a:spLocks noChangeArrowheads="1"/>
          </p:cNvSpPr>
          <p:nvPr/>
        </p:nvSpPr>
        <p:spPr bwMode="auto">
          <a:xfrm>
            <a:off x="409575" y="4660627"/>
            <a:ext cx="61150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Figure S5.  </a:t>
            </a:r>
            <a:r>
              <a:rPr lang="en-IE" sz="1200" dirty="0" smtClean="0">
                <a:latin typeface="Calibri" pitchFamily="34" charset="0"/>
              </a:rPr>
              <a:t>SRC-1 and </a:t>
            </a:r>
            <a:r>
              <a:rPr lang="en-IE" sz="1200" dirty="0">
                <a:latin typeface="Calibri" pitchFamily="34" charset="0"/>
              </a:rPr>
              <a:t>HOXC11 scoring of primary </a:t>
            </a:r>
            <a:r>
              <a:rPr lang="en-IE" sz="1200" dirty="0" err="1" smtClean="0">
                <a:latin typeface="Calibri" pitchFamily="34" charset="0"/>
              </a:rPr>
              <a:t>tumors</a:t>
            </a:r>
            <a:r>
              <a:rPr lang="en-IE" sz="1200" dirty="0" smtClean="0">
                <a:latin typeface="Calibri" pitchFamily="34" charset="0"/>
              </a:rPr>
              <a:t> </a:t>
            </a:r>
            <a:r>
              <a:rPr lang="en-IE" sz="1200" dirty="0">
                <a:latin typeface="Calibri" pitchFamily="34" charset="0"/>
              </a:rPr>
              <a:t>from </a:t>
            </a:r>
            <a:r>
              <a:rPr lang="en-IE" sz="1200" dirty="0" smtClean="0">
                <a:latin typeface="Calibri" pitchFamily="34" charset="0"/>
              </a:rPr>
              <a:t>endocrine </a:t>
            </a:r>
            <a:r>
              <a:rPr lang="en-IE" sz="1200" dirty="0">
                <a:latin typeface="Calibri" pitchFamily="34" charset="0"/>
              </a:rPr>
              <a:t>resistant xenograft </a:t>
            </a:r>
            <a:r>
              <a:rPr lang="en-IE" sz="1200" dirty="0" smtClean="0">
                <a:latin typeface="Calibri" pitchFamily="34" charset="0"/>
              </a:rPr>
              <a:t>model. Primary </a:t>
            </a:r>
            <a:r>
              <a:rPr lang="en-IE" sz="1200" dirty="0">
                <a:latin typeface="Calibri" pitchFamily="34" charset="0"/>
              </a:rPr>
              <a:t>tumours from vehicle and dasatinib treated mice were stained for SRC-1 </a:t>
            </a:r>
            <a:r>
              <a:rPr lang="en-IE" sz="1200" dirty="0" smtClean="0">
                <a:latin typeface="Calibri" pitchFamily="34" charset="0"/>
              </a:rPr>
              <a:t>and </a:t>
            </a:r>
            <a:r>
              <a:rPr lang="en-IE" sz="1200" dirty="0">
                <a:latin typeface="Calibri" pitchFamily="34" charset="0"/>
              </a:rPr>
              <a:t>HOXC11 and analysed for total positivity using </a:t>
            </a:r>
            <a:r>
              <a:rPr lang="en-IE" sz="1200" dirty="0" err="1">
                <a:latin typeface="Calibri" pitchFamily="34" charset="0"/>
              </a:rPr>
              <a:t>Aperio</a:t>
            </a:r>
            <a:r>
              <a:rPr lang="en-IE" sz="1200" dirty="0">
                <a:latin typeface="Calibri" pitchFamily="34" charset="0"/>
              </a:rPr>
              <a:t> </a:t>
            </a:r>
            <a:r>
              <a:rPr lang="en-IE" sz="1200" dirty="0" err="1">
                <a:latin typeface="Calibri" pitchFamily="34" charset="0"/>
              </a:rPr>
              <a:t>Imagescope</a:t>
            </a:r>
            <a:r>
              <a:rPr lang="en-IE" sz="1200" dirty="0">
                <a:latin typeface="Calibri" pitchFamily="34" charset="0"/>
              </a:rPr>
              <a:t> software. Results are expressed as mean protein positivity ± </a:t>
            </a:r>
            <a:r>
              <a:rPr lang="en-IE" sz="1200" dirty="0" smtClean="0">
                <a:latin typeface="Calibri" pitchFamily="34" charset="0"/>
              </a:rPr>
              <a:t>SEM P ≤</a:t>
            </a:r>
            <a:r>
              <a:rPr lang="en-IE" sz="1200" dirty="0">
                <a:latin typeface="Calibri" pitchFamily="34" charset="0"/>
              </a:rPr>
              <a:t>0.05. The expression of SRC-1 &amp; HOXC11 was decreased in the dasatinib treated group compared to that of the vehicle treated group.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1270" name="TextBox 10"/>
          <p:cNvSpPr txBox="1">
            <a:spLocks noChangeArrowheads="1"/>
          </p:cNvSpPr>
          <p:nvPr/>
        </p:nvSpPr>
        <p:spPr bwMode="auto">
          <a:xfrm rot="16200000">
            <a:off x="92969" y="3165996"/>
            <a:ext cx="2016125" cy="2619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dirty="0">
                <a:latin typeface="Calibri" pitchFamily="34" charset="0"/>
              </a:rPr>
              <a:t>SRC-1 Positivity </a:t>
            </a:r>
            <a:endParaRPr lang="en-US" sz="1100" dirty="0">
              <a:latin typeface="Calibri" pitchFamily="34" charset="0"/>
            </a:endParaRPr>
          </a:p>
        </p:txBody>
      </p:sp>
      <p:sp>
        <p:nvSpPr>
          <p:cNvPr id="11271" name="TextBox 11"/>
          <p:cNvSpPr txBox="1">
            <a:spLocks noChangeArrowheads="1"/>
          </p:cNvSpPr>
          <p:nvPr/>
        </p:nvSpPr>
        <p:spPr bwMode="auto">
          <a:xfrm rot="16200000">
            <a:off x="2489424" y="3156471"/>
            <a:ext cx="2016125" cy="2619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dirty="0">
                <a:latin typeface="Calibri" pitchFamily="34" charset="0"/>
              </a:rPr>
              <a:t>HOXC11 Positivity </a:t>
            </a:r>
            <a:endParaRPr lang="en-US" sz="1100" dirty="0">
              <a:latin typeface="Calibri" pitchFamily="34" charset="0"/>
            </a:endParaRPr>
          </a:p>
        </p:txBody>
      </p:sp>
      <p:grpSp>
        <p:nvGrpSpPr>
          <p:cNvPr id="11272" name="Group 45"/>
          <p:cNvGrpSpPr>
            <a:grpSpLocks/>
          </p:cNvGrpSpPr>
          <p:nvPr/>
        </p:nvGrpSpPr>
        <p:grpSpPr bwMode="auto">
          <a:xfrm>
            <a:off x="2565400" y="1944415"/>
            <a:ext cx="817563" cy="727075"/>
            <a:chOff x="144463" y="144463"/>
            <a:chExt cx="817200" cy="726489"/>
          </a:xfrm>
        </p:grpSpPr>
        <p:pic>
          <p:nvPicPr>
            <p:cNvPr id="11294" name="Picture 127"/>
            <p:cNvPicPr preferRelativeResize="0">
              <a:picLocks noChangeArrowheads="1"/>
            </p:cNvPicPr>
            <p:nvPr/>
          </p:nvPicPr>
          <p:blipFill>
            <a:blip r:embed="rId5" cstate="print">
              <a:lum contrast="30000"/>
            </a:blip>
            <a:srcRect/>
            <a:stretch>
              <a:fillRect/>
            </a:stretch>
          </p:blipFill>
          <p:spPr bwMode="auto">
            <a:xfrm>
              <a:off x="144463" y="144463"/>
              <a:ext cx="817200" cy="673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15" name="Straight Connector 14"/>
            <p:cNvCxnSpPr/>
            <p:nvPr/>
          </p:nvCxnSpPr>
          <p:spPr bwMode="auto">
            <a:xfrm>
              <a:off x="455475" y="731365"/>
              <a:ext cx="46810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523708" y="701226"/>
              <a:ext cx="369723" cy="1697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" b="1" dirty="0" smtClean="0">
                  <a:solidFill>
                    <a:schemeClr val="bg1"/>
                  </a:solidFill>
                  <a:latin typeface="+mj-lt"/>
                </a:rPr>
                <a:t>100µm</a:t>
              </a:r>
              <a:endParaRPr lang="en-US" sz="5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1273" name="Group 52"/>
          <p:cNvGrpSpPr>
            <a:grpSpLocks/>
          </p:cNvGrpSpPr>
          <p:nvPr/>
        </p:nvGrpSpPr>
        <p:grpSpPr bwMode="auto">
          <a:xfrm>
            <a:off x="5360988" y="1944415"/>
            <a:ext cx="815975" cy="719137"/>
            <a:chOff x="4310611" y="3490479"/>
            <a:chExt cx="817200" cy="718554"/>
          </a:xfrm>
        </p:grpSpPr>
        <p:pic>
          <p:nvPicPr>
            <p:cNvPr id="11291" name="Picture 128"/>
            <p:cNvPicPr preferRelativeResize="0">
              <a:picLocks noChangeArrowheads="1"/>
            </p:cNvPicPr>
            <p:nvPr/>
          </p:nvPicPr>
          <p:blipFill>
            <a:blip r:embed="rId6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310611" y="3490479"/>
              <a:ext cx="817200" cy="673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cxnSp>
          <p:nvCxnSpPr>
            <p:cNvPr id="19" name="Straight Connector 18"/>
            <p:cNvCxnSpPr/>
            <p:nvPr/>
          </p:nvCxnSpPr>
          <p:spPr bwMode="auto">
            <a:xfrm>
              <a:off x="4631767" y="4069446"/>
              <a:ext cx="467426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 bwMode="auto">
            <a:xfrm>
              <a:off x="4698543" y="4039309"/>
              <a:ext cx="370442" cy="1697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500" b="1" dirty="0" smtClean="0">
                  <a:solidFill>
                    <a:schemeClr val="bg1"/>
                  </a:solidFill>
                  <a:latin typeface="+mj-lt"/>
                </a:rPr>
                <a:t>100µm</a:t>
              </a:r>
              <a:endParaRPr lang="en-US" sz="5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274" name="TextBox 53"/>
          <p:cNvSpPr txBox="1">
            <a:spLocks noChangeArrowheads="1"/>
          </p:cNvSpPr>
          <p:nvPr/>
        </p:nvSpPr>
        <p:spPr bwMode="auto">
          <a:xfrm>
            <a:off x="2532063" y="2617515"/>
            <a:ext cx="9413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Rabbit IgG</a:t>
            </a:r>
            <a:endParaRPr lang="en-US" sz="1100" b="1">
              <a:latin typeface="Calibri" pitchFamily="34" charset="0"/>
            </a:endParaRPr>
          </a:p>
        </p:txBody>
      </p:sp>
      <p:sp>
        <p:nvSpPr>
          <p:cNvPr id="11275" name="TextBox 54"/>
          <p:cNvSpPr txBox="1">
            <a:spLocks noChangeArrowheads="1"/>
          </p:cNvSpPr>
          <p:nvPr/>
        </p:nvSpPr>
        <p:spPr bwMode="auto">
          <a:xfrm>
            <a:off x="5345113" y="2625452"/>
            <a:ext cx="9413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Mouse IgG</a:t>
            </a:r>
            <a:endParaRPr lang="en-US" sz="1100" b="1">
              <a:latin typeface="Calibri" pitchFamily="34" charset="0"/>
            </a:endParaRPr>
          </a:p>
        </p:txBody>
      </p:sp>
      <p:pic>
        <p:nvPicPr>
          <p:cNvPr id="11276" name="Picture 2"/>
          <p:cNvPicPr preferRelativeResize="0">
            <a:picLocks noChangeArrowheads="1"/>
          </p:cNvPicPr>
          <p:nvPr/>
        </p:nvPicPr>
        <p:blipFill>
          <a:blip r:embed="rId7" cstate="print">
            <a:lum contrast="20000"/>
          </a:blip>
          <a:srcRect/>
          <a:stretch>
            <a:fillRect/>
          </a:stretch>
        </p:blipFill>
        <p:spPr bwMode="auto">
          <a:xfrm>
            <a:off x="836613" y="1944415"/>
            <a:ext cx="817562" cy="6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77" name="Picture 3"/>
          <p:cNvPicPr preferRelativeResize="0">
            <a:picLocks noChangeArrowheads="1"/>
          </p:cNvPicPr>
          <p:nvPr/>
        </p:nvPicPr>
        <p:blipFill>
          <a:blip r:embed="rId8" cstate="print">
            <a:lum contrast="10000"/>
          </a:blip>
          <a:srcRect/>
          <a:stretch>
            <a:fillRect/>
          </a:stretch>
        </p:blipFill>
        <p:spPr bwMode="auto">
          <a:xfrm>
            <a:off x="1700213" y="1944415"/>
            <a:ext cx="817562" cy="6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4" name="Straight Connector 23"/>
          <p:cNvCxnSpPr/>
          <p:nvPr/>
        </p:nvCxnSpPr>
        <p:spPr>
          <a:xfrm>
            <a:off x="981075" y="2519090"/>
            <a:ext cx="6477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844675" y="2519090"/>
            <a:ext cx="6477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 bwMode="auto">
          <a:xfrm>
            <a:off x="1970088" y="2476227"/>
            <a:ext cx="369887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00" b="1" dirty="0" smtClean="0">
                <a:solidFill>
                  <a:schemeClr val="bg1"/>
                </a:solidFill>
                <a:latin typeface="+mj-lt"/>
              </a:rPr>
              <a:t>100µm</a:t>
            </a:r>
            <a:endParaRPr lang="en-US" sz="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1135063" y="2485752"/>
            <a:ext cx="369887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00" b="1" dirty="0" smtClean="0">
                <a:solidFill>
                  <a:schemeClr val="bg1"/>
                </a:solidFill>
                <a:latin typeface="+mj-lt"/>
              </a:rPr>
              <a:t>100µm</a:t>
            </a:r>
            <a:endParaRPr lang="en-US" sz="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282" name="TextBox 53"/>
          <p:cNvSpPr txBox="1">
            <a:spLocks noChangeArrowheads="1"/>
          </p:cNvSpPr>
          <p:nvPr/>
        </p:nvSpPr>
        <p:spPr bwMode="auto">
          <a:xfrm>
            <a:off x="955675" y="2617515"/>
            <a:ext cx="9413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Vehicle</a:t>
            </a:r>
            <a:endParaRPr lang="en-US" sz="1100" b="1">
              <a:latin typeface="Calibri" pitchFamily="34" charset="0"/>
            </a:endParaRPr>
          </a:p>
        </p:txBody>
      </p:sp>
      <p:sp>
        <p:nvSpPr>
          <p:cNvPr id="11283" name="TextBox 53"/>
          <p:cNvSpPr txBox="1">
            <a:spLocks noChangeArrowheads="1"/>
          </p:cNvSpPr>
          <p:nvPr/>
        </p:nvSpPr>
        <p:spPr bwMode="auto">
          <a:xfrm>
            <a:off x="1744663" y="2617515"/>
            <a:ext cx="9413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Dasatinib</a:t>
            </a:r>
            <a:endParaRPr lang="en-US" sz="1100" b="1">
              <a:latin typeface="Calibri" pitchFamily="34" charset="0"/>
            </a:endParaRPr>
          </a:p>
        </p:txBody>
      </p:sp>
      <p:pic>
        <p:nvPicPr>
          <p:cNvPr id="11284" name="Picture 4"/>
          <p:cNvPicPr preferRelativeResize="0">
            <a:picLocks noChangeArrowheads="1"/>
          </p:cNvPicPr>
          <p:nvPr/>
        </p:nvPicPr>
        <p:blipFill>
          <a:blip r:embed="rId9" cstate="print">
            <a:lum contrast="20000"/>
          </a:blip>
          <a:srcRect/>
          <a:stretch>
            <a:fillRect/>
          </a:stretch>
        </p:blipFill>
        <p:spPr bwMode="auto">
          <a:xfrm>
            <a:off x="3644900" y="1944415"/>
            <a:ext cx="817563" cy="6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1" name="Straight Connector 30"/>
          <p:cNvCxnSpPr/>
          <p:nvPr/>
        </p:nvCxnSpPr>
        <p:spPr>
          <a:xfrm>
            <a:off x="3751263" y="2538140"/>
            <a:ext cx="6477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 bwMode="auto">
          <a:xfrm>
            <a:off x="3903663" y="2504802"/>
            <a:ext cx="369887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00" b="1" dirty="0" smtClean="0">
                <a:solidFill>
                  <a:schemeClr val="bg1"/>
                </a:solidFill>
                <a:latin typeface="+mj-lt"/>
              </a:rPr>
              <a:t>100µm</a:t>
            </a:r>
            <a:endParaRPr lang="en-US" sz="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287" name="TextBox 53"/>
          <p:cNvSpPr txBox="1">
            <a:spLocks noChangeArrowheads="1"/>
          </p:cNvSpPr>
          <p:nvPr/>
        </p:nvSpPr>
        <p:spPr bwMode="auto">
          <a:xfrm>
            <a:off x="3725863" y="2634977"/>
            <a:ext cx="9413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Vehicle</a:t>
            </a:r>
            <a:endParaRPr lang="en-US" sz="1100" b="1">
              <a:latin typeface="Calibri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4652963" y="2533377"/>
            <a:ext cx="6477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4778375" y="2488927"/>
            <a:ext cx="369888" cy="16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500" b="1" dirty="0" smtClean="0">
                <a:solidFill>
                  <a:schemeClr val="bg1"/>
                </a:solidFill>
                <a:latin typeface="+mj-lt"/>
              </a:rPr>
              <a:t>100µm</a:t>
            </a:r>
            <a:endParaRPr lang="en-US" sz="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290" name="TextBox 53"/>
          <p:cNvSpPr txBox="1">
            <a:spLocks noChangeArrowheads="1"/>
          </p:cNvSpPr>
          <p:nvPr/>
        </p:nvSpPr>
        <p:spPr bwMode="auto">
          <a:xfrm>
            <a:off x="4518025" y="2630215"/>
            <a:ext cx="9413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100" b="1">
                <a:latin typeface="Calibri" pitchFamily="34" charset="0"/>
              </a:rPr>
              <a:t>Dasatinib</a:t>
            </a:r>
            <a:endParaRPr lang="en-US" sz="1100" b="1">
              <a:latin typeface="Calibri" pitchFamily="34" charset="0"/>
            </a:endParaRP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1844824" y="1710204"/>
            <a:ext cx="57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b="1" dirty="0" smtClean="0">
                <a:latin typeface="Calibri" pitchFamily="34" charset="0"/>
                <a:cs typeface="Times New Roman" pitchFamily="18" charset="0"/>
              </a:rPr>
              <a:t>SRC-1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4581128" y="1710204"/>
            <a:ext cx="7200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b="1" dirty="0" smtClean="0">
                <a:latin typeface="Calibri" pitchFamily="34" charset="0"/>
                <a:cs typeface="Times New Roman" pitchFamily="18" charset="0"/>
              </a:rPr>
              <a:t>HOXC11</a:t>
            </a:r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04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485774" y="5295721"/>
            <a:ext cx="57435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IE" sz="1200" b="1" dirty="0">
                <a:latin typeface="Calibri" pitchFamily="34" charset="0"/>
                <a:cs typeface="Times New Roman" pitchFamily="18" charset="0"/>
              </a:rPr>
              <a:t>Supplementary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Figure S6. </a:t>
            </a:r>
            <a:r>
              <a:rPr lang="en-IE" sz="1200" dirty="0">
                <a:latin typeface="Calibri" pitchFamily="34" charset="0"/>
                <a:cs typeface="Times New Roman" pitchFamily="18" charset="0"/>
              </a:rPr>
              <a:t>M</a:t>
            </a:r>
            <a:r>
              <a:rPr lang="en-IE" sz="1200" dirty="0" smtClean="0">
                <a:latin typeface="Calibri" pitchFamily="34" charset="0"/>
                <a:cs typeface="Times New Roman" pitchFamily="18" charset="0"/>
              </a:rPr>
              <a:t>igratory potential which can be inhibited by dasatinib. </a:t>
            </a:r>
            <a:r>
              <a:rPr lang="en-IE" sz="1200" b="1" dirty="0" smtClean="0">
                <a:latin typeface="Calibri" pitchFamily="34" charset="0"/>
                <a:cs typeface="Times New Roman" pitchFamily="18" charset="0"/>
              </a:rPr>
              <a:t>(a) </a:t>
            </a:r>
            <a:r>
              <a:rPr lang="en-US" sz="1200" dirty="0" smtClean="0">
                <a:latin typeface="Calibri" pitchFamily="34" charset="0"/>
              </a:rPr>
              <a:t>The migratory potential of endocrine </a:t>
            </a:r>
            <a:r>
              <a:rPr lang="en-US" sz="1200" dirty="0">
                <a:latin typeface="Calibri" pitchFamily="34" charset="0"/>
              </a:rPr>
              <a:t>resistant cell lines (LY2 and </a:t>
            </a:r>
            <a:r>
              <a:rPr lang="en-US" sz="1200" dirty="0" err="1">
                <a:latin typeface="Calibri" pitchFamily="34" charset="0"/>
              </a:rPr>
              <a:t>LetR</a:t>
            </a:r>
            <a:r>
              <a:rPr lang="en-US" sz="1200" dirty="0">
                <a:latin typeface="Calibri" pitchFamily="34" charset="0"/>
              </a:rPr>
              <a:t>) </a:t>
            </a:r>
            <a:r>
              <a:rPr lang="en-US" sz="1200" dirty="0" smtClean="0">
                <a:latin typeface="Calibri" pitchFamily="34" charset="0"/>
              </a:rPr>
              <a:t>is elevated </a:t>
            </a:r>
            <a:r>
              <a:rPr lang="en-US" sz="1200" dirty="0">
                <a:latin typeface="Calibri" pitchFamily="34" charset="0"/>
              </a:rPr>
              <a:t>in comparison to their parental </a:t>
            </a:r>
            <a:r>
              <a:rPr lang="en-GB" sz="1200" dirty="0">
                <a:latin typeface="Calibri" pitchFamily="34" charset="0"/>
              </a:rPr>
              <a:t>the non-migratory </a:t>
            </a:r>
            <a:r>
              <a:rPr lang="en-US" sz="1200" dirty="0">
                <a:latin typeface="Calibri" pitchFamily="34" charset="0"/>
              </a:rPr>
              <a:t>cell line MCF7.  </a:t>
            </a:r>
            <a:r>
              <a:rPr lang="en-US" sz="1200" dirty="0" smtClean="0">
                <a:latin typeface="Calibri" pitchFamily="34" charset="0"/>
              </a:rPr>
              <a:t>This migration was comparable to the highly metastatic triple negative breast cancer cell line MDA-MB-231. Treatment </a:t>
            </a:r>
            <a:r>
              <a:rPr lang="en-US" sz="1200" dirty="0">
                <a:latin typeface="Calibri" pitchFamily="34" charset="0"/>
              </a:rPr>
              <a:t>with dasatinib significantly inhibited this migration (</a:t>
            </a:r>
            <a:r>
              <a:rPr lang="en-US" sz="1200" dirty="0" smtClean="0">
                <a:latin typeface="Calibri" pitchFamily="34" charset="0"/>
              </a:rPr>
              <a:t>p &lt;</a:t>
            </a:r>
            <a:r>
              <a:rPr lang="en-US" sz="1200" dirty="0">
                <a:latin typeface="Calibri" pitchFamily="34" charset="0"/>
              </a:rPr>
              <a:t>0.05). </a:t>
            </a:r>
            <a:r>
              <a:rPr lang="en-US" sz="1200" b="1" dirty="0" smtClean="0">
                <a:latin typeface="Calibri" pitchFamily="34" charset="0"/>
              </a:rPr>
              <a:t>(b) </a:t>
            </a:r>
            <a:r>
              <a:rPr lang="en-IE" sz="1200" dirty="0">
                <a:latin typeface="Calibri" pitchFamily="34" charset="0"/>
              </a:rPr>
              <a:t>Endocrine sensitive MCF7 cells were stably transfected with SRC-1 and HOXC11 vectors to assay the effect of these proteins on migratory </a:t>
            </a:r>
            <a:r>
              <a:rPr lang="en-IE" sz="1200" dirty="0" smtClean="0">
                <a:latin typeface="Calibri" pitchFamily="34" charset="0"/>
              </a:rPr>
              <a:t>potential. The </a:t>
            </a:r>
            <a:r>
              <a:rPr lang="en-IE" sz="1200" dirty="0">
                <a:latin typeface="Calibri" pitchFamily="34" charset="0"/>
              </a:rPr>
              <a:t>successful overexpression was confirmed by Western blot (n=3</a:t>
            </a:r>
            <a:r>
              <a:rPr lang="en-IE" sz="1200" dirty="0" smtClean="0">
                <a:latin typeface="Calibri" pitchFamily="34" charset="0"/>
              </a:rPr>
              <a:t>). </a:t>
            </a:r>
            <a:r>
              <a:rPr lang="en-IE" sz="1200" b="1" dirty="0" smtClean="0">
                <a:latin typeface="Calibri" pitchFamily="34" charset="0"/>
              </a:rPr>
              <a:t>(c) </a:t>
            </a:r>
            <a:r>
              <a:rPr lang="en-IE" sz="1200" dirty="0">
                <a:latin typeface="Calibri" pitchFamily="34" charset="0"/>
              </a:rPr>
              <a:t>Overexpression of the transcription factor HOXC11 and the </a:t>
            </a:r>
            <a:r>
              <a:rPr lang="en-IE" sz="1200" dirty="0" smtClean="0">
                <a:latin typeface="Calibri" pitchFamily="34" charset="0"/>
              </a:rPr>
              <a:t>SRC-1 </a:t>
            </a:r>
            <a:r>
              <a:rPr lang="en-IE" sz="1200" dirty="0">
                <a:latin typeface="Calibri" pitchFamily="34" charset="0"/>
              </a:rPr>
              <a:t>significantly increased the migration of MCF7 compared to the empty vector transfected cells (</a:t>
            </a:r>
            <a:r>
              <a:rPr lang="en-IE" sz="1200" dirty="0" smtClean="0">
                <a:latin typeface="Calibri" pitchFamily="34" charset="0"/>
              </a:rPr>
              <a:t>p &lt;</a:t>
            </a:r>
            <a:r>
              <a:rPr lang="en-IE" sz="1200" dirty="0">
                <a:latin typeface="Calibri" pitchFamily="34" charset="0"/>
              </a:rPr>
              <a:t>0.05).  </a:t>
            </a:r>
            <a:r>
              <a:rPr lang="en-IE" sz="1200" dirty="0" err="1">
                <a:latin typeface="Calibri" pitchFamily="34" charset="0"/>
              </a:rPr>
              <a:t>Dasatinib</a:t>
            </a:r>
            <a:r>
              <a:rPr lang="en-IE" sz="1200" dirty="0">
                <a:latin typeface="Calibri" pitchFamily="34" charset="0"/>
              </a:rPr>
              <a:t> treatment (</a:t>
            </a:r>
            <a:r>
              <a:rPr lang="en-IE" sz="1200" dirty="0" smtClean="0">
                <a:latin typeface="Calibri" pitchFamily="34" charset="0"/>
              </a:rPr>
              <a:t>1 µM</a:t>
            </a:r>
            <a:r>
              <a:rPr lang="en-IE" sz="1200" dirty="0">
                <a:latin typeface="Calibri" pitchFamily="34" charset="0"/>
              </a:rPr>
              <a:t>) significantly inhibited both HOXC11 and SRC-1 driven cellular migration (</a:t>
            </a:r>
            <a:r>
              <a:rPr lang="en-IE" sz="1200" dirty="0" smtClean="0">
                <a:latin typeface="Calibri" pitchFamily="34" charset="0"/>
              </a:rPr>
              <a:t>P &lt;</a:t>
            </a:r>
            <a:r>
              <a:rPr lang="en-IE" sz="1200" dirty="0">
                <a:latin typeface="Calibri" pitchFamily="34" charset="0"/>
              </a:rPr>
              <a:t>0.001). </a:t>
            </a:r>
          </a:p>
          <a:p>
            <a:pPr algn="just"/>
            <a:endParaRPr lang="en-IE" sz="1200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339" y="242888"/>
            <a:ext cx="2793322" cy="243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3012896"/>
            <a:ext cx="5438775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903751" y="104388"/>
            <a:ext cx="257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A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0874" y="2947795"/>
            <a:ext cx="257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B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887824" y="2862264"/>
            <a:ext cx="257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b="1" dirty="0" smtClean="0"/>
              <a:t>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9252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12589</TotalTime>
  <Words>1000</Words>
  <Application>Microsoft Office PowerPoint</Application>
  <PresentationFormat>On-screen Show (4:3)</PresentationFormat>
  <Paragraphs>266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Royal College of Surgeons in Ireland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 Charmsaz</dc:creator>
  <cp:lastModifiedBy>Sara Charmsaz</cp:lastModifiedBy>
  <cp:revision>183</cp:revision>
  <dcterms:created xsi:type="dcterms:W3CDTF">2012-11-09T15:24:15Z</dcterms:created>
  <dcterms:modified xsi:type="dcterms:W3CDTF">2017-03-13T17:34:41Z</dcterms:modified>
</cp:coreProperties>
</file>