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06" y="-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8FA49-20FF-4B56-A196-E223C2443E7A}" type="datetimeFigureOut">
              <a:rPr lang="en-IE" smtClean="0"/>
              <a:t>13/03/2017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4740-493F-46AE-AD31-EAF14E86741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02034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8FA49-20FF-4B56-A196-E223C2443E7A}" type="datetimeFigureOut">
              <a:rPr lang="en-IE" smtClean="0"/>
              <a:t>13/03/2017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4740-493F-46AE-AD31-EAF14E86741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6160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8FA49-20FF-4B56-A196-E223C2443E7A}" type="datetimeFigureOut">
              <a:rPr lang="en-IE" smtClean="0"/>
              <a:t>13/03/2017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4740-493F-46AE-AD31-EAF14E86741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0183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8FA49-20FF-4B56-A196-E223C2443E7A}" type="datetimeFigureOut">
              <a:rPr lang="en-IE" smtClean="0"/>
              <a:t>13/03/2017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4740-493F-46AE-AD31-EAF14E86741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57024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8FA49-20FF-4B56-A196-E223C2443E7A}" type="datetimeFigureOut">
              <a:rPr lang="en-IE" smtClean="0"/>
              <a:t>13/03/2017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4740-493F-46AE-AD31-EAF14E86741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86668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8FA49-20FF-4B56-A196-E223C2443E7A}" type="datetimeFigureOut">
              <a:rPr lang="en-IE" smtClean="0"/>
              <a:t>13/03/2017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4740-493F-46AE-AD31-EAF14E86741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44419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8FA49-20FF-4B56-A196-E223C2443E7A}" type="datetimeFigureOut">
              <a:rPr lang="en-IE" smtClean="0"/>
              <a:t>13/03/2017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4740-493F-46AE-AD31-EAF14E86741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39825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8FA49-20FF-4B56-A196-E223C2443E7A}" type="datetimeFigureOut">
              <a:rPr lang="en-IE" smtClean="0"/>
              <a:t>13/03/2017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4740-493F-46AE-AD31-EAF14E86741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12127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8FA49-20FF-4B56-A196-E223C2443E7A}" type="datetimeFigureOut">
              <a:rPr lang="en-IE" smtClean="0"/>
              <a:t>13/03/2017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4740-493F-46AE-AD31-EAF14E86741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77899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8FA49-20FF-4B56-A196-E223C2443E7A}" type="datetimeFigureOut">
              <a:rPr lang="en-IE" smtClean="0"/>
              <a:t>13/03/2017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4740-493F-46AE-AD31-EAF14E86741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08614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8FA49-20FF-4B56-A196-E223C2443E7A}" type="datetimeFigureOut">
              <a:rPr lang="en-IE" smtClean="0"/>
              <a:t>13/03/2017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4740-493F-46AE-AD31-EAF14E86741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99428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18FA49-20FF-4B56-A196-E223C2443E7A}" type="datetimeFigureOut">
              <a:rPr lang="en-IE" smtClean="0"/>
              <a:t>13/03/2017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A4740-493F-46AE-AD31-EAF14E86741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39936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5774" y="816918"/>
            <a:ext cx="5905501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n-IE" sz="1200" b="1" dirty="0">
                <a:latin typeface="Calibri" pitchFamily="34" charset="0"/>
                <a:cs typeface="Times New Roman" pitchFamily="18" charset="0"/>
              </a:rPr>
              <a:t>Supplementary </a:t>
            </a:r>
            <a:r>
              <a:rPr lang="en-IE" sz="1200" b="1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en-IE" sz="1200" b="1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Table  1. (A) </a:t>
            </a:r>
            <a:r>
              <a:rPr lang="en-IE" sz="12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S100</a:t>
            </a:r>
            <a:r>
              <a:rPr lang="el-GR" sz="1200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β</a:t>
            </a:r>
            <a:r>
              <a:rPr lang="en-GB" sz="1200" dirty="0" smtClean="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en-IE" sz="1200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Validation set (n=76 </a:t>
            </a:r>
            <a:r>
              <a:rPr lang="en-IE" sz="1200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ER-positive </a:t>
            </a:r>
            <a:r>
              <a:rPr lang="en-IE" sz="1200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and </a:t>
            </a:r>
            <a:r>
              <a:rPr lang="en-IE" sz="1200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ER-negative </a:t>
            </a:r>
            <a:r>
              <a:rPr lang="en-IE" sz="1200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patients). (</a:t>
            </a:r>
            <a:r>
              <a:rPr lang="en-IE" sz="1200" b="1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B)</a:t>
            </a:r>
            <a:r>
              <a:rPr lang="en-IE" sz="1200" dirty="0">
                <a:solidFill>
                  <a:prstClr val="black"/>
                </a:solidFill>
                <a:cs typeface="Times New Roman" pitchFamily="18" charset="0"/>
              </a:rPr>
              <a:t> S100</a:t>
            </a:r>
            <a:r>
              <a:rPr lang="el-GR" sz="1200" dirty="0">
                <a:solidFill>
                  <a:prstClr val="black"/>
                </a:solidFill>
                <a:cs typeface="Times New Roman" pitchFamily="18" charset="0"/>
              </a:rPr>
              <a:t>β</a:t>
            </a:r>
            <a:r>
              <a:rPr lang="en-GB" sz="1200" dirty="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en-IE" sz="1200" dirty="0">
                <a:solidFill>
                  <a:prstClr val="black"/>
                </a:solidFill>
                <a:cs typeface="Times New Roman" pitchFamily="18" charset="0"/>
              </a:rPr>
              <a:t>Validation set (</a:t>
            </a:r>
            <a:r>
              <a:rPr lang="en-IE" sz="1200" dirty="0" smtClean="0">
                <a:solidFill>
                  <a:prstClr val="black"/>
                </a:solidFill>
                <a:cs typeface="Times New Roman" pitchFamily="18" charset="0"/>
              </a:rPr>
              <a:t>n=59 </a:t>
            </a:r>
            <a:r>
              <a:rPr lang="en-IE" sz="1200" dirty="0" smtClean="0">
                <a:solidFill>
                  <a:prstClr val="black"/>
                </a:solidFill>
                <a:cs typeface="Times New Roman" pitchFamily="18" charset="0"/>
              </a:rPr>
              <a:t>ER-positive</a:t>
            </a:r>
            <a:r>
              <a:rPr lang="en-IE" sz="1200" b="1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 </a:t>
            </a:r>
            <a:r>
              <a:rPr lang="en-IE" sz="1200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patients).  Association of S100</a:t>
            </a:r>
            <a:r>
              <a:rPr lang="el-GR" sz="1200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β</a:t>
            </a:r>
            <a:r>
              <a:rPr lang="en-IE" sz="1200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 status  with </a:t>
            </a:r>
            <a:r>
              <a:rPr lang="en-IE" sz="1200" dirty="0" err="1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clinicopathological</a:t>
            </a:r>
            <a:r>
              <a:rPr lang="en-IE" sz="1200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 variables and disease recurrence using Fisher exact test.</a:t>
            </a:r>
            <a:endParaRPr lang="en-GB" sz="1200" dirty="0">
              <a:solidFill>
                <a:prstClr val="black"/>
              </a:solidFill>
              <a:latin typeface="Calibri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5737168"/>
              </p:ext>
            </p:extLst>
          </p:nvPr>
        </p:nvGraphicFramePr>
        <p:xfrm>
          <a:off x="3423381" y="2048511"/>
          <a:ext cx="2943224" cy="486638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83606"/>
                <a:gridCol w="752998"/>
                <a:gridCol w="753310"/>
                <a:gridCol w="753310"/>
              </a:tblGrid>
              <a:tr h="188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Halivaca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Halivaca"/>
                        </a:rPr>
                        <a:t>S100</a:t>
                      </a:r>
                      <a:r>
                        <a:rPr lang="el-GR" sz="800" dirty="0" smtClean="0">
                          <a:effectLst/>
                          <a:latin typeface="Halivaca"/>
                        </a:rPr>
                        <a:t>β ≥0.13</a:t>
                      </a:r>
                      <a:endParaRPr lang="el-GR" sz="800" dirty="0">
                        <a:effectLst/>
                        <a:latin typeface="Halivaca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Halivaca"/>
                        </a:rPr>
                        <a:t>S100</a:t>
                      </a:r>
                      <a:r>
                        <a:rPr lang="el-GR" sz="800" dirty="0" smtClean="0">
                          <a:effectLst/>
                          <a:latin typeface="Halivaca"/>
                        </a:rPr>
                        <a:t>β &lt;0.13</a:t>
                      </a:r>
                      <a:endParaRPr lang="el-GR" sz="800" dirty="0">
                        <a:effectLst/>
                        <a:latin typeface="Halivaca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Halivaca"/>
                        </a:rPr>
                        <a:t>P value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88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Halivaca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Halivaca"/>
                        </a:rPr>
                        <a:t>n = </a:t>
                      </a:r>
                      <a:r>
                        <a:rPr lang="en-US" sz="800" dirty="0" smtClean="0">
                          <a:effectLst/>
                          <a:latin typeface="Halivaca"/>
                        </a:rPr>
                        <a:t>5 </a:t>
                      </a:r>
                      <a:endParaRPr lang="en-US" sz="800" dirty="0" smtClean="0">
                        <a:effectLst/>
                        <a:latin typeface="Halivaca"/>
                      </a:endParaRPr>
                    </a:p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Halivaca"/>
                        </a:rPr>
                        <a:t>(</a:t>
                      </a:r>
                      <a:r>
                        <a:rPr lang="en-US" sz="800" dirty="0" smtClean="0">
                          <a:effectLst/>
                          <a:latin typeface="Halivaca"/>
                        </a:rPr>
                        <a:t>8.47%)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Halivaca"/>
                        </a:rPr>
                        <a:t>n = </a:t>
                      </a:r>
                      <a:r>
                        <a:rPr lang="en-US" sz="800" dirty="0" smtClean="0">
                          <a:effectLst/>
                          <a:latin typeface="Halivaca"/>
                        </a:rPr>
                        <a:t>54 </a:t>
                      </a:r>
                      <a:r>
                        <a:rPr lang="en-US" sz="800" dirty="0">
                          <a:effectLst/>
                          <a:latin typeface="Halivaca"/>
                        </a:rPr>
                        <a:t>(</a:t>
                      </a:r>
                      <a:r>
                        <a:rPr lang="en-US" sz="800" dirty="0" smtClean="0">
                          <a:effectLst/>
                          <a:latin typeface="Halivaca"/>
                        </a:rPr>
                        <a:t>91.53%)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6116">
                <a:tc gridSpan="4"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 b="1" dirty="0">
                          <a:effectLst/>
                          <a:latin typeface="Halivaca"/>
                        </a:rPr>
                        <a:t>Age</a:t>
                      </a:r>
                      <a:endParaRPr lang="en-US" sz="1100" b="1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38100" marR="38100" marT="19050" marB="1905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6116">
                <a:tc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Halivaca"/>
                        </a:rPr>
                        <a:t>≥55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Halivaca"/>
                        </a:rPr>
                        <a:t>1 (20%)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Halivaca"/>
                        </a:rPr>
                        <a:t>21 (38.89%)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IE" sz="800" dirty="0" smtClean="0">
                          <a:effectLst/>
                          <a:latin typeface="Halivaca"/>
                          <a:ea typeface="Calibri"/>
                          <a:cs typeface="Times New Roman"/>
                        </a:rPr>
                        <a:t>0.641</a:t>
                      </a:r>
                      <a:endParaRPr lang="en-US" sz="8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66116">
                <a:tc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Halivaca"/>
                        </a:rPr>
                        <a:t>&lt;55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Halivaca"/>
                        </a:rPr>
                        <a:t>4 (80%)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Halivaca"/>
                        </a:rPr>
                        <a:t>33 (61.11%)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6116">
                <a:tc gridSpan="4"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 b="1" dirty="0">
                          <a:effectLst/>
                          <a:latin typeface="Halivaca"/>
                        </a:rPr>
                        <a:t>PR</a:t>
                      </a:r>
                      <a:endParaRPr lang="en-US" sz="1100" b="1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38100" marR="38100" marT="19050" marB="1905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6116">
                <a:tc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Halivaca"/>
                        </a:rPr>
                        <a:t>+ve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Halivaca"/>
                        </a:rPr>
                        <a:t>5 </a:t>
                      </a:r>
                      <a:r>
                        <a:rPr lang="en-US" sz="800" dirty="0">
                          <a:effectLst/>
                          <a:latin typeface="Halivaca"/>
                        </a:rPr>
                        <a:t>(100%) 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Halivaca"/>
                        </a:rPr>
                        <a:t>51 (96.23%)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Halivaca"/>
                        </a:rPr>
                        <a:t>1.00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66116">
                <a:tc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Halivaca"/>
                        </a:rPr>
                        <a:t>-ve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Halivaca"/>
                        </a:rPr>
                        <a:t>-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Halivaca"/>
                        </a:rPr>
                        <a:t>2 (3.77%)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6116">
                <a:tc gridSpan="4"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 b="1" dirty="0">
                          <a:effectLst/>
                          <a:latin typeface="Halivaca"/>
                        </a:rPr>
                        <a:t>Her2</a:t>
                      </a:r>
                      <a:endParaRPr lang="en-US" sz="1100" b="1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38100" marR="38100" marT="19050" marB="1905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6116">
                <a:tc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Halivaca"/>
                        </a:rPr>
                        <a:t>+ve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Halivaca"/>
                        </a:rPr>
                        <a:t>3 (60%) 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Halivaca"/>
                        </a:rPr>
                        <a:t>5 (9.26%)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Halivaca"/>
                        </a:rPr>
                        <a:t>0.015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66116">
                <a:tc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Halivaca"/>
                        </a:rPr>
                        <a:t>-ve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Halivaca"/>
                        </a:rPr>
                        <a:t>2 (40%)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Halivaca"/>
                        </a:rPr>
                        <a:t>49 (90.74%)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6116">
                <a:tc gridSpan="4"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 b="1" dirty="0">
                          <a:effectLst/>
                          <a:latin typeface="Halivaca"/>
                        </a:rPr>
                        <a:t>Grade</a:t>
                      </a:r>
                      <a:endParaRPr lang="en-US" sz="1100" b="1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38100" marR="38100" marT="19050" marB="1905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6116">
                <a:tc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Halivaca"/>
                        </a:rPr>
                        <a:t>≥ 3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Halivaca"/>
                        </a:rPr>
                        <a:t>4 (80%)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Halivaca"/>
                        </a:rPr>
                        <a:t>18 (33.33%)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Halivaca"/>
                        </a:rPr>
                        <a:t>0.059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66116">
                <a:tc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Halivaca"/>
                        </a:rPr>
                        <a:t>&lt; 3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Halivaca"/>
                        </a:rPr>
                        <a:t>1</a:t>
                      </a:r>
                      <a:r>
                        <a:rPr lang="en-US" sz="800" baseline="0" dirty="0" smtClean="0">
                          <a:effectLst/>
                          <a:latin typeface="Halivaca"/>
                        </a:rPr>
                        <a:t> </a:t>
                      </a:r>
                      <a:r>
                        <a:rPr lang="en-US" sz="800" dirty="0" smtClean="0">
                          <a:effectLst/>
                          <a:latin typeface="Halivaca"/>
                        </a:rPr>
                        <a:t>(20%)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Halivaca"/>
                        </a:rPr>
                        <a:t>36 (66.67%)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6116">
                <a:tc gridSpan="4"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 b="1" dirty="0">
                          <a:effectLst/>
                          <a:latin typeface="Halivaca"/>
                        </a:rPr>
                        <a:t>Size</a:t>
                      </a:r>
                      <a:endParaRPr lang="en-US" sz="1100" b="1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38100" marR="38100" marT="19050" marB="1905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6116">
                <a:tc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Halivaca"/>
                        </a:rPr>
                        <a:t>≥ 20 mm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E" sz="800" dirty="0" smtClean="0">
                          <a:effectLst/>
                          <a:latin typeface="Halivaca"/>
                          <a:ea typeface="Calibri"/>
                          <a:cs typeface="Times New Roman"/>
                        </a:rPr>
                        <a:t>5(100%)</a:t>
                      </a:r>
                      <a:endParaRPr lang="en-US" sz="8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Halivaca"/>
                        </a:rPr>
                        <a:t>37 (69.81%)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800" dirty="0" smtClean="0">
                          <a:effectLst/>
                          <a:latin typeface="Halivaca"/>
                          <a:ea typeface="Calibri"/>
                          <a:cs typeface="Times New Roman"/>
                        </a:rPr>
                        <a:t>0.309</a:t>
                      </a:r>
                      <a:endParaRPr lang="en-US" sz="8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66116">
                <a:tc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Halivaca"/>
                        </a:rPr>
                        <a:t>&lt;20 mm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Halivaca"/>
                        </a:rPr>
                        <a:t>-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Halivaca"/>
                        </a:rPr>
                        <a:t>16 </a:t>
                      </a:r>
                      <a:r>
                        <a:rPr lang="en-US" sz="800" dirty="0">
                          <a:effectLst/>
                          <a:latin typeface="Halivaca"/>
                        </a:rPr>
                        <a:t>(</a:t>
                      </a:r>
                      <a:r>
                        <a:rPr lang="en-US" sz="800" dirty="0" smtClean="0">
                          <a:effectLst/>
                          <a:latin typeface="Halivaca"/>
                        </a:rPr>
                        <a:t>30.19%)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6116">
                <a:tc gridSpan="4"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 b="1" dirty="0">
                          <a:effectLst/>
                          <a:latin typeface="Halivaca"/>
                        </a:rPr>
                        <a:t>Node</a:t>
                      </a:r>
                      <a:endParaRPr lang="en-US" sz="1100" b="1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38100" marR="38100" marT="19050" marB="1905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6116">
                <a:tc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Halivaca"/>
                        </a:rPr>
                        <a:t>+ve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Halivaca"/>
                        </a:rPr>
                        <a:t>3 </a:t>
                      </a:r>
                      <a:r>
                        <a:rPr lang="en-US" sz="800" dirty="0">
                          <a:effectLst/>
                          <a:latin typeface="Halivaca"/>
                        </a:rPr>
                        <a:t>(</a:t>
                      </a:r>
                      <a:r>
                        <a:rPr lang="en-US" sz="800" dirty="0" smtClean="0">
                          <a:effectLst/>
                          <a:latin typeface="Halivaca"/>
                        </a:rPr>
                        <a:t>60%) 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Halivaca"/>
                        </a:rPr>
                        <a:t>30 </a:t>
                      </a:r>
                      <a:r>
                        <a:rPr lang="en-US" sz="800" dirty="0">
                          <a:effectLst/>
                          <a:latin typeface="Halivaca"/>
                        </a:rPr>
                        <a:t>(</a:t>
                      </a:r>
                      <a:r>
                        <a:rPr lang="en-US" sz="800" dirty="0" smtClean="0">
                          <a:effectLst/>
                          <a:latin typeface="Halivaca"/>
                        </a:rPr>
                        <a:t>57.69%)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Halivaca"/>
                        </a:rPr>
                        <a:t>1.00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66116">
                <a:tc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Halivaca"/>
                        </a:rPr>
                        <a:t>-ve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Halivaca"/>
                        </a:rPr>
                        <a:t>2 </a:t>
                      </a:r>
                      <a:r>
                        <a:rPr lang="en-US" sz="800" dirty="0" smtClean="0">
                          <a:effectLst/>
                          <a:latin typeface="Halivaca"/>
                        </a:rPr>
                        <a:t>(40%)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Halivaca"/>
                        </a:rPr>
                        <a:t>22 </a:t>
                      </a:r>
                      <a:r>
                        <a:rPr lang="en-US" sz="800" dirty="0">
                          <a:effectLst/>
                          <a:latin typeface="Halivaca"/>
                        </a:rPr>
                        <a:t>(</a:t>
                      </a:r>
                      <a:r>
                        <a:rPr lang="en-US" sz="800" dirty="0" smtClean="0">
                          <a:effectLst/>
                          <a:latin typeface="Halivaca"/>
                        </a:rPr>
                        <a:t>42.31%)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6116">
                <a:tc gridSpan="4"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 b="1" dirty="0">
                          <a:effectLst/>
                          <a:latin typeface="Halivaca"/>
                        </a:rPr>
                        <a:t>Recurrence</a:t>
                      </a:r>
                      <a:endParaRPr lang="en-US" sz="1100" b="1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38100" marR="38100" marT="19050" marB="1905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6116">
                <a:tc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 dirty="0" smtClean="0">
                          <a:effectLst/>
                          <a:latin typeface="Halivaca"/>
                        </a:rPr>
                        <a:t>+</a:t>
                      </a:r>
                      <a:r>
                        <a:rPr lang="en-US" sz="950" dirty="0" err="1" smtClean="0">
                          <a:effectLst/>
                          <a:latin typeface="Halivaca"/>
                        </a:rPr>
                        <a:t>ve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Halivaca"/>
                        </a:rPr>
                        <a:t>3 </a:t>
                      </a:r>
                      <a:r>
                        <a:rPr lang="en-US" sz="800" dirty="0">
                          <a:effectLst/>
                          <a:latin typeface="Halivaca"/>
                        </a:rPr>
                        <a:t>(</a:t>
                      </a:r>
                      <a:r>
                        <a:rPr lang="en-US" sz="800" dirty="0" smtClean="0">
                          <a:effectLst/>
                          <a:latin typeface="Halivaca"/>
                        </a:rPr>
                        <a:t>60%) 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Halivaca"/>
                        </a:rPr>
                        <a:t>8 (14.81%)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Halivaca"/>
                        </a:rPr>
                        <a:t>0.04</a:t>
                      </a:r>
                    </a:p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800" dirty="0" smtClean="0">
                          <a:effectLst/>
                          <a:latin typeface="Halivaca"/>
                        </a:rPr>
                        <a:t>(r=+0.3231)</a:t>
                      </a:r>
                      <a:endParaRPr lang="en-US" sz="1100" dirty="0">
                        <a:effectLst/>
                        <a:latin typeface="Halivac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66116">
                <a:tc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Halivaca"/>
                        </a:rPr>
                        <a:t>-</a:t>
                      </a:r>
                      <a:r>
                        <a:rPr lang="en-US" sz="950" dirty="0" err="1">
                          <a:effectLst/>
                          <a:latin typeface="Halivaca"/>
                        </a:rPr>
                        <a:t>ve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Halivaca"/>
                        </a:rPr>
                        <a:t>2 </a:t>
                      </a:r>
                      <a:r>
                        <a:rPr lang="en-US" sz="800" dirty="0" smtClean="0">
                          <a:effectLst/>
                          <a:latin typeface="Halivaca"/>
                        </a:rPr>
                        <a:t>(40%)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Halivaca"/>
                        </a:rPr>
                        <a:t>46 </a:t>
                      </a:r>
                      <a:r>
                        <a:rPr lang="en-US" sz="800" dirty="0">
                          <a:effectLst/>
                          <a:latin typeface="Halivaca"/>
                        </a:rPr>
                        <a:t>(</a:t>
                      </a:r>
                      <a:r>
                        <a:rPr lang="en-US" sz="800" dirty="0" smtClean="0">
                          <a:effectLst/>
                          <a:latin typeface="Halivaca"/>
                        </a:rPr>
                        <a:t>85.19%)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3645024" y="6914897"/>
            <a:ext cx="3456112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950" dirty="0">
                <a:latin typeface="Halivaca"/>
              </a:rPr>
              <a:t>*Median age was </a:t>
            </a:r>
            <a:r>
              <a:rPr lang="en-IE" sz="950" dirty="0" smtClean="0">
                <a:latin typeface="Halivaca"/>
              </a:rPr>
              <a:t>51.30 </a:t>
            </a:r>
            <a:r>
              <a:rPr lang="en-IE" sz="950" dirty="0">
                <a:latin typeface="Halivaca"/>
              </a:rPr>
              <a:t>years.</a:t>
            </a:r>
            <a:endParaRPr lang="en-US" sz="950" dirty="0">
              <a:latin typeface="Halivaca"/>
            </a:endParaRPr>
          </a:p>
          <a:p>
            <a:r>
              <a:rPr lang="en-IE" sz="950" dirty="0">
                <a:latin typeface="Halivaca"/>
              </a:rPr>
              <a:t>†Median follow-up time was </a:t>
            </a:r>
            <a:r>
              <a:rPr lang="en-IE" sz="950" dirty="0" smtClean="0">
                <a:latin typeface="Halivaca"/>
              </a:rPr>
              <a:t>70.56 </a:t>
            </a:r>
            <a:r>
              <a:rPr lang="en-IE" sz="950" dirty="0">
                <a:latin typeface="Halivaca"/>
              </a:rPr>
              <a:t>months.</a:t>
            </a:r>
            <a:endParaRPr lang="en-US" sz="950" dirty="0">
              <a:latin typeface="Halivaca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4089345"/>
              </p:ext>
            </p:extLst>
          </p:nvPr>
        </p:nvGraphicFramePr>
        <p:xfrm>
          <a:off x="260648" y="2051720"/>
          <a:ext cx="2880321" cy="547598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68996"/>
                <a:gridCol w="736905"/>
                <a:gridCol w="737210"/>
                <a:gridCol w="737210"/>
              </a:tblGrid>
              <a:tr h="2267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Halivaca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Halivaca"/>
                        </a:rPr>
                        <a:t>S100</a:t>
                      </a:r>
                      <a:r>
                        <a:rPr lang="el-GR" sz="800" dirty="0" smtClean="0">
                          <a:effectLst/>
                          <a:latin typeface="Halivaca"/>
                        </a:rPr>
                        <a:t>β ≥0.13</a:t>
                      </a:r>
                      <a:endParaRPr lang="el-GR" sz="800" dirty="0">
                        <a:effectLst/>
                        <a:latin typeface="Halivaca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Halivaca"/>
                        </a:rPr>
                        <a:t>S100</a:t>
                      </a:r>
                      <a:r>
                        <a:rPr lang="el-GR" sz="800" dirty="0" smtClean="0">
                          <a:effectLst/>
                          <a:latin typeface="Halivaca"/>
                        </a:rPr>
                        <a:t>β &lt;0.13</a:t>
                      </a:r>
                      <a:endParaRPr lang="el-GR" sz="800" dirty="0">
                        <a:effectLst/>
                        <a:latin typeface="Halivaca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Halivaca"/>
                        </a:rPr>
                        <a:t>P value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17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Halivaca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Halivaca"/>
                        </a:rPr>
                        <a:t>n = </a:t>
                      </a:r>
                      <a:r>
                        <a:rPr lang="en-US" sz="800" dirty="0" smtClean="0">
                          <a:effectLst/>
                          <a:latin typeface="Halivaca"/>
                        </a:rPr>
                        <a:t>6</a:t>
                      </a:r>
                    </a:p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Halivaca"/>
                        </a:rPr>
                        <a:t> </a:t>
                      </a:r>
                      <a:r>
                        <a:rPr lang="en-US" sz="800" dirty="0">
                          <a:effectLst/>
                          <a:latin typeface="Halivaca"/>
                        </a:rPr>
                        <a:t>(7.89%)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Halivaca"/>
                        </a:rPr>
                        <a:t>n = 70 (92.11%)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9568">
                <a:tc gridSpan="4"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 b="1" dirty="0">
                          <a:effectLst/>
                          <a:latin typeface="Halivaca"/>
                        </a:rPr>
                        <a:t>Age</a:t>
                      </a:r>
                      <a:endParaRPr lang="en-US" sz="1100" b="1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38100" marR="38100" marT="19050" marB="1905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9568">
                <a:tc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Halivaca"/>
                        </a:rPr>
                        <a:t>≥55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Halivaca"/>
                        </a:rPr>
                        <a:t>2 (33.33%)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Halivaca"/>
                        </a:rPr>
                        <a:t>30 (42.86%)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Halivaca"/>
                        </a:rPr>
                        <a:t>1.0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9568">
                <a:tc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Halivaca"/>
                        </a:rPr>
                        <a:t>&lt;55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Halivaca"/>
                        </a:rPr>
                        <a:t>4 (66.67%)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Halivaca"/>
                        </a:rPr>
                        <a:t>40 (57.14%)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9568">
                <a:tc gridSpan="4"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 b="1" dirty="0">
                          <a:effectLst/>
                          <a:latin typeface="Halivaca"/>
                        </a:rPr>
                        <a:t>ER</a:t>
                      </a:r>
                      <a:endParaRPr lang="en-US" sz="1100" b="1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38100" marR="38100" marT="19050" marB="1905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9568">
                <a:tc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Halivaca"/>
                        </a:rPr>
                        <a:t>+ve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Halivaca"/>
                        </a:rPr>
                        <a:t>5 (83.33%) 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Halivaca"/>
                        </a:rPr>
                        <a:t>54 (77.14%)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Halivaca"/>
                        </a:rPr>
                        <a:t>1.0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9568">
                <a:tc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Halivaca"/>
                        </a:rPr>
                        <a:t>-ve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Halivaca"/>
                        </a:rPr>
                        <a:t>1 (16.67%)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Halivaca"/>
                        </a:rPr>
                        <a:t>16 (22.86%)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9568">
                <a:tc gridSpan="4"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 b="1" dirty="0">
                          <a:effectLst/>
                          <a:latin typeface="Halivaca"/>
                        </a:rPr>
                        <a:t>PR</a:t>
                      </a:r>
                      <a:endParaRPr lang="en-US" sz="1100" b="1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38100" marR="38100" marT="19050" marB="1905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9568">
                <a:tc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Halivaca"/>
                        </a:rPr>
                        <a:t>+ve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Halivaca"/>
                        </a:rPr>
                        <a:t>6 (100%) 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Halivaca"/>
                        </a:rPr>
                        <a:t>55 (79.71%)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Halivaca"/>
                        </a:rPr>
                        <a:t>0.586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9568">
                <a:tc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Halivaca"/>
                        </a:rPr>
                        <a:t>-ve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Halivaca"/>
                        </a:rPr>
                        <a:t>-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Halivaca"/>
                        </a:rPr>
                        <a:t>14 (20.29%)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9568">
                <a:tc gridSpan="4"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 b="1" dirty="0">
                          <a:effectLst/>
                          <a:latin typeface="Halivaca"/>
                        </a:rPr>
                        <a:t>Her2</a:t>
                      </a:r>
                      <a:endParaRPr lang="en-US" sz="1100" b="1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38100" marR="38100" marT="19050" marB="1905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9568">
                <a:tc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Halivaca"/>
                        </a:rPr>
                        <a:t>+ve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Halivaca"/>
                        </a:rPr>
                        <a:t>3 (50%) 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Halivaca"/>
                        </a:rPr>
                        <a:t>10 (14.29%)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Halivaca"/>
                        </a:rPr>
                        <a:t>0.059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9568">
                <a:tc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Halivaca"/>
                        </a:rPr>
                        <a:t>-ve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Halivaca"/>
                        </a:rPr>
                        <a:t>3 (50%)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Halivaca"/>
                        </a:rPr>
                        <a:t>60 (85.71%)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9568">
                <a:tc gridSpan="4"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 b="1" dirty="0">
                          <a:effectLst/>
                          <a:latin typeface="Halivaca"/>
                        </a:rPr>
                        <a:t>Grade</a:t>
                      </a:r>
                      <a:endParaRPr lang="en-US" sz="1100" b="1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38100" marR="38100" marT="19050" marB="1905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9568">
                <a:tc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Halivaca"/>
                        </a:rPr>
                        <a:t>≥ 3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Halivaca"/>
                        </a:rPr>
                        <a:t>5 (83.33%)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Halivaca"/>
                        </a:rPr>
                        <a:t>30 (42.86%)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Halivaca"/>
                        </a:rPr>
                        <a:t>0.089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9568">
                <a:tc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Halivaca"/>
                        </a:rPr>
                        <a:t>&lt; 3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Halivaca"/>
                        </a:rPr>
                        <a:t>1 (16.67%)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Halivaca"/>
                        </a:rPr>
                        <a:t>40 (57.14%)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9568">
                <a:tc gridSpan="4"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 b="1" dirty="0">
                          <a:effectLst/>
                          <a:latin typeface="Halivaca"/>
                        </a:rPr>
                        <a:t>Size</a:t>
                      </a:r>
                      <a:endParaRPr lang="en-US" sz="1100" b="1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38100" marR="38100" marT="19050" marB="1905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9568">
                <a:tc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Halivaca"/>
                        </a:rPr>
                        <a:t>≥ 20 mm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Halivaca"/>
                        </a:rPr>
                        <a:t>6 (100%) 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Halivaca"/>
                        </a:rPr>
                        <a:t>47 (68.12%)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Halivaca"/>
                        </a:rPr>
                        <a:t>0.171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9568">
                <a:tc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Halivaca"/>
                        </a:rPr>
                        <a:t>&lt;20 mm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Halivaca"/>
                        </a:rPr>
                        <a:t>-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Halivaca"/>
                        </a:rPr>
                        <a:t>22 (31.88%)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9568">
                <a:tc gridSpan="4"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 b="1" dirty="0">
                          <a:effectLst/>
                          <a:latin typeface="Halivaca"/>
                        </a:rPr>
                        <a:t>Node</a:t>
                      </a:r>
                      <a:endParaRPr lang="en-US" sz="1100" b="1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38100" marR="38100" marT="19050" marB="1905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9568">
                <a:tc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Halivaca"/>
                        </a:rPr>
                        <a:t>+ve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Halivaca"/>
                        </a:rPr>
                        <a:t>4 (66.67%) 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Halivaca"/>
                        </a:rPr>
                        <a:t>35 (53.03%)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Halivaca"/>
                        </a:rPr>
                        <a:t>0.681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9568">
                <a:tc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>
                          <a:effectLst/>
                          <a:latin typeface="Halivaca"/>
                        </a:rPr>
                        <a:t>-ve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Halivaca"/>
                        </a:rPr>
                        <a:t>2 (33.33%)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Halivaca"/>
                        </a:rPr>
                        <a:t>31 (46.97%)</a:t>
                      </a:r>
                      <a:endParaRPr lang="en-US" sz="110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9568">
                <a:tc gridSpan="4"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 b="1" dirty="0">
                          <a:effectLst/>
                          <a:latin typeface="Halivaca"/>
                        </a:rPr>
                        <a:t>Recurrence</a:t>
                      </a:r>
                      <a:endParaRPr lang="en-US" sz="1100" b="1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38100" marR="38100" marT="19050" marB="1905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9568">
                <a:tc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 dirty="0" smtClean="0">
                          <a:effectLst/>
                          <a:latin typeface="Halivaca"/>
                        </a:rPr>
                        <a:t>+</a:t>
                      </a:r>
                      <a:r>
                        <a:rPr lang="en-US" sz="950" dirty="0" err="1" smtClean="0">
                          <a:effectLst/>
                          <a:latin typeface="Halivaca"/>
                        </a:rPr>
                        <a:t>ve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Halivaca"/>
                        </a:rPr>
                        <a:t>4 (66.67%) 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Halivaca"/>
                        </a:rPr>
                        <a:t>14 (20%)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Halivaca"/>
                        </a:rPr>
                        <a:t>0.025 </a:t>
                      </a:r>
                      <a:endParaRPr lang="en-US" sz="1100" dirty="0">
                        <a:effectLst/>
                        <a:latin typeface="Halivaca"/>
                      </a:endParaRPr>
                    </a:p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Halivaca"/>
                        </a:rPr>
                        <a:t>(r= +0.296)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9568">
                <a:tc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Halivaca"/>
                        </a:rPr>
                        <a:t>-</a:t>
                      </a:r>
                      <a:r>
                        <a:rPr lang="en-US" sz="950" dirty="0" err="1">
                          <a:effectLst/>
                          <a:latin typeface="Halivaca"/>
                        </a:rPr>
                        <a:t>ve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Halivaca"/>
                        </a:rPr>
                        <a:t>2 (33.33%)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Halivaca"/>
                        </a:rPr>
                        <a:t>56 (80%)</a:t>
                      </a:r>
                      <a:endParaRPr lang="en-US" sz="1100" dirty="0">
                        <a:effectLst/>
                        <a:latin typeface="Halivaca"/>
                        <a:ea typeface="Calibri"/>
                        <a:cs typeface="Times New Roman"/>
                      </a:endParaRPr>
                    </a:p>
                  </a:txBody>
                  <a:tcPr marL="38100" marR="38100" marT="19050" marB="19050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260648" y="7662515"/>
            <a:ext cx="2884907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950" dirty="0">
                <a:latin typeface="Halivaca"/>
              </a:rPr>
              <a:t>*Median age was 52.15 years.</a:t>
            </a:r>
            <a:endParaRPr lang="en-US" sz="950" dirty="0">
              <a:latin typeface="Halivaca"/>
            </a:endParaRPr>
          </a:p>
          <a:p>
            <a:r>
              <a:rPr lang="en-IE" sz="950" dirty="0">
                <a:latin typeface="Halivaca"/>
              </a:rPr>
              <a:t>†Median follow-up time was 70.7 months.</a:t>
            </a:r>
            <a:endParaRPr lang="en-US" sz="950" dirty="0">
              <a:latin typeface="Halivac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7745" y="1562242"/>
            <a:ext cx="309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600" b="1" dirty="0" smtClean="0"/>
              <a:t>A</a:t>
            </a:r>
            <a:endParaRPr lang="en-US" sz="1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253251" y="1551795"/>
            <a:ext cx="3000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600" b="1" dirty="0" smtClean="0"/>
              <a:t>B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145838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49263" y="1065689"/>
            <a:ext cx="593248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IE" sz="1200" b="1" dirty="0">
                <a:latin typeface="Calibri" pitchFamily="34" charset="0"/>
                <a:cs typeface="Times New Roman" pitchFamily="18" charset="0"/>
              </a:rPr>
              <a:t>Supplementary  </a:t>
            </a:r>
            <a:r>
              <a:rPr lang="en-IE" sz="1200" b="1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Table </a:t>
            </a:r>
            <a:r>
              <a:rPr lang="en-IE" sz="1200" b="1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 2</a:t>
            </a:r>
            <a:r>
              <a:rPr lang="en-IE" sz="1200" b="1" dirty="0" smtClean="0">
                <a:latin typeface="+mn-lt"/>
                <a:cs typeface="Times New Roman" pitchFamily="18" charset="0"/>
              </a:rPr>
              <a:t>. </a:t>
            </a:r>
            <a:r>
              <a:rPr lang="en-IE" sz="1200" dirty="0" smtClean="0">
                <a:latin typeface="+mn-lt"/>
                <a:cs typeface="Times New Roman" pitchFamily="18" charset="0"/>
              </a:rPr>
              <a:t>Pre-Operative and Post-operative S100</a:t>
            </a:r>
            <a:r>
              <a:rPr lang="el-GR" sz="1200" dirty="0">
                <a:latin typeface="+mn-lt"/>
                <a:cs typeface="Times New Roman" pitchFamily="18" charset="0"/>
              </a:rPr>
              <a:t>β </a:t>
            </a:r>
            <a:r>
              <a:rPr lang="en-IE" sz="1200" dirty="0" smtClean="0">
                <a:latin typeface="+mn-lt"/>
                <a:cs typeface="Times New Roman" pitchFamily="18" charset="0"/>
              </a:rPr>
              <a:t>serum </a:t>
            </a:r>
            <a:r>
              <a:rPr lang="en-IE" sz="1200" dirty="0">
                <a:latin typeface="+mn-lt"/>
                <a:cs typeface="Times New Roman" pitchFamily="18" charset="0"/>
              </a:rPr>
              <a:t>levels </a:t>
            </a:r>
            <a:r>
              <a:rPr lang="en-IE" sz="1200" dirty="0" smtClean="0">
                <a:latin typeface="+mn-lt"/>
                <a:cs typeface="Times New Roman" pitchFamily="18" charset="0"/>
              </a:rPr>
              <a:t>in 55 </a:t>
            </a:r>
            <a:r>
              <a:rPr lang="en-IE" sz="1200" dirty="0" smtClean="0">
                <a:latin typeface="+mn-lt"/>
                <a:cs typeface="Times New Roman" pitchFamily="18" charset="0"/>
              </a:rPr>
              <a:t>ER-positive </a:t>
            </a:r>
            <a:r>
              <a:rPr lang="en-IE" sz="1200" dirty="0" smtClean="0">
                <a:latin typeface="+mn-lt"/>
                <a:cs typeface="Times New Roman" pitchFamily="18" charset="0"/>
              </a:rPr>
              <a:t>patients. </a:t>
            </a:r>
            <a:r>
              <a:rPr lang="en-IE" sz="12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Association of S100</a:t>
            </a:r>
            <a:r>
              <a:rPr lang="el-GR" sz="12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β</a:t>
            </a:r>
            <a:r>
              <a:rPr lang="en-IE" sz="12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 status  with </a:t>
            </a:r>
            <a:r>
              <a:rPr lang="en-IE" sz="1200" dirty="0" err="1">
                <a:solidFill>
                  <a:prstClr val="black"/>
                </a:solidFill>
                <a:latin typeface="Calibri"/>
                <a:cs typeface="Times New Roman" pitchFamily="18" charset="0"/>
              </a:rPr>
              <a:t>clinicopathological</a:t>
            </a:r>
            <a:r>
              <a:rPr lang="en-IE" sz="12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 variables </a:t>
            </a:r>
            <a:r>
              <a:rPr lang="en-IE" sz="1200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using </a:t>
            </a:r>
            <a:r>
              <a:rPr lang="en-IE" sz="1200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Fisher exact test.</a:t>
            </a:r>
            <a:endParaRPr lang="en-GB" sz="1200" dirty="0" smtClean="0">
              <a:latin typeface="Calibri" pitchFamily="34" charset="0"/>
            </a:endParaRPr>
          </a:p>
          <a:p>
            <a:endParaRPr lang="en-GB" sz="1200" dirty="0">
              <a:latin typeface="Calibri" pitchFamily="34" charset="0"/>
            </a:endParaRPr>
          </a:p>
          <a:p>
            <a:endParaRPr lang="en-IE" sz="1200" dirty="0">
              <a:latin typeface="Calibri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8423835"/>
              </p:ext>
            </p:extLst>
          </p:nvPr>
        </p:nvGraphicFramePr>
        <p:xfrm>
          <a:off x="449263" y="1824831"/>
          <a:ext cx="5905500" cy="3203575"/>
        </p:xfrm>
        <a:graphic>
          <a:graphicData uri="http://schemas.openxmlformats.org/drawingml/2006/table">
            <a:tbl>
              <a:tblPr firstRow="1" firstCol="1" bandRow="1"/>
              <a:tblGrid>
                <a:gridCol w="1371702"/>
                <a:gridCol w="1510842"/>
                <a:gridCol w="1511478"/>
                <a:gridCol w="1511478"/>
              </a:tblGrid>
              <a:tr h="170815">
                <a:tc>
                  <a:txBody>
                    <a:bodyPr/>
                    <a:lstStyle/>
                    <a:p>
                      <a:pPr algn="l"/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b="1" i="0" dirty="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S100β ≥0.13</a:t>
                      </a:r>
                      <a:endParaRPr lang="en-US" sz="11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b="1" i="0" dirty="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S100β &lt;0.13</a:t>
                      </a:r>
                      <a:endParaRPr lang="en-US" sz="11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b="1" i="0" dirty="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P value</a:t>
                      </a:r>
                      <a:endParaRPr lang="en-US" sz="1100" b="1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655">
                <a:tc>
                  <a:txBody>
                    <a:bodyPr/>
                    <a:lstStyle/>
                    <a:p>
                      <a:pPr algn="l"/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b="1" i="1" dirty="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n</a:t>
                      </a:r>
                      <a:r>
                        <a:rPr lang="en-US" sz="800" b="1" i="0" dirty="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 = 6 (10.91%)</a:t>
                      </a:r>
                      <a:endParaRPr lang="en-US" sz="11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b="1" i="1" dirty="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n</a:t>
                      </a:r>
                      <a:r>
                        <a:rPr lang="en-US" sz="800" b="1" i="0" dirty="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 = 49 (89.09%)</a:t>
                      </a:r>
                      <a:endParaRPr lang="en-US" sz="11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6370">
                <a:tc gridSpan="3">
                  <a:txBody>
                    <a:bodyPr/>
                    <a:lstStyle/>
                    <a:p>
                      <a:pPr algn="l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Age 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725">
                <a:tc>
                  <a:txBody>
                    <a:bodyPr/>
                    <a:lstStyle/>
                    <a:p>
                      <a:pPr algn="l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≥55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2 (33.33%)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18 (36.73%)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0.204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090">
                <a:tc>
                  <a:txBody>
                    <a:bodyPr/>
                    <a:lstStyle/>
                    <a:p>
                      <a:pPr algn="l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&lt;55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4 (66.67%)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31 (63.27%)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0815">
                <a:tc>
                  <a:txBody>
                    <a:bodyPr/>
                    <a:lstStyle/>
                    <a:p>
                      <a:pPr algn="l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 b="1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PR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/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0815">
                <a:tc>
                  <a:txBody>
                    <a:bodyPr/>
                    <a:lstStyle/>
                    <a:p>
                      <a:pPr algn="l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+ve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4 (66.67%)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40 (81.63%)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0.588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655">
                <a:tc>
                  <a:txBody>
                    <a:bodyPr/>
                    <a:lstStyle/>
                    <a:p>
                      <a:pPr algn="l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-ve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2 (33.33%)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9 (18.37%)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0815">
                <a:tc>
                  <a:txBody>
                    <a:bodyPr/>
                    <a:lstStyle/>
                    <a:p>
                      <a:pPr algn="l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 b="1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Her2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/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0815">
                <a:tc>
                  <a:txBody>
                    <a:bodyPr/>
                    <a:lstStyle/>
                    <a:p>
                      <a:pPr algn="l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+ve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0 (0%)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6 (13.04%)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655">
                <a:tc>
                  <a:txBody>
                    <a:bodyPr/>
                    <a:lstStyle/>
                    <a:p>
                      <a:pPr algn="l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-ve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6 (100%)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40 (86.96%)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0815">
                <a:tc>
                  <a:txBody>
                    <a:bodyPr/>
                    <a:lstStyle/>
                    <a:p>
                      <a:pPr algn="l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 b="1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Node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/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0815">
                <a:tc>
                  <a:txBody>
                    <a:bodyPr/>
                    <a:lstStyle/>
                    <a:p>
                      <a:pPr algn="l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+ve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3 (75%)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21 (47.73%)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0.609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655">
                <a:tc>
                  <a:txBody>
                    <a:bodyPr/>
                    <a:lstStyle/>
                    <a:p>
                      <a:pPr algn="l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950" dirty="0" err="1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ve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1 (25%)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23 (52.27%)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0815">
                <a:tc gridSpan="4">
                  <a:txBody>
                    <a:bodyPr/>
                    <a:lstStyle/>
                    <a:p>
                      <a:pPr algn="l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Grade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0815">
                <a:tc>
                  <a:txBody>
                    <a:bodyPr/>
                    <a:lstStyle/>
                    <a:p>
                      <a:pPr algn="l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≥Grade 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1 (16.67%)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9 (19.15%)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655">
                <a:tc>
                  <a:txBody>
                    <a:bodyPr/>
                    <a:lstStyle/>
                    <a:p>
                      <a:pPr algn="l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&lt;Grade 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5 (83.33%)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38 (80.85%)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0815">
                <a:tc>
                  <a:txBody>
                    <a:bodyPr/>
                    <a:lstStyle/>
                    <a:p>
                      <a:pPr algn="l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 b="1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Size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/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0815">
                <a:tc>
                  <a:txBody>
                    <a:bodyPr/>
                    <a:lstStyle/>
                    <a:p>
                      <a:pPr algn="l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95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≥20 mm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7 (100%)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32 (100%)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403838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449262" y="5043011"/>
            <a:ext cx="5932487" cy="530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950" dirty="0">
                <a:latin typeface="Halivaca"/>
              </a:rPr>
              <a:t>*Median age was 50.25 years.</a:t>
            </a:r>
            <a:endParaRPr lang="en-US" sz="950" dirty="0">
              <a:latin typeface="Halivaca"/>
            </a:endParaRPr>
          </a:p>
          <a:p>
            <a:r>
              <a:rPr lang="en-IE" sz="950" dirty="0">
                <a:latin typeface="Halivaca"/>
              </a:rPr>
              <a:t>†Post-operative bloods were taken &lt;12 month following operation (Median time from operation is 1.8 months). </a:t>
            </a:r>
            <a:endParaRPr lang="en-US" sz="950" dirty="0">
              <a:latin typeface="Halivaca"/>
            </a:endParaRPr>
          </a:p>
        </p:txBody>
      </p:sp>
    </p:spTree>
    <p:extLst>
      <p:ext uri="{BB962C8B-B14F-4D97-AF65-F5344CB8AC3E}">
        <p14:creationId xmlns:p14="http://schemas.microsoft.com/office/powerpoint/2010/main" val="4158941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52437" y="2621271"/>
            <a:ext cx="593883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IE" sz="1200" b="1" dirty="0">
                <a:latin typeface="Calibri" pitchFamily="34" charset="0"/>
                <a:cs typeface="Times New Roman" pitchFamily="18" charset="0"/>
              </a:rPr>
              <a:t>Supplementary  </a:t>
            </a:r>
            <a:r>
              <a:rPr lang="en-IE" sz="1200" b="1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Table</a:t>
            </a:r>
            <a:r>
              <a:rPr lang="en-IE" sz="1200" b="1" dirty="0" smtClean="0">
                <a:latin typeface="+mn-lt"/>
                <a:cs typeface="Times New Roman" pitchFamily="18" charset="0"/>
              </a:rPr>
              <a:t>  3. </a:t>
            </a:r>
            <a:r>
              <a:rPr lang="en-IE" sz="1200" dirty="0" smtClean="0">
                <a:latin typeface="+mn-lt"/>
                <a:cs typeface="Times New Roman" pitchFamily="18" charset="0"/>
              </a:rPr>
              <a:t>S100</a:t>
            </a:r>
            <a:r>
              <a:rPr lang="el-GR" sz="1200" dirty="0" smtClean="0">
                <a:latin typeface="+mn-lt"/>
                <a:cs typeface="Times New Roman" pitchFamily="18" charset="0"/>
              </a:rPr>
              <a:t>β </a:t>
            </a:r>
            <a:r>
              <a:rPr lang="en-IE" sz="1200" dirty="0" smtClean="0">
                <a:latin typeface="+mn-lt"/>
                <a:cs typeface="Times New Roman" pitchFamily="18" charset="0"/>
              </a:rPr>
              <a:t>tissue expression in matched primary and metastatic tissue from </a:t>
            </a:r>
            <a:r>
              <a:rPr lang="en-IE" sz="1200" dirty="0" smtClean="0">
                <a:latin typeface="+mn-lt"/>
                <a:cs typeface="Times New Roman" pitchFamily="18" charset="0"/>
              </a:rPr>
              <a:t>ER-positive </a:t>
            </a:r>
            <a:r>
              <a:rPr lang="en-IE" sz="1200" dirty="0" smtClean="0">
                <a:latin typeface="+mn-lt"/>
                <a:cs typeface="Times New Roman" pitchFamily="18" charset="0"/>
              </a:rPr>
              <a:t>patients.</a:t>
            </a:r>
            <a:endParaRPr lang="en-GB" sz="1200" dirty="0" smtClean="0">
              <a:latin typeface="Calibri" pitchFamily="34" charset="0"/>
            </a:endParaRPr>
          </a:p>
          <a:p>
            <a:endParaRPr lang="en-GB" sz="1200" dirty="0">
              <a:latin typeface="Calibri" pitchFamily="34" charset="0"/>
            </a:endParaRPr>
          </a:p>
          <a:p>
            <a:endParaRPr lang="en-IE" sz="1200" dirty="0">
              <a:latin typeface="Calibri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1385045"/>
              </p:ext>
            </p:extLst>
          </p:nvPr>
        </p:nvGraphicFramePr>
        <p:xfrm>
          <a:off x="908720" y="3452268"/>
          <a:ext cx="5220349" cy="1368152"/>
        </p:xfrm>
        <a:graphic>
          <a:graphicData uri="http://schemas.openxmlformats.org/drawingml/2006/table">
            <a:tbl>
              <a:tblPr firstRow="1" firstCol="1" bandRow="1"/>
              <a:tblGrid>
                <a:gridCol w="683845"/>
                <a:gridCol w="316548"/>
                <a:gridCol w="322898"/>
                <a:gridCol w="448310"/>
                <a:gridCol w="526098"/>
                <a:gridCol w="316548"/>
                <a:gridCol w="330835"/>
                <a:gridCol w="448310"/>
                <a:gridCol w="526098"/>
                <a:gridCol w="1300859"/>
              </a:tblGrid>
              <a:tr h="203119">
                <a:tc>
                  <a:txBody>
                    <a:bodyPr/>
                    <a:lstStyle/>
                    <a:p>
                      <a:pPr algn="l"/>
                      <a:endParaRPr lang="en-US" sz="1100" b="1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b="1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Primary</a:t>
                      </a:r>
                      <a:r>
                        <a:rPr lang="en-IE" sz="1100" b="1" i="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Histology</a:t>
                      </a:r>
                      <a:endParaRPr lang="en-US" sz="1100" b="1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b="1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Metastasis  </a:t>
                      </a:r>
                      <a:r>
                        <a:rPr lang="en-IE" sz="1100" b="1" i="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Histology</a:t>
                      </a:r>
                      <a:endParaRPr lang="en-US" sz="1100" b="1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b="1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Site of Metastasis</a:t>
                      </a:r>
                      <a:endParaRPr lang="en-US" sz="1100" b="1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937">
                <a:tc>
                  <a:txBody>
                    <a:bodyPr/>
                    <a:lstStyle/>
                    <a:p>
                      <a:pPr algn="l"/>
                      <a:endParaRPr lang="en-US" sz="1100" b="1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b="1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ER</a:t>
                      </a:r>
                      <a:endParaRPr lang="en-US" sz="1100" b="1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b="1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PR</a:t>
                      </a:r>
                      <a:endParaRPr lang="en-US" sz="1100" b="1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b="1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Her2</a:t>
                      </a:r>
                      <a:endParaRPr lang="en-US" sz="1100" b="1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b="1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S100</a:t>
                      </a:r>
                      <a:r>
                        <a:rPr lang="el-GR" sz="1100" b="1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β</a:t>
                      </a:r>
                      <a:endParaRPr lang="en-US" sz="1100" b="1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b="1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ER</a:t>
                      </a:r>
                      <a:endParaRPr lang="en-US" sz="1100" b="1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b="1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PR</a:t>
                      </a:r>
                      <a:endParaRPr lang="en-US" sz="1100" b="1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b="1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Her2</a:t>
                      </a:r>
                      <a:endParaRPr lang="en-US" sz="1100" b="1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b="1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S100</a:t>
                      </a:r>
                      <a:r>
                        <a:rPr lang="el-GR" sz="1100" b="1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β</a:t>
                      </a:r>
                      <a:endParaRPr lang="en-US" sz="1100" b="1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endParaRPr lang="en-US" sz="1100" b="1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/>
                      <a:r>
                        <a:rPr lang="en-IE" sz="1100" dirty="0" smtClean="0">
                          <a:effectLst/>
                          <a:latin typeface="Calibri"/>
                        </a:rPr>
                        <a:t>Patient 1</a:t>
                      </a: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en-US" sz="11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en-US" sz="11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en-US" sz="11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++</a:t>
                      </a:r>
                      <a:endParaRPr lang="en-US" sz="11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en-US" sz="11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en-US" sz="11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en-US" sz="11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+++</a:t>
                      </a:r>
                      <a:endParaRPr lang="en-US" sz="11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Bone</a:t>
                      </a:r>
                      <a:endParaRPr lang="en-US" sz="11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100" dirty="0" smtClean="0">
                          <a:effectLst/>
                          <a:latin typeface="+mn-lt"/>
                        </a:rPr>
                        <a:t>Patient 2</a:t>
                      </a:r>
                      <a:endParaRPr lang="en-US" sz="1100" dirty="0" smtClean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en-US" sz="11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en-US" sz="11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en-US" sz="11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++</a:t>
                      </a:r>
                      <a:endParaRPr lang="en-US" sz="11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en-US" sz="11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en-US" sz="11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en-US" sz="11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++</a:t>
                      </a:r>
                      <a:endParaRPr lang="en-US" sz="11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Lung</a:t>
                      </a:r>
                      <a:endParaRPr lang="en-US" sz="11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100" dirty="0" smtClean="0">
                          <a:effectLst/>
                          <a:latin typeface="+mn-lt"/>
                        </a:rPr>
                        <a:t>Patient 3</a:t>
                      </a:r>
                      <a:endParaRPr lang="en-US" sz="1100" dirty="0" smtClean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en-US" sz="11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en-US" sz="11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en-US" sz="11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en-US" sz="11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en-US" sz="11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Un</a:t>
                      </a:r>
                      <a:endParaRPr lang="en-US" sz="11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en-US" sz="11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en-US" sz="11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Bone</a:t>
                      </a:r>
                      <a:endParaRPr lang="en-US" sz="11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100" dirty="0" smtClean="0">
                          <a:effectLst/>
                          <a:latin typeface="+mn-lt"/>
                        </a:rPr>
                        <a:t>Patient 4</a:t>
                      </a:r>
                      <a:endParaRPr lang="en-US" sz="1100" dirty="0" smtClean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en-US" sz="11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--</a:t>
                      </a:r>
                      <a:endParaRPr lang="en-US" sz="11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en-US" sz="11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en-US" sz="11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en-US" sz="11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Un</a:t>
                      </a:r>
                      <a:endParaRPr lang="en-US" sz="11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en-US" sz="11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en-US" sz="11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n-IE" sz="1100" i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Bone</a:t>
                      </a:r>
                      <a:endParaRPr lang="en-US" sz="11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5671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6151875"/>
              </p:ext>
            </p:extLst>
          </p:nvPr>
        </p:nvGraphicFramePr>
        <p:xfrm>
          <a:off x="381001" y="2051654"/>
          <a:ext cx="6172200" cy="5238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92780"/>
                <a:gridCol w="721092"/>
                <a:gridCol w="755429"/>
                <a:gridCol w="549403"/>
                <a:gridCol w="549403"/>
                <a:gridCol w="1055884"/>
                <a:gridCol w="549403"/>
                <a:gridCol w="549403"/>
                <a:gridCol w="549403"/>
              </a:tblGrid>
              <a:tr h="171768">
                <a:tc>
                  <a:txBody>
                    <a:bodyPr/>
                    <a:lstStyle/>
                    <a:p>
                      <a:pPr algn="ctr" fontAlgn="b"/>
                      <a:r>
                        <a:rPr lang="en-IE" sz="1000" u="none" strike="noStrike" dirty="0">
                          <a:effectLst/>
                        </a:rPr>
                        <a:t> </a:t>
                      </a:r>
                      <a:endParaRPr lang="en-IE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88" marR="8588" marT="85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000" u="none" strike="noStrike">
                          <a:effectLst/>
                        </a:rPr>
                        <a:t>Treatmnet</a:t>
                      </a:r>
                      <a:endParaRPr lang="en-I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88" marR="8588" marT="8588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IE" sz="1000" u="none" strike="noStrike">
                          <a:effectLst/>
                        </a:rPr>
                        <a:t>Primary Histology</a:t>
                      </a:r>
                      <a:endParaRPr lang="en-I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88" marR="8588" marT="8588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000" u="none" strike="noStrike">
                          <a:effectLst/>
                        </a:rPr>
                        <a:t>Time to recurrence</a:t>
                      </a:r>
                      <a:endParaRPr lang="en-I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88" marR="8588" marT="8588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IE" sz="1000" u="none" strike="noStrike">
                          <a:effectLst/>
                        </a:rPr>
                        <a:t>Metastatic Histology</a:t>
                      </a:r>
                      <a:endParaRPr lang="en-I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88" marR="8588" marT="8588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171768">
                <a:tc>
                  <a:txBody>
                    <a:bodyPr/>
                    <a:lstStyle/>
                    <a:p>
                      <a:pPr algn="ctr" fontAlgn="b"/>
                      <a:r>
                        <a:rPr lang="en-IE" sz="1000" u="none" strike="noStrike" dirty="0">
                          <a:effectLst/>
                        </a:rPr>
                        <a:t>Patient 1</a:t>
                      </a:r>
                      <a:endParaRPr lang="en-I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88" marR="8588" marT="85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000" u="none" strike="noStrike" dirty="0">
                          <a:effectLst/>
                        </a:rPr>
                        <a:t>AI</a:t>
                      </a:r>
                      <a:endParaRPr lang="en-IE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88" marR="8588" marT="858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000" u="none" strike="noStrike">
                          <a:effectLst/>
                        </a:rPr>
                        <a:t>ER +</a:t>
                      </a:r>
                      <a:endParaRPr lang="en-IE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88" marR="8588" marT="858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000" u="none" strike="noStrike">
                          <a:effectLst/>
                        </a:rPr>
                        <a:t>PR-</a:t>
                      </a:r>
                      <a:endParaRPr lang="en-IE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88" marR="8588" marT="858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000" u="none" strike="noStrike">
                          <a:effectLst/>
                        </a:rPr>
                        <a:t>HER2+</a:t>
                      </a:r>
                      <a:endParaRPr lang="en-IE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88" marR="8588" marT="858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000" u="none" strike="noStrike">
                          <a:effectLst/>
                        </a:rPr>
                        <a:t>26</a:t>
                      </a:r>
                      <a:endParaRPr lang="en-IE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88" marR="8588" marT="858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000" u="none" strike="noStrike">
                          <a:effectLst/>
                        </a:rPr>
                        <a:t>ER +</a:t>
                      </a:r>
                      <a:endParaRPr lang="en-IE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88" marR="8588" marT="858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000" u="none" strike="noStrike">
                          <a:effectLst/>
                        </a:rPr>
                        <a:t>PR-</a:t>
                      </a:r>
                      <a:endParaRPr lang="en-IE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88" marR="8588" marT="858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000" u="none" strike="noStrike">
                          <a:effectLst/>
                        </a:rPr>
                        <a:t>HER2+</a:t>
                      </a:r>
                      <a:endParaRPr lang="en-IE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88" marR="8588" marT="8588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180357">
                <a:tc>
                  <a:txBody>
                    <a:bodyPr/>
                    <a:lstStyle/>
                    <a:p>
                      <a:pPr algn="ctr" fontAlgn="b"/>
                      <a:r>
                        <a:rPr lang="en-IE" sz="1000" u="none" strike="noStrike" dirty="0">
                          <a:effectLst/>
                        </a:rPr>
                        <a:t>Patient 2</a:t>
                      </a:r>
                      <a:endParaRPr lang="en-I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88" marR="8588" marT="85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000" u="none" strike="noStrike" dirty="0">
                          <a:effectLst/>
                        </a:rPr>
                        <a:t>AI</a:t>
                      </a:r>
                      <a:endParaRPr lang="en-IE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88" marR="8588" marT="8588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000" u="none" strike="noStrike" dirty="0">
                          <a:effectLst/>
                        </a:rPr>
                        <a:t>ER +</a:t>
                      </a:r>
                      <a:endParaRPr lang="en-IE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88" marR="8588" marT="8588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000" u="none" strike="noStrike" dirty="0">
                          <a:effectLst/>
                        </a:rPr>
                        <a:t>PR+</a:t>
                      </a:r>
                      <a:endParaRPr lang="en-IE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88" marR="8588" marT="8588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000" u="none" strike="noStrike" dirty="0">
                          <a:effectLst/>
                        </a:rPr>
                        <a:t>HER2-</a:t>
                      </a:r>
                      <a:endParaRPr lang="en-IE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88" marR="8588" marT="8588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000" u="none" strike="noStrike" dirty="0">
                          <a:effectLst/>
                        </a:rPr>
                        <a:t>28</a:t>
                      </a:r>
                      <a:endParaRPr lang="en-IE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88" marR="8588" marT="8588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000" u="none" strike="noStrike" dirty="0">
                          <a:effectLst/>
                        </a:rPr>
                        <a:t>ER +</a:t>
                      </a:r>
                      <a:endParaRPr lang="en-IE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88" marR="8588" marT="8588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000" u="none" strike="noStrike" dirty="0">
                          <a:effectLst/>
                        </a:rPr>
                        <a:t>PR+</a:t>
                      </a:r>
                      <a:endParaRPr lang="en-IE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88" marR="8588" marT="8588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000" u="none" strike="noStrike" dirty="0">
                          <a:effectLst/>
                        </a:rPr>
                        <a:t>HER2-</a:t>
                      </a:r>
                      <a:endParaRPr lang="en-IE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88" marR="8588" marT="8588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3851" y="1405323"/>
            <a:ext cx="6229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E" sz="1200" b="1" dirty="0">
                <a:latin typeface="Calibri" pitchFamily="34" charset="0"/>
                <a:cs typeface="Times New Roman" pitchFamily="18" charset="0"/>
              </a:rPr>
              <a:t>Supplementary  </a:t>
            </a:r>
            <a:r>
              <a:rPr lang="en-IE" sz="1200" b="1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Table </a:t>
            </a:r>
            <a:r>
              <a:rPr lang="en-IE" sz="1200" b="1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 4</a:t>
            </a:r>
            <a:r>
              <a:rPr lang="en-IE" sz="1200" b="1" dirty="0" smtClean="0">
                <a:latin typeface="+mn-lt"/>
              </a:rPr>
              <a:t>. </a:t>
            </a:r>
            <a:r>
              <a:rPr lang="en-IE" sz="1200" dirty="0" smtClean="0">
                <a:latin typeface="+mn-lt"/>
              </a:rPr>
              <a:t>Patient details from </a:t>
            </a:r>
            <a:r>
              <a:rPr lang="en-IE" sz="1200" dirty="0" smtClean="0">
                <a:latin typeface="+mn-lt"/>
              </a:rPr>
              <a:t>ex-plant </a:t>
            </a:r>
            <a:r>
              <a:rPr lang="en-IE" sz="1200" dirty="0" smtClean="0">
                <a:latin typeface="+mn-lt"/>
              </a:rPr>
              <a:t>study.  Ex-plant endocrine resistant tumour tissue (n=2) was treated with AI therapy </a:t>
            </a:r>
            <a:r>
              <a:rPr lang="en-IE" sz="1200" dirty="0" smtClean="0">
                <a:latin typeface="+mn-lt"/>
              </a:rPr>
              <a:t>(</a:t>
            </a:r>
            <a:r>
              <a:rPr lang="en-IE" sz="1200" dirty="0" err="1"/>
              <a:t>L</a:t>
            </a:r>
            <a:r>
              <a:rPr lang="en-IE" sz="1200" dirty="0" err="1" smtClean="0">
                <a:latin typeface="+mn-lt"/>
              </a:rPr>
              <a:t>etrozole</a:t>
            </a:r>
            <a:r>
              <a:rPr lang="en-IE" sz="1200" dirty="0" smtClean="0">
                <a:latin typeface="+mn-lt"/>
              </a:rPr>
              <a:t>) in the presence and absence of </a:t>
            </a:r>
            <a:r>
              <a:rPr lang="en-IE" sz="1200" dirty="0" err="1" smtClean="0">
                <a:latin typeface="+mn-lt"/>
              </a:rPr>
              <a:t>dasatinib</a:t>
            </a:r>
            <a:r>
              <a:rPr lang="en-IE" sz="1200" dirty="0" smtClean="0">
                <a:latin typeface="+mn-lt"/>
              </a:rPr>
              <a:t>.</a:t>
            </a:r>
            <a:endParaRPr lang="en-IE" sz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121788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9271</TotalTime>
  <Words>787</Words>
  <Application>Microsoft Office PowerPoint</Application>
  <PresentationFormat>On-screen Show (4:3)</PresentationFormat>
  <Paragraphs>271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Royal College of Surgeons in Ireland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Leonie Young</dc:creator>
  <cp:lastModifiedBy>Sara Charmsaz</cp:lastModifiedBy>
  <cp:revision>13</cp:revision>
  <dcterms:created xsi:type="dcterms:W3CDTF">2016-11-09T16:15:30Z</dcterms:created>
  <dcterms:modified xsi:type="dcterms:W3CDTF">2017-03-13T16:24:00Z</dcterms:modified>
</cp:coreProperties>
</file>