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4647"/>
  </p:normalViewPr>
  <p:slideViewPr>
    <p:cSldViewPr snapToGrid="0" snapToObjects="1">
      <p:cViewPr varScale="1">
        <p:scale>
          <a:sx n="192" d="100"/>
          <a:sy n="192" d="100"/>
        </p:scale>
        <p:origin x="2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3;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3;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C3F26-892E-FE47-AE1B-606D80EF9C27}" type="datetimeFigureOut">
              <a:rPr kumimoji="1" lang="ja-JP" altLang="en-US" smtClean="0"/>
              <a:t>2021/7/10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4D7D3-FADD-B041-8B82-931738940C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4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Excel_______.xls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______1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______2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1C9665-A7D0-8A4D-8D59-C0D6C8D45849}"/>
              </a:ext>
            </a:extLst>
          </p:cNvPr>
          <p:cNvSpPr txBox="1"/>
          <p:nvPr/>
        </p:nvSpPr>
        <p:spPr>
          <a:xfrm>
            <a:off x="221826" y="45684"/>
            <a:ext cx="641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elationship between maternal BP in early gestation and offspring birth weight</a:t>
            </a:r>
            <a:endParaRPr kumimoji="1" lang="ja-JP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7C846D9-8B90-DD46-9CA3-C58B0DA6C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093" y="798759"/>
            <a:ext cx="4240108" cy="346917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34BD83-6173-E344-B7C3-09F2B00B94FC}"/>
              </a:ext>
            </a:extLst>
          </p:cNvPr>
          <p:cNvSpPr txBox="1"/>
          <p:nvPr/>
        </p:nvSpPr>
        <p:spPr>
          <a:xfrm rot="16200000">
            <a:off x="313266" y="2282615"/>
            <a:ext cx="1872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Offspring birth weight</a:t>
            </a:r>
            <a:endParaRPr kumimoji="1" lang="ja-JP" altLang="en-US" sz="14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C0846E-7017-BA49-9F94-DE7701058FD4}"/>
              </a:ext>
            </a:extLst>
          </p:cNvPr>
          <p:cNvSpPr txBox="1"/>
          <p:nvPr/>
        </p:nvSpPr>
        <p:spPr>
          <a:xfrm>
            <a:off x="1403437" y="4161807"/>
            <a:ext cx="45544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Maternal observational blood pressure adjusted for pre-pregnancy BMI</a:t>
            </a:r>
            <a:endParaRPr kumimoji="1" lang="ja-JP" altLang="en-US" sz="11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37E8BE-63D1-E440-853E-AE74B6EA2238}"/>
              </a:ext>
            </a:extLst>
          </p:cNvPr>
          <p:cNvSpPr txBox="1"/>
          <p:nvPr/>
        </p:nvSpPr>
        <p:spPr>
          <a:xfrm>
            <a:off x="610903" y="5737620"/>
            <a:ext cx="585448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the models for relationship between birth weight and maternal observational BP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CD28959-0E5E-3244-ADCB-EC7A0320200A}"/>
              </a:ext>
            </a:extLst>
          </p:cNvPr>
          <p:cNvSpPr/>
          <p:nvPr/>
        </p:nvSpPr>
        <p:spPr>
          <a:xfrm>
            <a:off x="663787" y="711200"/>
            <a:ext cx="5696373" cy="38408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52E81AA-06CF-0545-8BDF-778542D15D8C}"/>
              </a:ext>
            </a:extLst>
          </p:cNvPr>
          <p:cNvSpPr txBox="1"/>
          <p:nvPr/>
        </p:nvSpPr>
        <p:spPr>
          <a:xfrm>
            <a:off x="600997" y="4639733"/>
            <a:ext cx="587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subject is included (n = 993) in a box-and whisker plots, with boxes indicating the median and interquartile range and whiskers denoting the range. Outcome, offspring birth weight, is adjusted for fetal sex, gestational age, parity, and pre-pregnancy BMI. Independent variables (SBP, DBP, MAP, PP) are adjusted for pre-pregnancy BMI. Regression lines of the fitted model are shown in red. Regression lines of the linear model for SBP, DBP and MAP are shown in dashed and cyan.</a:t>
            </a:r>
            <a:endParaRPr lang="ja-JP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オブジェクト 15">
            <a:extLst>
              <a:ext uri="{FF2B5EF4-FFF2-40B4-BE49-F238E27FC236}">
                <a16:creationId xmlns:a16="http://schemas.microsoft.com/office/drawing/2014/main" id="{ACA1A4C9-6D67-4D4C-8DB5-B7452CE3EB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160855"/>
              </p:ext>
            </p:extLst>
          </p:nvPr>
        </p:nvGraphicFramePr>
        <p:xfrm>
          <a:off x="600997" y="6299066"/>
          <a:ext cx="6060982" cy="2663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シート" r:id="rId4" imgW="11760200" imgH="5168900" progId="Excel.Sheet.12">
                  <p:embed/>
                </p:oleObj>
              </mc:Choice>
              <mc:Fallback>
                <p:oleObj name="シート" r:id="rId4" imgW="11760200" imgH="5168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0997" y="6299066"/>
                        <a:ext cx="6060982" cy="26638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575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1C9665-A7D0-8A4D-8D59-C0D6C8D45849}"/>
              </a:ext>
            </a:extLst>
          </p:cNvPr>
          <p:cNvSpPr txBox="1"/>
          <p:nvPr/>
        </p:nvSpPr>
        <p:spPr>
          <a:xfrm>
            <a:off x="221826" y="45684"/>
            <a:ext cx="641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Relationship between maternal BP in mid gestation and offspring birth weight</a:t>
            </a:r>
            <a:endParaRPr kumimoji="1" lang="ja-JP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34BD83-6173-E344-B7C3-09F2B00B94FC}"/>
              </a:ext>
            </a:extLst>
          </p:cNvPr>
          <p:cNvSpPr txBox="1"/>
          <p:nvPr/>
        </p:nvSpPr>
        <p:spPr>
          <a:xfrm rot="16200000">
            <a:off x="313266" y="2282615"/>
            <a:ext cx="1872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Offspring birth weight</a:t>
            </a:r>
            <a:endParaRPr kumimoji="1" lang="ja-JP" altLang="en-US" sz="14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37E8BE-63D1-E440-853E-AE74B6EA2238}"/>
              </a:ext>
            </a:extLst>
          </p:cNvPr>
          <p:cNvSpPr txBox="1"/>
          <p:nvPr/>
        </p:nvSpPr>
        <p:spPr>
          <a:xfrm>
            <a:off x="672618" y="5635886"/>
            <a:ext cx="585448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the models for relationship between birth weight and maternal observational BP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CD28959-0E5E-3244-ADCB-EC7A0320200A}"/>
              </a:ext>
            </a:extLst>
          </p:cNvPr>
          <p:cNvSpPr/>
          <p:nvPr/>
        </p:nvSpPr>
        <p:spPr>
          <a:xfrm>
            <a:off x="663787" y="711200"/>
            <a:ext cx="5696373" cy="38408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52E81AA-06CF-0545-8BDF-778542D15D8C}"/>
              </a:ext>
            </a:extLst>
          </p:cNvPr>
          <p:cNvSpPr txBox="1"/>
          <p:nvPr/>
        </p:nvSpPr>
        <p:spPr>
          <a:xfrm>
            <a:off x="600997" y="4639733"/>
            <a:ext cx="587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subject is included (n = 993) in a box-and whisker plots, with boxes indicating the median and interquartile range and whiskers denoting the range. Outcome, offspring birth weight, is adjusted for fetal sex, gestational age, parity, and pre-pregnancy BMI. Independent variables (SBP, DBP, MAP, PP) are adjusted for pre-pregnancy BMI. Regression lines of the fitted model are shown in red. Regression lines of the linear model for SBP, DBP and MAP are shown in dashed and cyan.</a:t>
            </a:r>
            <a:endParaRPr lang="ja-JP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6889104-AF21-3A41-959D-4011E8A67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262" y="824221"/>
            <a:ext cx="4237200" cy="3466800"/>
          </a:xfrm>
          <a:prstGeom prst="rect">
            <a:avLst/>
          </a:prstGeom>
        </p:spPr>
      </p:pic>
      <p:graphicFrame>
        <p:nvGraphicFramePr>
          <p:cNvPr id="12" name="オブジェクト 11">
            <a:extLst>
              <a:ext uri="{FF2B5EF4-FFF2-40B4-BE49-F238E27FC236}">
                <a16:creationId xmlns:a16="http://schemas.microsoft.com/office/drawing/2014/main" id="{47878DF5-7BC7-C64C-A9B9-721327368B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3798033"/>
              </p:ext>
            </p:extLst>
          </p:nvPr>
        </p:nvGraphicFramePr>
        <p:xfrm>
          <a:off x="539400" y="6001806"/>
          <a:ext cx="5998688" cy="2760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シート" r:id="rId4" imgW="11760200" imgH="5410200" progId="Excel.Sheet.12">
                  <p:embed/>
                </p:oleObj>
              </mc:Choice>
              <mc:Fallback>
                <p:oleObj name="シート" r:id="rId4" imgW="11760200" imgH="541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400" y="6001806"/>
                        <a:ext cx="5998688" cy="27605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CFFEF04-F821-F847-ACD6-05FFAC167B1B}"/>
              </a:ext>
            </a:extLst>
          </p:cNvPr>
          <p:cNvSpPr txBox="1"/>
          <p:nvPr/>
        </p:nvSpPr>
        <p:spPr>
          <a:xfrm>
            <a:off x="1403437" y="4161807"/>
            <a:ext cx="45544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Maternal observational blood pressure adjusted for pre-pregnancy BMI</a:t>
            </a:r>
            <a:endParaRPr kumimoji="1" lang="ja-JP" altLang="en-US" sz="1100"/>
          </a:p>
        </p:txBody>
      </p:sp>
    </p:spTree>
    <p:extLst>
      <p:ext uri="{BB962C8B-B14F-4D97-AF65-F5344CB8AC3E}">
        <p14:creationId xmlns:p14="http://schemas.microsoft.com/office/powerpoint/2010/main" val="1647088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1C9665-A7D0-8A4D-8D59-C0D6C8D45849}"/>
              </a:ext>
            </a:extLst>
          </p:cNvPr>
          <p:cNvSpPr txBox="1"/>
          <p:nvPr/>
        </p:nvSpPr>
        <p:spPr>
          <a:xfrm>
            <a:off x="221826" y="45684"/>
            <a:ext cx="641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S3. Relationship between maternal BP in late gestation and offspring birth weight</a:t>
            </a:r>
            <a:endParaRPr kumimoji="1" lang="ja-JP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34BD83-6173-E344-B7C3-09F2B00B94FC}"/>
              </a:ext>
            </a:extLst>
          </p:cNvPr>
          <p:cNvSpPr txBox="1"/>
          <p:nvPr/>
        </p:nvSpPr>
        <p:spPr>
          <a:xfrm rot="16200000">
            <a:off x="313266" y="2282615"/>
            <a:ext cx="1872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/>
              <a:t>Offspring birth weight</a:t>
            </a:r>
            <a:endParaRPr kumimoji="1" lang="ja-JP" altLang="en-US" sz="140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37E8BE-63D1-E440-853E-AE74B6EA2238}"/>
              </a:ext>
            </a:extLst>
          </p:cNvPr>
          <p:cNvSpPr txBox="1"/>
          <p:nvPr/>
        </p:nvSpPr>
        <p:spPr>
          <a:xfrm>
            <a:off x="672618" y="5635886"/>
            <a:ext cx="585448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the models for relationship between birth weight and maternal observational BP</a:t>
            </a:r>
            <a:endParaRPr kumimoji="1" lang="ja-JP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CD28959-0E5E-3244-ADCB-EC7A0320200A}"/>
              </a:ext>
            </a:extLst>
          </p:cNvPr>
          <p:cNvSpPr/>
          <p:nvPr/>
        </p:nvSpPr>
        <p:spPr>
          <a:xfrm>
            <a:off x="663787" y="711200"/>
            <a:ext cx="5696373" cy="38408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52E81AA-06CF-0545-8BDF-778542D15D8C}"/>
              </a:ext>
            </a:extLst>
          </p:cNvPr>
          <p:cNvSpPr txBox="1"/>
          <p:nvPr/>
        </p:nvSpPr>
        <p:spPr>
          <a:xfrm>
            <a:off x="596883" y="4690883"/>
            <a:ext cx="587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subject is included (n = 993) in a box-and whisker plots, with boxes indicating the median and interquartile range and whiskers denoting the range. Outcome, offspring birth weight, is adjusted for fetal sex, gestational age, parity, and pre-pregnancy BMI. Independent variables (SBP, DBP, MAP, PP) are adjusted for pre-pregnancy BMI. Regression lines of the fitted model are shown in red. Regression lines of the linear model for SBP, DBP and MAP are shown in dashed and cyan.</a:t>
            </a:r>
            <a:endParaRPr lang="ja-JP" altLang="en-US" sz="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CFFEF04-F821-F847-ACD6-05FFAC167B1B}"/>
              </a:ext>
            </a:extLst>
          </p:cNvPr>
          <p:cNvSpPr txBox="1"/>
          <p:nvPr/>
        </p:nvSpPr>
        <p:spPr>
          <a:xfrm>
            <a:off x="1403437" y="4161807"/>
            <a:ext cx="45544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Maternal observational blood pressure adjusted for pre-pregnancy BMI</a:t>
            </a:r>
            <a:endParaRPr kumimoji="1" lang="ja-JP" altLang="en-US" sz="11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471722-6F71-D34C-8AB3-F62F2A67D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547" y="850022"/>
            <a:ext cx="4237200" cy="3466800"/>
          </a:xfrm>
          <a:prstGeom prst="rect">
            <a:avLst/>
          </a:prstGeom>
        </p:spPr>
      </p:pic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49C24C80-0CAB-D346-BF3D-0B4BC3D99E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425267"/>
              </p:ext>
            </p:extLst>
          </p:nvPr>
        </p:nvGraphicFramePr>
        <p:xfrm>
          <a:off x="513246" y="6065728"/>
          <a:ext cx="6041577" cy="2780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シート" r:id="rId4" imgW="11760200" imgH="5410200" progId="Excel.Sheet.12">
                  <p:embed/>
                </p:oleObj>
              </mc:Choice>
              <mc:Fallback>
                <p:oleObj name="シート" r:id="rId4" imgW="11760200" imgH="54102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3246" y="6065728"/>
                        <a:ext cx="6041577" cy="2780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7391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>
            <a:extLst>
              <a:ext uri="{FF2B5EF4-FFF2-40B4-BE49-F238E27FC236}">
                <a16:creationId xmlns:a16="http://schemas.microsoft.com/office/drawing/2014/main" id="{75A174FB-17DC-E54D-B75D-3E0E2521BD6C}"/>
              </a:ext>
            </a:extLst>
          </p:cNvPr>
          <p:cNvSpPr/>
          <p:nvPr/>
        </p:nvSpPr>
        <p:spPr>
          <a:xfrm>
            <a:off x="547976" y="2099415"/>
            <a:ext cx="1910817" cy="4870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ysClr val="windowText" lastClr="000000"/>
                </a:solidFill>
              </a:rPr>
              <a:t>Maternal </a:t>
            </a:r>
            <a:r>
              <a:rPr kumimoji="1" lang="en-US" altLang="ja-JP" sz="1000" b="1" u="sng" dirty="0">
                <a:solidFill>
                  <a:sysClr val="windowText" lastClr="000000"/>
                </a:solidFill>
              </a:rPr>
              <a:t>SBP</a:t>
            </a:r>
            <a:r>
              <a:rPr kumimoji="1" lang="en-US" altLang="ja-JP" sz="1000" dirty="0">
                <a:solidFill>
                  <a:sysClr val="windowText" lastClr="000000"/>
                </a:solidFill>
              </a:rPr>
              <a:t> PGS</a:t>
            </a:r>
          </a:p>
          <a:p>
            <a:pPr algn="ctr"/>
            <a:r>
              <a:rPr lang="en-US" altLang="ja-JP" sz="1000" dirty="0">
                <a:solidFill>
                  <a:sysClr val="windowText" lastClr="000000"/>
                </a:solidFill>
              </a:rPr>
              <a:t>(111 SNPs at </a:t>
            </a:r>
            <a:r>
              <a:rPr lang="en-US" altLang="ja-JP" sz="1000" b="1" u="sng" dirty="0">
                <a:solidFill>
                  <a:sysClr val="windowText" lastClr="000000"/>
                </a:solidFill>
              </a:rPr>
              <a:t>p &lt; 1.0x 10</a:t>
            </a:r>
            <a:r>
              <a:rPr lang="en-US" altLang="ja-JP" sz="1000" b="1" u="sng" baseline="30000" dirty="0">
                <a:solidFill>
                  <a:sysClr val="windowText" lastClr="000000"/>
                </a:solidFill>
              </a:rPr>
              <a:t>-5</a:t>
            </a:r>
            <a:r>
              <a:rPr lang="en-US" altLang="ja-JP" sz="1000" dirty="0">
                <a:solidFill>
                  <a:sysClr val="windowText" lastClr="000000"/>
                </a:solidFill>
              </a:rPr>
              <a:t>)</a:t>
            </a:r>
            <a:endParaRPr kumimoji="1" lang="ja-JP" altLang="en-US" sz="1000">
              <a:solidFill>
                <a:sysClr val="windowText" lastClr="000000"/>
              </a:solidFill>
            </a:endParaRPr>
          </a:p>
        </p:txBody>
      </p:sp>
      <p:sp>
        <p:nvSpPr>
          <p:cNvPr id="3" name="角丸四角形 2">
            <a:extLst>
              <a:ext uri="{FF2B5EF4-FFF2-40B4-BE49-F238E27FC236}">
                <a16:creationId xmlns:a16="http://schemas.microsoft.com/office/drawing/2014/main" id="{B36E8E7C-60AD-1E44-94FE-AAEAC9FF5486}"/>
              </a:ext>
            </a:extLst>
          </p:cNvPr>
          <p:cNvSpPr/>
          <p:nvPr/>
        </p:nvSpPr>
        <p:spPr>
          <a:xfrm>
            <a:off x="4410291" y="2096323"/>
            <a:ext cx="1981473" cy="46019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ysClr val="windowText" lastClr="000000"/>
                </a:solidFill>
              </a:rPr>
              <a:t>Offspring birth weight</a:t>
            </a:r>
            <a:endParaRPr kumimoji="1" lang="ja-JP" altLang="en-US" sz="1050">
              <a:solidFill>
                <a:sysClr val="windowText" lastClr="000000"/>
              </a:solidFill>
            </a:endParaRPr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CE96C461-23F1-3B49-888D-985070F1153C}"/>
              </a:ext>
            </a:extLst>
          </p:cNvPr>
          <p:cNvCxnSpPr>
            <a:cxnSpLocks/>
          </p:cNvCxnSpPr>
          <p:nvPr/>
        </p:nvCxnSpPr>
        <p:spPr>
          <a:xfrm flipV="1">
            <a:off x="2026920" y="1780256"/>
            <a:ext cx="368100" cy="2513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7DCAA755-0895-EE40-B20F-59E5155F2B22}"/>
              </a:ext>
            </a:extLst>
          </p:cNvPr>
          <p:cNvCxnSpPr>
            <a:cxnSpLocks/>
          </p:cNvCxnSpPr>
          <p:nvPr/>
        </p:nvCxnSpPr>
        <p:spPr>
          <a:xfrm>
            <a:off x="4249265" y="1770640"/>
            <a:ext cx="372114" cy="26095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618E6478-AAF1-F746-80C2-7254AC2FE0A2}"/>
              </a:ext>
            </a:extLst>
          </p:cNvPr>
          <p:cNvSpPr/>
          <p:nvPr/>
        </p:nvSpPr>
        <p:spPr>
          <a:xfrm>
            <a:off x="2458793" y="5948895"/>
            <a:ext cx="1654712" cy="3766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ysClr val="windowText" lastClr="000000"/>
                </a:solidFill>
              </a:rPr>
              <a:t>Placental weight</a:t>
            </a:r>
            <a:endParaRPr kumimoji="1" lang="ja-JP" altLang="en-US" sz="1050">
              <a:solidFill>
                <a:sysClr val="windowText" lastClr="000000"/>
              </a:solidFill>
            </a:endParaRPr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5616CF17-A789-0B43-9DA9-08F8269FB491}"/>
              </a:ext>
            </a:extLst>
          </p:cNvPr>
          <p:cNvSpPr/>
          <p:nvPr/>
        </p:nvSpPr>
        <p:spPr>
          <a:xfrm>
            <a:off x="4353711" y="952883"/>
            <a:ext cx="1588082" cy="4001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ysClr val="windowText" lastClr="000000"/>
                </a:solidFill>
              </a:rPr>
              <a:t>Pre-pregnancy BMI</a:t>
            </a:r>
            <a:endParaRPr kumimoji="1" lang="ja-JP" altLang="en-US" sz="1050">
              <a:solidFill>
                <a:sysClr val="windowText" lastClr="000000"/>
              </a:solidFill>
            </a:endParaRP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2E801EA9-2242-8043-A749-B0B89577ECAC}"/>
              </a:ext>
            </a:extLst>
          </p:cNvPr>
          <p:cNvCxnSpPr>
            <a:cxnSpLocks/>
          </p:cNvCxnSpPr>
          <p:nvPr/>
        </p:nvCxnSpPr>
        <p:spPr>
          <a:xfrm flipH="1">
            <a:off x="4039083" y="1379128"/>
            <a:ext cx="316675" cy="2234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8720146E-A301-1843-B1F8-37571EBD419E}"/>
              </a:ext>
            </a:extLst>
          </p:cNvPr>
          <p:cNvCxnSpPr>
            <a:cxnSpLocks/>
          </p:cNvCxnSpPr>
          <p:nvPr/>
        </p:nvCxnSpPr>
        <p:spPr>
          <a:xfrm>
            <a:off x="5496323" y="1433625"/>
            <a:ext cx="152028" cy="53504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B1583C9-AF0C-8E43-910C-EABFADC0263B}"/>
              </a:ext>
            </a:extLst>
          </p:cNvPr>
          <p:cNvSpPr txBox="1"/>
          <p:nvPr/>
        </p:nvSpPr>
        <p:spPr>
          <a:xfrm>
            <a:off x="474175" y="81384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a</a:t>
            </a:r>
            <a:endParaRPr kumimoji="1" lang="ja-JP" altLang="en-US" sz="2000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9040899-E031-2C49-8C66-48AA0585FA57}"/>
              </a:ext>
            </a:extLst>
          </p:cNvPr>
          <p:cNvSpPr txBox="1"/>
          <p:nvPr/>
        </p:nvSpPr>
        <p:spPr>
          <a:xfrm>
            <a:off x="466962" y="2887467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b</a:t>
            </a:r>
            <a:endParaRPr kumimoji="1" lang="ja-JP" altLang="en-US" sz="2000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071BBFA-FC98-7D47-B5CA-C7B8DE7D4A75}"/>
              </a:ext>
            </a:extLst>
          </p:cNvPr>
          <p:cNvSpPr txBox="1"/>
          <p:nvPr/>
        </p:nvSpPr>
        <p:spPr>
          <a:xfrm>
            <a:off x="466962" y="496109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c</a:t>
            </a:r>
            <a:endParaRPr kumimoji="1" lang="ja-JP" altLang="en-US" sz="2000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96575F1-0C0A-CB44-8324-4A769938B55B}"/>
              </a:ext>
            </a:extLst>
          </p:cNvPr>
          <p:cNvSpPr txBox="1"/>
          <p:nvPr/>
        </p:nvSpPr>
        <p:spPr>
          <a:xfrm>
            <a:off x="482691" y="7669189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d</a:t>
            </a:r>
            <a:endParaRPr kumimoji="1" lang="ja-JP" altLang="en-US" sz="2000" b="1"/>
          </a:p>
        </p:txBody>
      </p:sp>
      <p:sp>
        <p:nvSpPr>
          <p:cNvPr id="14" name="角丸四角形 13">
            <a:extLst>
              <a:ext uri="{FF2B5EF4-FFF2-40B4-BE49-F238E27FC236}">
                <a16:creationId xmlns:a16="http://schemas.microsoft.com/office/drawing/2014/main" id="{1898C0EF-FD84-BB4B-979A-EFD491EC0DE5}"/>
              </a:ext>
            </a:extLst>
          </p:cNvPr>
          <p:cNvSpPr/>
          <p:nvPr/>
        </p:nvSpPr>
        <p:spPr>
          <a:xfrm>
            <a:off x="579280" y="6498699"/>
            <a:ext cx="1902406" cy="48701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>
                <a:solidFill>
                  <a:sysClr val="windowText" lastClr="000000"/>
                </a:solidFill>
              </a:rPr>
              <a:t>Maternal </a:t>
            </a:r>
            <a:r>
              <a:rPr kumimoji="1" lang="en-US" altLang="ja-JP" sz="1000" b="1" u="sng" dirty="0">
                <a:solidFill>
                  <a:sysClr val="windowText" lastClr="000000"/>
                </a:solidFill>
              </a:rPr>
              <a:t>PP</a:t>
            </a:r>
            <a:r>
              <a:rPr kumimoji="1" lang="en-US" altLang="ja-JP" sz="1000" dirty="0">
                <a:solidFill>
                  <a:sysClr val="windowText" lastClr="000000"/>
                </a:solidFill>
              </a:rPr>
              <a:t> PGS</a:t>
            </a:r>
          </a:p>
          <a:p>
            <a:pPr algn="ctr"/>
            <a:r>
              <a:rPr lang="en-US" altLang="ja-JP" sz="1000" dirty="0">
                <a:solidFill>
                  <a:sysClr val="windowText" lastClr="000000"/>
                </a:solidFill>
              </a:rPr>
              <a:t>(29 SNPs at </a:t>
            </a:r>
            <a:r>
              <a:rPr lang="en-US" altLang="ja-JP" sz="1000" b="1" u="sng" dirty="0">
                <a:solidFill>
                  <a:sysClr val="windowText" lastClr="000000"/>
                </a:solidFill>
              </a:rPr>
              <a:t>p &lt; 1.0x 10</a:t>
            </a:r>
            <a:r>
              <a:rPr lang="en-US" altLang="ja-JP" sz="1000" b="1" u="sng" baseline="30000" dirty="0">
                <a:solidFill>
                  <a:sysClr val="windowText" lastClr="000000"/>
                </a:solidFill>
              </a:rPr>
              <a:t>-6</a:t>
            </a:r>
            <a:r>
              <a:rPr lang="en-US" altLang="ja-JP" sz="1000" dirty="0">
                <a:solidFill>
                  <a:sysClr val="windowText" lastClr="000000"/>
                </a:solidFill>
              </a:rPr>
              <a:t>)</a:t>
            </a:r>
            <a:endParaRPr kumimoji="1" lang="ja-JP" altLang="en-US" sz="1000">
              <a:solidFill>
                <a:sysClr val="windowText" lastClr="000000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560B2992-7F19-D048-8700-C6AF4F64E05E}"/>
              </a:ext>
            </a:extLst>
          </p:cNvPr>
          <p:cNvCxnSpPr>
            <a:cxnSpLocks/>
          </p:cNvCxnSpPr>
          <p:nvPr/>
        </p:nvCxnSpPr>
        <p:spPr>
          <a:xfrm flipV="1">
            <a:off x="1984298" y="6175168"/>
            <a:ext cx="338735" cy="2310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EA839592-F37F-BD49-891B-76038BAC05AB}"/>
              </a:ext>
            </a:extLst>
          </p:cNvPr>
          <p:cNvCxnSpPr>
            <a:cxnSpLocks/>
          </p:cNvCxnSpPr>
          <p:nvPr/>
        </p:nvCxnSpPr>
        <p:spPr>
          <a:xfrm>
            <a:off x="4249265" y="6175168"/>
            <a:ext cx="406873" cy="2071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角丸四角形 18">
            <a:extLst>
              <a:ext uri="{FF2B5EF4-FFF2-40B4-BE49-F238E27FC236}">
                <a16:creationId xmlns:a16="http://schemas.microsoft.com/office/drawing/2014/main" id="{7B960579-100A-5C4E-9143-DC3AB99191A5}"/>
              </a:ext>
            </a:extLst>
          </p:cNvPr>
          <p:cNvSpPr/>
          <p:nvPr/>
        </p:nvSpPr>
        <p:spPr>
          <a:xfrm>
            <a:off x="4492386" y="5386981"/>
            <a:ext cx="1748304" cy="4001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ysClr val="windowText" lastClr="000000"/>
                </a:solidFill>
              </a:rPr>
              <a:t>Pre-pregnancy BMI</a:t>
            </a:r>
            <a:endParaRPr kumimoji="1" lang="ja-JP" altLang="en-US" sz="1050">
              <a:solidFill>
                <a:sysClr val="windowText" lastClr="000000"/>
              </a:solidFill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1901BF3F-39D4-9840-B390-3AB13427A599}"/>
              </a:ext>
            </a:extLst>
          </p:cNvPr>
          <p:cNvCxnSpPr>
            <a:cxnSpLocks/>
          </p:cNvCxnSpPr>
          <p:nvPr/>
        </p:nvCxnSpPr>
        <p:spPr>
          <a:xfrm flipH="1">
            <a:off x="4100880" y="5620602"/>
            <a:ext cx="316675" cy="2234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5A6F55CE-1A44-A14D-BDA3-E1A965A72D0E}"/>
              </a:ext>
            </a:extLst>
          </p:cNvPr>
          <p:cNvCxnSpPr>
            <a:cxnSpLocks/>
          </p:cNvCxnSpPr>
          <p:nvPr/>
        </p:nvCxnSpPr>
        <p:spPr>
          <a:xfrm>
            <a:off x="5485393" y="5868613"/>
            <a:ext cx="86944" cy="4648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5F165975-6169-8949-8803-4A7C0FEBA223}"/>
              </a:ext>
            </a:extLst>
          </p:cNvPr>
          <p:cNvCxnSpPr>
            <a:cxnSpLocks/>
          </p:cNvCxnSpPr>
          <p:nvPr/>
        </p:nvCxnSpPr>
        <p:spPr>
          <a:xfrm>
            <a:off x="2567335" y="2334567"/>
            <a:ext cx="1786376" cy="1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22B4EF85-9684-694D-80FD-9F02D9CBCAD0}"/>
              </a:ext>
            </a:extLst>
          </p:cNvPr>
          <p:cNvCxnSpPr>
            <a:cxnSpLocks/>
          </p:cNvCxnSpPr>
          <p:nvPr/>
        </p:nvCxnSpPr>
        <p:spPr>
          <a:xfrm>
            <a:off x="2567335" y="6708755"/>
            <a:ext cx="1786376" cy="0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図 23">
            <a:extLst>
              <a:ext uri="{FF2B5EF4-FFF2-40B4-BE49-F238E27FC236}">
                <a16:creationId xmlns:a16="http://schemas.microsoft.com/office/drawing/2014/main" id="{F3F6C271-041B-634C-9D8E-6557EA0C4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53" y="2747102"/>
            <a:ext cx="4347886" cy="217394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238C3AE7-ED40-2144-AF3F-B4E8ECA54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24" y="7288241"/>
            <a:ext cx="4348799" cy="2174400"/>
          </a:xfrm>
          <a:prstGeom prst="rect">
            <a:avLst/>
          </a:prstGeom>
        </p:spPr>
      </p:pic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3D475BD-9E3E-9243-932D-58B1B65A456A}"/>
              </a:ext>
            </a:extLst>
          </p:cNvPr>
          <p:cNvSpPr/>
          <p:nvPr/>
        </p:nvSpPr>
        <p:spPr>
          <a:xfrm>
            <a:off x="231388" y="21340"/>
            <a:ext cx="6561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S4. Estimates of mediation analyses with different PGS (exposure variable)</a:t>
            </a:r>
            <a:r>
              <a:rPr lang="ja-JP" altLang="ja-JP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9EAF5B0-A6C2-CD4C-A57A-915D8ED9337F}"/>
              </a:ext>
            </a:extLst>
          </p:cNvPr>
          <p:cNvSpPr txBox="1"/>
          <p:nvPr/>
        </p:nvSpPr>
        <p:spPr>
          <a:xfrm>
            <a:off x="2711820" y="4721125"/>
            <a:ext cx="1909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Estimated effect size</a:t>
            </a:r>
            <a:endParaRPr kumimoji="1" lang="ja-JP" altLang="en-US" sz="140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B08A140-463A-5B47-BD1A-7AF7218DF739}"/>
              </a:ext>
            </a:extLst>
          </p:cNvPr>
          <p:cNvSpPr txBox="1"/>
          <p:nvPr/>
        </p:nvSpPr>
        <p:spPr>
          <a:xfrm>
            <a:off x="2026920" y="1048398"/>
            <a:ext cx="2185215" cy="4616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/>
              <a:t>ACME = −0.24 [−0.37, −0.13]</a:t>
            </a:r>
          </a:p>
          <a:p>
            <a:pPr algn="ctr"/>
            <a:r>
              <a:rPr lang="en-US" altLang="ja-JP" sz="1200" i="1" dirty="0"/>
              <a:t>p</a:t>
            </a:r>
            <a:r>
              <a:rPr lang="en-US" altLang="ja-JP" sz="1200" dirty="0"/>
              <a:t> &lt; 2.0 x 10</a:t>
            </a:r>
            <a:r>
              <a:rPr lang="en-US" altLang="ja-JP" sz="1200" baseline="30000" dirty="0"/>
              <a:t>−16</a:t>
            </a:r>
            <a:endParaRPr kumimoji="1" lang="en-US" altLang="ja-JP" sz="1200" baseline="300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A933234-8F5E-3A4D-B952-214C3E687CA2}"/>
              </a:ext>
            </a:extLst>
          </p:cNvPr>
          <p:cNvSpPr txBox="1"/>
          <p:nvPr/>
        </p:nvSpPr>
        <p:spPr>
          <a:xfrm>
            <a:off x="2498808" y="2479942"/>
            <a:ext cx="1882247" cy="4616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/>
              <a:t>ADE = −0.1 [−0.26, 0.04]</a:t>
            </a:r>
          </a:p>
          <a:p>
            <a:pPr algn="ctr"/>
            <a:r>
              <a:rPr lang="en-US" altLang="ja-JP" sz="1200" i="1" dirty="0"/>
              <a:t>p</a:t>
            </a:r>
            <a:r>
              <a:rPr lang="en-US" altLang="ja-JP" sz="1200" dirty="0"/>
              <a:t> = 0.18</a:t>
            </a:r>
            <a:endParaRPr kumimoji="1" lang="en-US" altLang="ja-JP" sz="1200" baseline="30000" dirty="0"/>
          </a:p>
        </p:txBody>
      </p:sp>
      <p:sp>
        <p:nvSpPr>
          <p:cNvPr id="37" name="角丸四角形 36">
            <a:extLst>
              <a:ext uri="{FF2B5EF4-FFF2-40B4-BE49-F238E27FC236}">
                <a16:creationId xmlns:a16="http://schemas.microsoft.com/office/drawing/2014/main" id="{D595E4B1-F619-3E4E-8F25-75719C9D0834}"/>
              </a:ext>
            </a:extLst>
          </p:cNvPr>
          <p:cNvSpPr/>
          <p:nvPr/>
        </p:nvSpPr>
        <p:spPr>
          <a:xfrm>
            <a:off x="2461948" y="1636564"/>
            <a:ext cx="1654712" cy="3766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ysClr val="windowText" lastClr="000000"/>
                </a:solidFill>
              </a:rPr>
              <a:t>Placental weight</a:t>
            </a:r>
            <a:endParaRPr kumimoji="1" lang="ja-JP" altLang="en-US" sz="1050">
              <a:solidFill>
                <a:sysClr val="windowText" lastClr="000000"/>
              </a:solidFill>
            </a:endParaRPr>
          </a:p>
        </p:txBody>
      </p:sp>
      <p:sp>
        <p:nvSpPr>
          <p:cNvPr id="38" name="角丸四角形 37">
            <a:extLst>
              <a:ext uri="{FF2B5EF4-FFF2-40B4-BE49-F238E27FC236}">
                <a16:creationId xmlns:a16="http://schemas.microsoft.com/office/drawing/2014/main" id="{8CA3C87E-CDD8-4247-9527-59AB9D6B5069}"/>
              </a:ext>
            </a:extLst>
          </p:cNvPr>
          <p:cNvSpPr/>
          <p:nvPr/>
        </p:nvSpPr>
        <p:spPr>
          <a:xfrm>
            <a:off x="4435322" y="6509544"/>
            <a:ext cx="1981473" cy="46019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050" dirty="0">
                <a:solidFill>
                  <a:sysClr val="windowText" lastClr="000000"/>
                </a:solidFill>
              </a:rPr>
              <a:t>Offspring birth weight</a:t>
            </a:r>
            <a:endParaRPr kumimoji="1" lang="ja-JP" altLang="en-US" sz="1050">
              <a:solidFill>
                <a:sysClr val="windowText" lastClr="000000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28F7E9B-88F3-5C4F-9A4B-2C6B3052F9B4}"/>
              </a:ext>
            </a:extLst>
          </p:cNvPr>
          <p:cNvSpPr txBox="1"/>
          <p:nvPr/>
        </p:nvSpPr>
        <p:spPr>
          <a:xfrm>
            <a:off x="2159017" y="5407763"/>
            <a:ext cx="2173800" cy="4616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/>
              <a:t>ACME = −0.22 [−0.35, −0.11]</a:t>
            </a:r>
          </a:p>
          <a:p>
            <a:pPr algn="ctr"/>
            <a:r>
              <a:rPr lang="en-US" altLang="ja-JP" sz="1200" i="1" dirty="0"/>
              <a:t>p</a:t>
            </a:r>
            <a:r>
              <a:rPr lang="en-US" altLang="ja-JP" sz="1200" dirty="0"/>
              <a:t> &lt; 2.0 x 10</a:t>
            </a:r>
            <a:r>
              <a:rPr lang="en-US" altLang="ja-JP" sz="1200" baseline="30000" dirty="0"/>
              <a:t>−16</a:t>
            </a:r>
            <a:endParaRPr kumimoji="1" lang="en-US" altLang="ja-JP" sz="1200" baseline="30000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A133D8E-ACF2-794A-83B5-2361A4899A5F}"/>
              </a:ext>
            </a:extLst>
          </p:cNvPr>
          <p:cNvSpPr txBox="1"/>
          <p:nvPr/>
        </p:nvSpPr>
        <p:spPr>
          <a:xfrm>
            <a:off x="2496755" y="6826576"/>
            <a:ext cx="1923925" cy="4616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/>
              <a:t>ADE =−0.08 [−0.24, 0.08]</a:t>
            </a:r>
          </a:p>
          <a:p>
            <a:pPr algn="ctr"/>
            <a:r>
              <a:rPr lang="en-US" altLang="ja-JP" sz="1200" dirty="0"/>
              <a:t>p = 0.30</a:t>
            </a:r>
            <a:endParaRPr kumimoji="1" lang="en-US" altLang="ja-JP" sz="1200" baseline="300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DDC1E9E-3162-3142-9F7C-DC3E64B7942B}"/>
              </a:ext>
            </a:extLst>
          </p:cNvPr>
          <p:cNvSpPr txBox="1"/>
          <p:nvPr/>
        </p:nvSpPr>
        <p:spPr>
          <a:xfrm>
            <a:off x="2773680" y="9195741"/>
            <a:ext cx="1909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Estimated effect size</a:t>
            </a:r>
            <a:endParaRPr kumimoji="1"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1816375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A9B723-4D13-0149-8A15-283B7D1B57C0}"/>
              </a:ext>
            </a:extLst>
          </p:cNvPr>
          <p:cNvSpPr txBox="1"/>
          <p:nvPr/>
        </p:nvSpPr>
        <p:spPr>
          <a:xfrm>
            <a:off x="320040" y="220980"/>
            <a:ext cx="633984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Mediation model of the relationship among maternal SBP-increasing PGS constituted of a set of SNPs exceeding a GWAS association p-value of 1.0 × 10</a:t>
            </a:r>
            <a:r>
              <a:rPr lang="en-US" altLang="ja-JP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−5  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(exposure), placental weight (mediator), and birth weight (outcome). Placental weight had significant average causal mediation effect (ACME) for decreasing birth weight by maternal SBP PGS (Effect = −0.24 [−0.27, −0.13], p &lt; 2.0 × 10</a:t>
            </a:r>
            <a:r>
              <a:rPr lang="en-US" altLang="ja-JP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−16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whereas the average direct effect (ADE) was not significant (Effect = −0.10 [−0.26, 0.04], p = 0.18).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Mediation model of the relationship among maternal PP-increasing PGS constituted of a set of SNPs exceeding a GWAS association p-value of 1.0 × 10</a:t>
            </a:r>
            <a:r>
              <a:rPr lang="en-US" altLang="ja-JP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−6  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(exposure), placental weight (mediator), and birth weight (outcome). Placental weight had significant average causal mediation effect (ACME) for decreasing birth weight by maternal SBP PGS (Effect = −0.22 [−0.35, −0.11], p &lt; 2.0 × 10</a:t>
            </a:r>
            <a:r>
              <a:rPr lang="en-US" altLang="ja-JP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−16</a:t>
            </a:r>
            <a:r>
              <a:rPr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whereas the average direct effect (ADE) was not significant (Effect = −0.08 [−0.24, 0.08], p = 0.30). </a:t>
            </a:r>
            <a:endParaRPr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1" lang="ja-JP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46443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te 20170321" id="{40176B76-7670-9047-AE41-D0593A7F1C1E}" vid="{E47EADDD-8330-CA4D-AA76-3071505B50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ホワイト</Template>
  <TotalTime>141</TotalTime>
  <Words>747</Words>
  <Application>Microsoft Macintosh PowerPoint</Application>
  <PresentationFormat>A4 210 x 297 mm</PresentationFormat>
  <Paragraphs>41</Paragraphs>
  <Slides>5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Arial</vt:lpstr>
      <vt:lpstr>Times New Roman</vt:lpstr>
      <vt:lpstr>ホワイト</vt:lpstr>
      <vt:lpstr>シート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　憲子</dc:creator>
  <cp:lastModifiedBy>佐藤　憲子</cp:lastModifiedBy>
  <cp:revision>27</cp:revision>
  <cp:lastPrinted>2021-07-07T04:16:03Z</cp:lastPrinted>
  <dcterms:created xsi:type="dcterms:W3CDTF">2021-06-26T12:07:10Z</dcterms:created>
  <dcterms:modified xsi:type="dcterms:W3CDTF">2021-07-10T08:25:57Z</dcterms:modified>
</cp:coreProperties>
</file>