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46"/>
  </p:normalViewPr>
  <p:slideViewPr>
    <p:cSldViewPr snapToGrid="0" snapToObjects="1">
      <p:cViewPr varScale="1">
        <p:scale>
          <a:sx n="112" d="100"/>
          <a:sy n="112" d="100"/>
        </p:scale>
        <p:origin x="57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24981B-5B3A-25A2-B955-26F71F44DF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9E82590-73A8-1E6A-AF94-A45E20BF48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E49E83B-9E68-B788-3777-4A7A929AA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3D739-E436-AE43-94D5-AF9294DE76D3}" type="datetimeFigureOut">
              <a:rPr lang="de-DE" smtClean="0"/>
              <a:t>05.07.22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83EF45D-DEA1-B22F-8C29-2EC7A809F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463FA61-F1F5-4F27-5433-FF364053E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0908-F54D-DA46-8254-13F1F0BD8E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3333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98E618-C453-5BC2-7D68-9A337D24E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E0A7316-5549-AD15-8C04-720621D23A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B3306D-B723-18EE-D909-AA9FB904F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3D739-E436-AE43-94D5-AF9294DE76D3}" type="datetimeFigureOut">
              <a:rPr lang="de-DE" smtClean="0"/>
              <a:t>05.07.22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706F28B-2DB0-07CA-32D9-EE18F0EDD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FFA049E-8300-65BC-3A3B-C50794232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0908-F54D-DA46-8254-13F1F0BD8E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0985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572D06-396C-D3EE-6ED5-4E03046D3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D0E7ED9-E91D-02A1-FB62-1AA3FE95B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18423BF-9F91-AFA8-A847-CC113EF24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3D739-E436-AE43-94D5-AF9294DE76D3}" type="datetimeFigureOut">
              <a:rPr lang="de-DE" smtClean="0"/>
              <a:t>05.07.22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2512D9D-265D-AD26-E0A9-6C1580B19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CC21274-754F-72D6-1879-210CA0180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0908-F54D-DA46-8254-13F1F0BD8E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1344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91D2E5-390D-6D80-1216-35A427D5F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451E23-86F8-1125-DAB6-893F56BE3C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DA6CB48-ECB2-6201-99CA-A0E1837DF1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AC0F740-A3F7-0888-6612-356F2CE94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3D739-E436-AE43-94D5-AF9294DE76D3}" type="datetimeFigureOut">
              <a:rPr lang="de-DE" smtClean="0"/>
              <a:t>05.07.22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04CC0AC-A8E8-5E7E-0EE2-462A2D4D7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28AE364-23D5-8A56-8C0D-D1E55D56F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0908-F54D-DA46-8254-13F1F0BD8E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7704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C25156-4BBE-A1A6-54AC-F78A4D60B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F07487E-86BC-0D9D-8FB0-FE2F31A1B0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C090CA6-FE99-A4FB-9E7B-24B79EB1C3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90C3F31-67A9-62D3-C37D-D9AA4052E7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6ABA185-75D1-4D76-22CC-1A2F159577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83C7136-CE6B-1B04-F241-C023230A7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3D739-E436-AE43-94D5-AF9294DE76D3}" type="datetimeFigureOut">
              <a:rPr lang="de-DE" smtClean="0"/>
              <a:t>05.07.22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36FAD78-5067-F131-7438-ACC8D655E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3986287-AE5C-603A-AD1E-EB35AF241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0908-F54D-DA46-8254-13F1F0BD8E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4540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2FF4AD-A5EA-9C5E-2F15-85265FD7A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BB176AE-72DD-28A2-F24E-77C6CDD53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3D739-E436-AE43-94D5-AF9294DE76D3}" type="datetimeFigureOut">
              <a:rPr lang="de-DE" smtClean="0"/>
              <a:t>05.07.22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40DE7F8-8B61-4AEF-835E-6AA40C8C6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6A2D98A-A5A3-1F5B-E9AE-6F25E95C6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0908-F54D-DA46-8254-13F1F0BD8E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7881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CE5B539-3887-C827-836F-390C46E6A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3D739-E436-AE43-94D5-AF9294DE76D3}" type="datetimeFigureOut">
              <a:rPr lang="de-DE" smtClean="0"/>
              <a:t>05.07.22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0BE93E4-5605-4370-AA21-3F919B2B9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CA854F1-40B7-DCF5-E568-607BB0212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0908-F54D-DA46-8254-13F1F0BD8E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7523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6518AB-7076-672A-E81C-1C1D96177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0D342D6-C199-CA84-E55D-F0149E822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6601D7B-7A9D-AE1C-A625-28E5493D34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6CEA37B-CBC3-9C06-24FE-380793927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3D739-E436-AE43-94D5-AF9294DE76D3}" type="datetimeFigureOut">
              <a:rPr lang="de-DE" smtClean="0"/>
              <a:t>05.07.22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4E77032-9680-48CF-4D58-CF520E0C6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0292832-A68D-933C-7124-52CC13A6F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0908-F54D-DA46-8254-13F1F0BD8E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244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C711E3-1A0E-7341-4A91-F474FBCAB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8C262B3-2092-9D7E-2E13-9DEB7839B6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0F3C141-2B85-0679-FFA9-031F9604BB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4B94AAF-F120-3940-1EE7-779690DDB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3D739-E436-AE43-94D5-AF9294DE76D3}" type="datetimeFigureOut">
              <a:rPr lang="de-DE" smtClean="0"/>
              <a:t>05.07.22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B586500-82AB-F156-D0D9-7FDEA3258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77391BF-420A-D901-5F11-717F610BD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0908-F54D-DA46-8254-13F1F0BD8E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6521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894A01-0EA6-8713-5C24-934926E9F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ECF403E-3BC5-7F88-A98B-01174D4705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32FAA90-9E9B-51AE-5EF7-26A629CCA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3D739-E436-AE43-94D5-AF9294DE76D3}" type="datetimeFigureOut">
              <a:rPr lang="de-DE" smtClean="0"/>
              <a:t>05.07.22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52C6D3E-2AD8-6685-B159-4BDAC1842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7ADC922-A921-A7D7-3F57-5307D4A06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0908-F54D-DA46-8254-13F1F0BD8E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3244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FD5F167-819B-322C-703F-7190FB3898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27BD1F5-6AA3-D436-938B-76B24ED5CD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3C9606F-8A77-D963-40E7-0A3892A3B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3D739-E436-AE43-94D5-AF9294DE76D3}" type="datetimeFigureOut">
              <a:rPr lang="de-DE" smtClean="0"/>
              <a:t>05.07.22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C291287-085E-9420-3403-7E77084B0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4F35C15-8CD4-28B2-2B09-5FD302550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20908-F54D-DA46-8254-13F1F0BD8E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8908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47F7B25-2FDA-F770-C6CE-9E8D5959A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3259839-D3B4-407D-B52A-5E547030B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9FD980C-7F7D-E2AB-92C9-4BB6831DA8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3D739-E436-AE43-94D5-AF9294DE76D3}" type="datetimeFigureOut">
              <a:rPr lang="de-DE" smtClean="0"/>
              <a:t>05.07.22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DC72DE1-305A-18EA-703C-27D2DEE6A5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FBAC300-62B8-73D7-43D9-CFC385E93D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A20908-F54D-DA46-8254-13F1F0BD8E7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678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uppieren 32"/>
          <p:cNvGrpSpPr/>
          <p:nvPr/>
        </p:nvGrpSpPr>
        <p:grpSpPr>
          <a:xfrm>
            <a:off x="2719631" y="862804"/>
            <a:ext cx="7093361" cy="2766731"/>
            <a:chOff x="731449" y="1002032"/>
            <a:chExt cx="10865819" cy="5157901"/>
          </a:xfrm>
        </p:grpSpPr>
        <p:sp>
          <p:nvSpPr>
            <p:cNvPr id="34" name="Abgerundetes Rechteck 33"/>
            <p:cNvSpPr/>
            <p:nvPr/>
          </p:nvSpPr>
          <p:spPr bwMode="auto">
            <a:xfrm>
              <a:off x="5457493" y="1713815"/>
              <a:ext cx="1870130" cy="1118594"/>
            </a:xfrm>
            <a:prstGeom prst="roundRect">
              <a:avLst/>
            </a:prstGeom>
            <a:solidFill>
              <a:schemeClr val="bg1">
                <a:alpha val="10196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24923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en-US" sz="623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Literature and database search</a:t>
              </a:r>
            </a:p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en-US" sz="623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Impact on gene or protein function</a:t>
              </a:r>
            </a:p>
          </p:txBody>
        </p:sp>
        <p:sp>
          <p:nvSpPr>
            <p:cNvPr id="35" name="Abgerundetes Rechteck 34"/>
            <p:cNvSpPr/>
            <p:nvPr/>
          </p:nvSpPr>
          <p:spPr bwMode="auto">
            <a:xfrm>
              <a:off x="9722875" y="1709548"/>
              <a:ext cx="1870130" cy="1118594"/>
            </a:xfrm>
            <a:prstGeom prst="roundRect">
              <a:avLst/>
            </a:prstGeom>
            <a:solidFill>
              <a:schemeClr val="bg1">
                <a:alpha val="10196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24923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en-US" sz="623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Interdisciplinary discussion</a:t>
              </a:r>
            </a:p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en-US" sz="623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Assessment of clinical information</a:t>
              </a:r>
            </a:p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en-US" sz="623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Discussion of germline variants</a:t>
              </a:r>
            </a:p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en-US" sz="623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Prioritization</a:t>
              </a:r>
            </a:p>
            <a:p>
              <a:pPr marL="118695" indent="-118695">
                <a:buFont typeface="Arial" panose="020B0604020202020204" pitchFamily="34" charset="0"/>
                <a:buChar char="•"/>
              </a:pPr>
              <a:endParaRPr lang="en-US" sz="623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118695" indent="-118695">
                <a:buFont typeface="Arial" panose="020B0604020202020204" pitchFamily="34" charset="0"/>
                <a:buChar char="•"/>
              </a:pPr>
              <a:endParaRPr lang="en-US" sz="623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36" name="Abgerundetes Rechteck 35"/>
            <p:cNvSpPr/>
            <p:nvPr/>
          </p:nvSpPr>
          <p:spPr bwMode="auto">
            <a:xfrm>
              <a:off x="7581263" y="1709548"/>
              <a:ext cx="1870130" cy="1118594"/>
            </a:xfrm>
            <a:prstGeom prst="roundRect">
              <a:avLst/>
            </a:prstGeom>
            <a:solidFill>
              <a:schemeClr val="bg1">
                <a:alpha val="10196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24923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en-US" sz="623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Literature and database search</a:t>
              </a:r>
            </a:p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en-US" sz="623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Diagnostic, prognostic and predictive biomarkers</a:t>
              </a:r>
            </a:p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en-US" sz="623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Evidence level</a:t>
              </a:r>
            </a:p>
          </p:txBody>
        </p:sp>
        <p:sp>
          <p:nvSpPr>
            <p:cNvPr id="37" name="Abgerundetes Rechteck 36"/>
            <p:cNvSpPr/>
            <p:nvPr/>
          </p:nvSpPr>
          <p:spPr bwMode="auto">
            <a:xfrm>
              <a:off x="3321388" y="1709548"/>
              <a:ext cx="1870130" cy="1118594"/>
            </a:xfrm>
            <a:prstGeom prst="roundRect">
              <a:avLst/>
            </a:prstGeom>
            <a:solidFill>
              <a:schemeClr val="bg1">
                <a:alpha val="10196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24923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en-US" sz="623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Filtering and annotation using public databases and </a:t>
              </a:r>
              <a:r>
                <a:rPr lang="en-US" sz="623" i="1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in </a:t>
              </a:r>
              <a:r>
                <a:rPr lang="en-US" sz="623" i="1" dirty="0" err="1">
                  <a:latin typeface="Calibri Light" panose="020F0302020204030204" pitchFamily="34" charset="0"/>
                  <a:cs typeface="Calibri Light" panose="020F0302020204030204" pitchFamily="34" charset="0"/>
                </a:rPr>
                <a:t>silico</a:t>
              </a:r>
              <a:r>
                <a:rPr lang="en-US" sz="623" i="1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r>
                <a:rPr lang="en-US" sz="623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algorithms</a:t>
              </a:r>
            </a:p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en-US" sz="623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Lists of annotated variants</a:t>
              </a:r>
            </a:p>
            <a:p>
              <a:pPr marL="118695" indent="-118695">
                <a:buFont typeface="Arial" panose="020B0604020202020204" pitchFamily="34" charset="0"/>
                <a:buChar char="•"/>
              </a:pPr>
              <a:endParaRPr lang="en-US" sz="623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38" name="Abgerundetes Rechteck 37"/>
            <p:cNvSpPr/>
            <p:nvPr/>
          </p:nvSpPr>
          <p:spPr bwMode="auto">
            <a:xfrm>
              <a:off x="1188697" y="1709548"/>
              <a:ext cx="1870130" cy="1118594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24923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en-US" sz="623" dirty="0" err="1">
                  <a:latin typeface="Calibri Light" panose="020F0302020204030204" pitchFamily="34" charset="0"/>
                  <a:cs typeface="Calibri Light" panose="020F0302020204030204" pitchFamily="34" charset="0"/>
                </a:rPr>
                <a:t>Bioinformatic</a:t>
              </a:r>
              <a:r>
                <a:rPr lang="en-US" sz="623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 tools and algorithms </a:t>
              </a:r>
            </a:p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en-US" sz="623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SNVs, </a:t>
              </a:r>
              <a:r>
                <a:rPr lang="en-US" sz="623" dirty="0" err="1">
                  <a:latin typeface="Calibri Light" panose="020F0302020204030204" pitchFamily="34" charset="0"/>
                  <a:cs typeface="Calibri Light" panose="020F0302020204030204" pitchFamily="34" charset="0"/>
                </a:rPr>
                <a:t>indels</a:t>
              </a:r>
              <a:r>
                <a:rPr lang="en-US" sz="623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, CNVs, expression, fusions, germline variants</a:t>
              </a:r>
            </a:p>
            <a:p>
              <a:pPr marL="118695" indent="-118695">
                <a:buFont typeface="Arial" panose="020B0604020202020204" pitchFamily="34" charset="0"/>
                <a:buChar char="•"/>
              </a:pPr>
              <a:endParaRPr lang="en-US" sz="623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39" name="Abgerundetes Rechteck 38"/>
            <p:cNvSpPr/>
            <p:nvPr/>
          </p:nvSpPr>
          <p:spPr bwMode="auto">
            <a:xfrm>
              <a:off x="731449" y="1009802"/>
              <a:ext cx="1886507" cy="792088"/>
            </a:xfrm>
            <a:prstGeom prst="roundRect">
              <a:avLst/>
            </a:prstGeom>
            <a:solidFill>
              <a:srgbClr val="7030A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3305" tIns="31652" rIns="63305" bIns="31652" numCol="1" rtlCol="0" anchor="ctr" anchorCtr="0" compatLnSpc="1">
              <a:prstTxWarp prst="textNoShape">
                <a:avLst/>
              </a:prstTxWarp>
            </a:bodyPr>
            <a:lstStyle/>
            <a:p>
              <a:pPr lvl="0" algn="ctr"/>
              <a:r>
                <a:rPr lang="en-US" sz="692" b="1" dirty="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1. Identification</a:t>
              </a:r>
            </a:p>
          </p:txBody>
        </p:sp>
        <p:sp>
          <p:nvSpPr>
            <p:cNvPr id="40" name="Abgerundetes Rechteck 39"/>
            <p:cNvSpPr/>
            <p:nvPr/>
          </p:nvSpPr>
          <p:spPr bwMode="auto">
            <a:xfrm>
              <a:off x="2829786" y="1004732"/>
              <a:ext cx="1886507" cy="792088"/>
            </a:xfrm>
            <a:prstGeom prst="roundRect">
              <a:avLst/>
            </a:prstGeom>
            <a:solidFill>
              <a:srgbClr val="3273C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3305" tIns="31652" rIns="63305" bIns="31652" numCol="1" rtlCol="0" anchor="ctr" anchorCtr="0" compatLnSpc="1">
              <a:prstTxWarp prst="textNoShape">
                <a:avLst/>
              </a:prstTxWarp>
            </a:bodyPr>
            <a:lstStyle/>
            <a:p>
              <a:pPr lvl="0" algn="ctr"/>
              <a:r>
                <a:rPr lang="en-US" sz="692" b="1" dirty="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2. Filtering and Annotation</a:t>
              </a:r>
            </a:p>
          </p:txBody>
        </p:sp>
        <p:sp>
          <p:nvSpPr>
            <p:cNvPr id="41" name="Abgerundetes Rechteck 40"/>
            <p:cNvSpPr/>
            <p:nvPr/>
          </p:nvSpPr>
          <p:spPr bwMode="auto">
            <a:xfrm>
              <a:off x="4928123" y="1002032"/>
              <a:ext cx="1886507" cy="792088"/>
            </a:xfrm>
            <a:prstGeom prst="roundRect">
              <a:avLst/>
            </a:prstGeom>
            <a:solidFill>
              <a:srgbClr val="E9E9E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3305" tIns="31652" rIns="63305" bIns="31652" numCol="1" rtlCol="0" anchor="ctr" anchorCtr="0" compatLnSpc="1">
              <a:prstTxWarp prst="textNoShape">
                <a:avLst/>
              </a:prstTxWarp>
            </a:bodyPr>
            <a:lstStyle/>
            <a:p>
              <a:pPr lvl="0" algn="ctr"/>
              <a:r>
                <a:rPr lang="en-US" sz="692" b="1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3. Functional Assessment</a:t>
              </a:r>
            </a:p>
          </p:txBody>
        </p:sp>
        <p:sp>
          <p:nvSpPr>
            <p:cNvPr id="42" name="Abgerundetes Rechteck 41"/>
            <p:cNvSpPr/>
            <p:nvPr/>
          </p:nvSpPr>
          <p:spPr bwMode="auto">
            <a:xfrm>
              <a:off x="7026460" y="1009802"/>
              <a:ext cx="1886507" cy="792088"/>
            </a:xfrm>
            <a:prstGeom prst="round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3305" tIns="31652" rIns="63305" bIns="31652" numCol="1" rtlCol="0" anchor="ctr" anchorCtr="0" compatLnSpc="1">
              <a:prstTxWarp prst="textNoShape">
                <a:avLst/>
              </a:prstTxWarp>
            </a:bodyPr>
            <a:lstStyle/>
            <a:p>
              <a:pPr lvl="0" algn="ctr"/>
              <a:r>
                <a:rPr lang="en-US" sz="692" b="1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4. Clinical Relevance</a:t>
              </a:r>
            </a:p>
          </p:txBody>
        </p:sp>
        <p:sp>
          <p:nvSpPr>
            <p:cNvPr id="43" name="Abgerundetes Rechteck 42"/>
            <p:cNvSpPr/>
            <p:nvPr/>
          </p:nvSpPr>
          <p:spPr bwMode="auto">
            <a:xfrm>
              <a:off x="9124797" y="1009982"/>
              <a:ext cx="1886507" cy="792088"/>
            </a:xfrm>
            <a:prstGeom prst="roundRect">
              <a:avLst/>
            </a:prstGeom>
            <a:solidFill>
              <a:srgbClr val="00186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3305" tIns="31652" rIns="63305" bIns="31652" numCol="1" rtlCol="0" anchor="ctr" anchorCtr="0" compatLnSpc="1">
              <a:prstTxWarp prst="textNoShape">
                <a:avLst/>
              </a:prstTxWarp>
            </a:bodyPr>
            <a:lstStyle/>
            <a:p>
              <a:pPr lvl="0" algn="ctr"/>
              <a:r>
                <a:rPr lang="en-US" sz="692" b="1" dirty="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5. Clinical Decision MTB</a:t>
              </a:r>
            </a:p>
          </p:txBody>
        </p:sp>
        <p:sp>
          <p:nvSpPr>
            <p:cNvPr id="44" name="Abgerundetes Rechteck 43"/>
            <p:cNvSpPr/>
            <p:nvPr/>
          </p:nvSpPr>
          <p:spPr bwMode="auto">
            <a:xfrm>
              <a:off x="9582045" y="5344914"/>
              <a:ext cx="1870130" cy="815019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24923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118695" indent="-118695">
                <a:buFont typeface="Arial" panose="020B0604020202020204" pitchFamily="34" charset="0"/>
                <a:buChar char="•"/>
              </a:pPr>
              <a:r>
                <a:rPr lang="en-US" sz="623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Documentation of clinical outcome data</a:t>
              </a:r>
            </a:p>
            <a:p>
              <a:pPr marL="118695" indent="-118695">
                <a:buFont typeface="Arial" panose="020B0604020202020204" pitchFamily="34" charset="0"/>
                <a:buChar char="•"/>
              </a:pPr>
              <a:endParaRPr lang="en-US" sz="623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45" name="Abgerundetes Rechteck 44"/>
            <p:cNvSpPr/>
            <p:nvPr/>
          </p:nvSpPr>
          <p:spPr bwMode="auto">
            <a:xfrm>
              <a:off x="9124797" y="4645169"/>
              <a:ext cx="1886507" cy="792088"/>
            </a:xfrm>
            <a:prstGeom prst="roundRect">
              <a:avLst/>
            </a:prstGeom>
            <a:solidFill>
              <a:srgbClr val="00186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3305" tIns="31652" rIns="63305" bIns="31652" numCol="1" rtlCol="0" anchor="ctr" anchorCtr="0" compatLnSpc="1">
              <a:prstTxWarp prst="textNoShape">
                <a:avLst/>
              </a:prstTxWarp>
            </a:bodyPr>
            <a:lstStyle/>
            <a:p>
              <a:pPr lvl="0" algn="ctr"/>
              <a:r>
                <a:rPr lang="en-US" sz="692" b="1" dirty="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Structured Follow-up</a:t>
              </a:r>
            </a:p>
          </p:txBody>
        </p:sp>
        <p:sp>
          <p:nvSpPr>
            <p:cNvPr id="46" name="Abgerundetes Rechteck 45"/>
            <p:cNvSpPr/>
            <p:nvPr/>
          </p:nvSpPr>
          <p:spPr bwMode="auto">
            <a:xfrm>
              <a:off x="9124797" y="3152457"/>
              <a:ext cx="2472471" cy="1168397"/>
            </a:xfrm>
            <a:prstGeom prst="roundRect">
              <a:avLst/>
            </a:prstGeom>
            <a:solidFill>
              <a:srgbClr val="A0B4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3305" tIns="31652" rIns="63305" bIns="31652" numCol="1" rtlCol="0" anchor="ctr" anchorCtr="0" compatLnSpc="1">
              <a:prstTxWarp prst="textNoShape">
                <a:avLst/>
              </a:prstTxWarp>
            </a:bodyPr>
            <a:lstStyle/>
            <a:p>
              <a:pPr lvl="0" algn="ctr"/>
              <a:r>
                <a:rPr lang="en-US" sz="692" b="1" dirty="0"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Treatment recommendation</a:t>
              </a:r>
            </a:p>
          </p:txBody>
        </p:sp>
        <p:pic>
          <p:nvPicPr>
            <p:cNvPr id="47" name="Grafik 4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222602" y="3188103"/>
              <a:ext cx="461722" cy="448596"/>
            </a:xfrm>
            <a:prstGeom prst="rect">
              <a:avLst/>
            </a:prstGeom>
          </p:spPr>
        </p:pic>
        <p:pic>
          <p:nvPicPr>
            <p:cNvPr id="48" name="Grafik 4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17413" y="1448068"/>
              <a:ext cx="610782" cy="300632"/>
            </a:xfrm>
            <a:prstGeom prst="rect">
              <a:avLst/>
            </a:prstGeom>
          </p:spPr>
        </p:pic>
      </p:grpSp>
      <p:grpSp>
        <p:nvGrpSpPr>
          <p:cNvPr id="49" name="Gruppieren 48"/>
          <p:cNvGrpSpPr/>
          <p:nvPr/>
        </p:nvGrpSpPr>
        <p:grpSpPr>
          <a:xfrm>
            <a:off x="2719631" y="3791199"/>
            <a:ext cx="7091518" cy="2525561"/>
            <a:chOff x="161287" y="910940"/>
            <a:chExt cx="10870467" cy="5050443"/>
          </a:xfrm>
        </p:grpSpPr>
        <p:grpSp>
          <p:nvGrpSpPr>
            <p:cNvPr id="50" name="Gruppieren 49"/>
            <p:cNvGrpSpPr/>
            <p:nvPr/>
          </p:nvGrpSpPr>
          <p:grpSpPr>
            <a:xfrm>
              <a:off x="161287" y="910940"/>
              <a:ext cx="10870467" cy="5050443"/>
              <a:chOff x="161287" y="910940"/>
              <a:chExt cx="10870467" cy="5050443"/>
            </a:xfrm>
          </p:grpSpPr>
          <p:sp>
            <p:nvSpPr>
              <p:cNvPr id="53" name="Abgerundetes Rechteck 52"/>
              <p:cNvSpPr/>
              <p:nvPr/>
            </p:nvSpPr>
            <p:spPr bwMode="auto">
              <a:xfrm>
                <a:off x="589688" y="1625178"/>
                <a:ext cx="1870130" cy="1356349"/>
              </a:xfrm>
              <a:prstGeom prst="round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24923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118695" indent="-118695">
                  <a:buFont typeface="Arial" panose="020B0604020202020204" pitchFamily="34" charset="0"/>
                  <a:buChar char="•"/>
                </a:pPr>
                <a:r>
                  <a:rPr lang="en-US" sz="623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Establishment of a list of molecular aberrations independent of the type of molecular analysis (e.g. SNV, CNV, gene expression changes, immunohistochemistry…)</a:t>
                </a:r>
              </a:p>
              <a:p>
                <a:pPr marL="118695" indent="-118695">
                  <a:buFont typeface="Arial" panose="020B0604020202020204" pitchFamily="34" charset="0"/>
                  <a:buChar char="•"/>
                </a:pPr>
                <a:endParaRPr lang="en-US" sz="623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</p:txBody>
          </p:sp>
          <p:grpSp>
            <p:nvGrpSpPr>
              <p:cNvPr id="54" name="Gruppieren 53"/>
              <p:cNvGrpSpPr/>
              <p:nvPr/>
            </p:nvGrpSpPr>
            <p:grpSpPr>
              <a:xfrm>
                <a:off x="161287" y="910940"/>
                <a:ext cx="10870467" cy="5050443"/>
                <a:chOff x="161287" y="910940"/>
                <a:chExt cx="10870467" cy="5050443"/>
              </a:xfrm>
            </p:grpSpPr>
            <p:grpSp>
              <p:nvGrpSpPr>
                <p:cNvPr id="55" name="Gruppieren 54"/>
                <p:cNvGrpSpPr/>
                <p:nvPr/>
              </p:nvGrpSpPr>
              <p:grpSpPr>
                <a:xfrm>
                  <a:off x="2257300" y="911414"/>
                  <a:ext cx="8774454" cy="5049969"/>
                  <a:chOff x="729125" y="995783"/>
                  <a:chExt cx="8774454" cy="5049969"/>
                </a:xfrm>
              </p:grpSpPr>
              <p:sp>
                <p:nvSpPr>
                  <p:cNvPr id="57" name="Abgerundetes Rechteck 56"/>
                  <p:cNvSpPr/>
                  <p:nvPr/>
                </p:nvSpPr>
                <p:spPr bwMode="auto">
                  <a:xfrm>
                    <a:off x="5457493" y="1713815"/>
                    <a:ext cx="1870130" cy="1118594"/>
                  </a:xfrm>
                  <a:prstGeom prst="roundRect">
                    <a:avLst/>
                  </a:prstGeom>
                  <a:solidFill>
                    <a:schemeClr val="bg1">
                      <a:alpha val="10196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24923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118695" indent="-118695">
                      <a:buFont typeface="Arial" panose="020B0604020202020204" pitchFamily="34" charset="0"/>
                      <a:buChar char="•"/>
                    </a:pPr>
                    <a:r>
                      <a:rPr lang="en-US" sz="623" dirty="0"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Analysis of missing data</a:t>
                    </a:r>
                  </a:p>
                  <a:p>
                    <a:pPr marL="118695" indent="-118695">
                      <a:buFont typeface="Arial" panose="020B0604020202020204" pitchFamily="34" charset="0"/>
                      <a:buChar char="•"/>
                    </a:pPr>
                    <a:r>
                      <a:rPr lang="en-US" sz="623" dirty="0"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Validation of biomarkers if necessary</a:t>
                    </a:r>
                  </a:p>
                  <a:p>
                    <a:pPr marL="118695" indent="-118695">
                      <a:buFont typeface="Arial" panose="020B0604020202020204" pitchFamily="34" charset="0"/>
                      <a:buChar char="•"/>
                    </a:pPr>
                    <a:r>
                      <a:rPr lang="en-US" sz="623" dirty="0"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Analysis of biomarkers in context</a:t>
                    </a:r>
                  </a:p>
                </p:txBody>
              </p:sp>
              <p:sp>
                <p:nvSpPr>
                  <p:cNvPr id="58" name="Abgerundetes Rechteck 57"/>
                  <p:cNvSpPr/>
                  <p:nvPr/>
                </p:nvSpPr>
                <p:spPr bwMode="auto">
                  <a:xfrm>
                    <a:off x="7593598" y="1709548"/>
                    <a:ext cx="1870130" cy="1118594"/>
                  </a:xfrm>
                  <a:prstGeom prst="roundRect">
                    <a:avLst/>
                  </a:prstGeom>
                  <a:solidFill>
                    <a:schemeClr val="bg1">
                      <a:alpha val="10196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24923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118695" indent="-118695">
                      <a:buFont typeface="Arial" panose="020B0604020202020204" pitchFamily="34" charset="0"/>
                      <a:buChar char="•"/>
                    </a:pPr>
                    <a:r>
                      <a:rPr lang="en-US" sz="623" dirty="0"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Interdisciplinary discussion</a:t>
                    </a:r>
                  </a:p>
                  <a:p>
                    <a:pPr marL="118695" indent="-118695">
                      <a:buFont typeface="Arial" panose="020B0604020202020204" pitchFamily="34" charset="0"/>
                      <a:buChar char="•"/>
                    </a:pPr>
                    <a:r>
                      <a:rPr lang="en-US" sz="623" dirty="0"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Assessment of additional information</a:t>
                    </a:r>
                  </a:p>
                </p:txBody>
              </p:sp>
              <p:sp>
                <p:nvSpPr>
                  <p:cNvPr id="59" name="Abgerundetes Rechteck 58"/>
                  <p:cNvSpPr/>
                  <p:nvPr/>
                </p:nvSpPr>
                <p:spPr bwMode="auto">
                  <a:xfrm>
                    <a:off x="3321389" y="1709549"/>
                    <a:ext cx="1870130" cy="1821505"/>
                  </a:xfrm>
                  <a:prstGeom prst="roundRect">
                    <a:avLst/>
                  </a:prstGeom>
                  <a:solidFill>
                    <a:schemeClr val="bg1">
                      <a:alpha val="10196"/>
                    </a:schemeClr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24923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118695" indent="-118695">
                      <a:buFont typeface="Arial" panose="020B0604020202020204" pitchFamily="34" charset="0"/>
                      <a:buChar char="•"/>
                    </a:pPr>
                    <a:r>
                      <a:rPr lang="en-US" sz="623" dirty="0"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Identification of clinical relevance with structured literature search and databases using evidence levels</a:t>
                    </a:r>
                  </a:p>
                  <a:p>
                    <a:pPr marL="118695" indent="-118695">
                      <a:buFont typeface="Arial" panose="020B0604020202020204" pitchFamily="34" charset="0"/>
                      <a:buChar char="•"/>
                    </a:pPr>
                    <a:r>
                      <a:rPr lang="en-US" sz="623" dirty="0"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Identification of diagnostic, predictive, prognostic, predisposing and pharmacogenomics biomarkers</a:t>
                    </a:r>
                  </a:p>
                  <a:p>
                    <a:pPr lvl="0"/>
                    <a:endParaRPr lang="en-US" sz="623" dirty="0">
                      <a:latin typeface="Calibri Light" panose="020F0302020204030204" pitchFamily="34" charset="0"/>
                      <a:cs typeface="Calibri Light" panose="020F0302020204030204" pitchFamily="34" charset="0"/>
                    </a:endParaRPr>
                  </a:p>
                  <a:p>
                    <a:pPr marL="118695" indent="-118695">
                      <a:buFont typeface="Arial" panose="020B0604020202020204" pitchFamily="34" charset="0"/>
                      <a:buChar char="•"/>
                    </a:pPr>
                    <a:endParaRPr lang="en-US" sz="623" dirty="0">
                      <a:latin typeface="Calibri Light" panose="020F0302020204030204" pitchFamily="34" charset="0"/>
                      <a:cs typeface="Calibri Light" panose="020F0302020204030204" pitchFamily="34" charset="0"/>
                    </a:endParaRPr>
                  </a:p>
                </p:txBody>
              </p:sp>
              <p:sp>
                <p:nvSpPr>
                  <p:cNvPr id="60" name="Abgerundetes Rechteck 59"/>
                  <p:cNvSpPr/>
                  <p:nvPr/>
                </p:nvSpPr>
                <p:spPr bwMode="auto">
                  <a:xfrm>
                    <a:off x="1188697" y="1709548"/>
                    <a:ext cx="1870130" cy="1118594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24923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118695" indent="-118695">
                      <a:buFont typeface="Arial" panose="020B0604020202020204" pitchFamily="34" charset="0"/>
                      <a:buChar char="•"/>
                    </a:pPr>
                    <a:r>
                      <a:rPr lang="en-US" sz="623" dirty="0"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Preprocessing for the identification of potential biomarkers, using public databases and </a:t>
                    </a:r>
                    <a:r>
                      <a:rPr lang="en-US" sz="623" i="1" dirty="0"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in </a:t>
                    </a:r>
                    <a:r>
                      <a:rPr lang="en-US" sz="623" i="1" dirty="0" err="1"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silico</a:t>
                    </a:r>
                    <a:r>
                      <a:rPr lang="en-US" sz="623" i="1" dirty="0"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 </a:t>
                    </a:r>
                    <a:r>
                      <a:rPr lang="en-US" sz="623" dirty="0"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algorithms</a:t>
                    </a:r>
                  </a:p>
                  <a:p>
                    <a:pPr marL="118695" indent="-118695">
                      <a:buFont typeface="Arial" panose="020B0604020202020204" pitchFamily="34" charset="0"/>
                      <a:buChar char="•"/>
                    </a:pPr>
                    <a:endParaRPr lang="en-US" sz="623" dirty="0">
                      <a:latin typeface="Calibri Light" panose="020F0302020204030204" pitchFamily="34" charset="0"/>
                      <a:cs typeface="Calibri Light" panose="020F0302020204030204" pitchFamily="34" charset="0"/>
                    </a:endParaRPr>
                  </a:p>
                </p:txBody>
              </p:sp>
              <p:sp>
                <p:nvSpPr>
                  <p:cNvPr id="61" name="Abgerundetes Rechteck 60"/>
                  <p:cNvSpPr/>
                  <p:nvPr/>
                </p:nvSpPr>
                <p:spPr bwMode="auto">
                  <a:xfrm>
                    <a:off x="4928123" y="1002032"/>
                    <a:ext cx="1886507" cy="792088"/>
                  </a:xfrm>
                  <a:prstGeom prst="roundRect">
                    <a:avLst/>
                  </a:prstGeom>
                  <a:solidFill>
                    <a:srgbClr val="E9E9E9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63305" tIns="31652" rIns="63305" bIns="31652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lvl="0" algn="ctr"/>
                    <a:r>
                      <a:rPr lang="en-US" sz="692" b="1" dirty="0"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4. Validation</a:t>
                    </a:r>
                  </a:p>
                </p:txBody>
              </p:sp>
              <p:sp>
                <p:nvSpPr>
                  <p:cNvPr id="62" name="Abgerundetes Rechteck 61"/>
                  <p:cNvSpPr/>
                  <p:nvPr/>
                </p:nvSpPr>
                <p:spPr bwMode="auto">
                  <a:xfrm>
                    <a:off x="2832110" y="995783"/>
                    <a:ext cx="1886507" cy="792088"/>
                  </a:xfrm>
                  <a:prstGeom prst="roundRect">
                    <a:avLst/>
                  </a:prstGeom>
                  <a:solidFill>
                    <a:schemeClr val="accent2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63305" tIns="31652" rIns="63305" bIns="31652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lvl="0" algn="ctr"/>
                    <a:r>
                      <a:rPr lang="en-US" sz="692" b="1" dirty="0"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3. Annotation</a:t>
                    </a:r>
                  </a:p>
                </p:txBody>
              </p:sp>
              <p:sp>
                <p:nvSpPr>
                  <p:cNvPr id="63" name="Abgerundetes Rechteck 62"/>
                  <p:cNvSpPr/>
                  <p:nvPr/>
                </p:nvSpPr>
                <p:spPr bwMode="auto">
                  <a:xfrm>
                    <a:off x="7031108" y="995783"/>
                    <a:ext cx="1886507" cy="792088"/>
                  </a:xfrm>
                  <a:prstGeom prst="roundRect">
                    <a:avLst/>
                  </a:prstGeom>
                  <a:solidFill>
                    <a:srgbClr val="00186E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63305" tIns="31652" rIns="63305" bIns="31652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lvl="0" algn="ctr"/>
                    <a:r>
                      <a:rPr lang="en-US" sz="692" b="1" dirty="0">
                        <a:solidFill>
                          <a:schemeClr val="bg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5. Discussion</a:t>
                    </a:r>
                  </a:p>
                </p:txBody>
              </p:sp>
              <p:sp>
                <p:nvSpPr>
                  <p:cNvPr id="64" name="Abgerundetes Rechteck 63"/>
                  <p:cNvSpPr/>
                  <p:nvPr/>
                </p:nvSpPr>
                <p:spPr bwMode="auto">
                  <a:xfrm>
                    <a:off x="7633449" y="5230733"/>
                    <a:ext cx="1870130" cy="815019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24923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118695" indent="-118695">
                      <a:buFont typeface="Arial" panose="020B0604020202020204" pitchFamily="34" charset="0"/>
                      <a:buChar char="•"/>
                    </a:pPr>
                    <a:r>
                      <a:rPr lang="en-US" sz="623" dirty="0"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Documentation of clinical outcome</a:t>
                    </a:r>
                  </a:p>
                  <a:p>
                    <a:pPr marL="118695" indent="-118695">
                      <a:buFont typeface="Arial" panose="020B0604020202020204" pitchFamily="34" charset="0"/>
                      <a:buChar char="•"/>
                    </a:pPr>
                    <a:endParaRPr lang="en-US" sz="623" dirty="0">
                      <a:latin typeface="Calibri Light" panose="020F0302020204030204" pitchFamily="34" charset="0"/>
                      <a:cs typeface="Calibri Light" panose="020F0302020204030204" pitchFamily="34" charset="0"/>
                    </a:endParaRPr>
                  </a:p>
                </p:txBody>
              </p:sp>
              <p:sp>
                <p:nvSpPr>
                  <p:cNvPr id="65" name="Abgerundetes Rechteck 64"/>
                  <p:cNvSpPr/>
                  <p:nvPr/>
                </p:nvSpPr>
                <p:spPr bwMode="auto">
                  <a:xfrm>
                    <a:off x="7031108" y="4466106"/>
                    <a:ext cx="1886507" cy="792088"/>
                  </a:xfrm>
                  <a:prstGeom prst="roundRect">
                    <a:avLst/>
                  </a:prstGeom>
                  <a:solidFill>
                    <a:srgbClr val="00186E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63305" tIns="31652" rIns="63305" bIns="31652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lvl="0" algn="ctr"/>
                    <a:r>
                      <a:rPr lang="en-US" sz="692" b="1" dirty="0">
                        <a:solidFill>
                          <a:schemeClr val="bg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Structured Follow-up</a:t>
                    </a:r>
                  </a:p>
                </p:txBody>
              </p:sp>
              <p:sp>
                <p:nvSpPr>
                  <p:cNvPr id="66" name="Abgerundetes Rechteck 65"/>
                  <p:cNvSpPr/>
                  <p:nvPr/>
                </p:nvSpPr>
                <p:spPr bwMode="auto">
                  <a:xfrm>
                    <a:off x="7031108" y="3065059"/>
                    <a:ext cx="2472471" cy="1168397"/>
                  </a:xfrm>
                  <a:prstGeom prst="roundRect">
                    <a:avLst/>
                  </a:prstGeom>
                  <a:solidFill>
                    <a:srgbClr val="A0B400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63305" tIns="31652" rIns="63305" bIns="31652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lvl="0" algn="ctr"/>
                    <a:r>
                      <a:rPr lang="en-US" sz="692" b="1" dirty="0">
                        <a:solidFill>
                          <a:schemeClr val="bg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Treatment recommendation</a:t>
                    </a:r>
                  </a:p>
                </p:txBody>
              </p:sp>
              <p:sp>
                <p:nvSpPr>
                  <p:cNvPr id="67" name="Abgerundetes Rechteck 66"/>
                  <p:cNvSpPr/>
                  <p:nvPr/>
                </p:nvSpPr>
                <p:spPr bwMode="auto">
                  <a:xfrm>
                    <a:off x="729125" y="1009802"/>
                    <a:ext cx="1886507" cy="792088"/>
                  </a:xfrm>
                  <a:prstGeom prst="roundRect">
                    <a:avLst/>
                  </a:prstGeom>
                  <a:solidFill>
                    <a:srgbClr val="3273C3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63305" tIns="31652" rIns="63305" bIns="31652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lvl="0" algn="ctr"/>
                    <a:r>
                      <a:rPr lang="en-US" sz="692" b="1" dirty="0">
                        <a:solidFill>
                          <a:schemeClr val="bg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rPr>
                      <a:t>2. Filtering</a:t>
                    </a:r>
                  </a:p>
                </p:txBody>
              </p:sp>
            </p:grpSp>
            <p:sp>
              <p:nvSpPr>
                <p:cNvPr id="56" name="Abgerundetes Rechteck 55"/>
                <p:cNvSpPr/>
                <p:nvPr/>
              </p:nvSpPr>
              <p:spPr bwMode="auto">
                <a:xfrm>
                  <a:off x="161287" y="910940"/>
                  <a:ext cx="1886507" cy="792088"/>
                </a:xfrm>
                <a:prstGeom prst="roundRect">
                  <a:avLst/>
                </a:prstGeom>
                <a:solidFill>
                  <a:srgbClr val="7030A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3305" tIns="31652" rIns="63305" bIns="31652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lvl="0" algn="ctr"/>
                  <a:r>
                    <a:rPr lang="en-US" sz="692" b="1" dirty="0">
                      <a:solidFill>
                        <a:schemeClr val="bg1"/>
                      </a:solidFill>
                      <a:latin typeface="Calibri Light" panose="020F0302020204030204" pitchFamily="34" charset="0"/>
                      <a:cs typeface="Calibri Light" panose="020F0302020204030204" pitchFamily="34" charset="0"/>
                    </a:rPr>
                    <a:t>1. List of aberrations</a:t>
                  </a:r>
                </a:p>
              </p:txBody>
            </p:sp>
          </p:grpSp>
        </p:grpSp>
        <p:pic>
          <p:nvPicPr>
            <p:cNvPr id="51" name="Grafik 5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604669" y="3043715"/>
              <a:ext cx="414758" cy="402968"/>
            </a:xfrm>
            <a:prstGeom prst="rect">
              <a:avLst/>
            </a:prstGeom>
          </p:spPr>
        </p:pic>
        <p:pic>
          <p:nvPicPr>
            <p:cNvPr id="52" name="Grafik 5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15555" y="1409119"/>
              <a:ext cx="610782" cy="300632"/>
            </a:xfrm>
            <a:prstGeom prst="rect">
              <a:avLst/>
            </a:prstGeom>
          </p:spPr>
        </p:pic>
      </p:grpSp>
      <p:sp>
        <p:nvSpPr>
          <p:cNvPr id="2" name="Textfeld 1"/>
          <p:cNvSpPr txBox="1"/>
          <p:nvPr/>
        </p:nvSpPr>
        <p:spPr>
          <a:xfrm>
            <a:off x="1348740" y="862804"/>
            <a:ext cx="980533" cy="305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85" b="1" dirty="0">
                <a:latin typeface="Arial" panose="020B0604020202020204" pitchFamily="34" charset="0"/>
                <a:cs typeface="Arial" panose="020B0604020202020204" pitchFamily="34" charset="0"/>
              </a:rPr>
              <a:t>HDB</a:t>
            </a:r>
          </a:p>
        </p:txBody>
      </p:sp>
      <p:sp>
        <p:nvSpPr>
          <p:cNvPr id="68" name="Textfeld 67"/>
          <p:cNvSpPr txBox="1"/>
          <p:nvPr/>
        </p:nvSpPr>
        <p:spPr>
          <a:xfrm>
            <a:off x="1348740" y="3791199"/>
            <a:ext cx="546423" cy="305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85" b="1" dirty="0">
                <a:latin typeface="Arial" panose="020B0604020202020204" pitchFamily="34" charset="0"/>
                <a:cs typeface="Arial" panose="020B0604020202020204" pitchFamily="34" charset="0"/>
              </a:rPr>
              <a:t>BLN</a:t>
            </a:r>
          </a:p>
        </p:txBody>
      </p:sp>
      <p:sp>
        <p:nvSpPr>
          <p:cNvPr id="69" name="Textfeld 68">
            <a:extLst>
              <a:ext uri="{FF2B5EF4-FFF2-40B4-BE49-F238E27FC236}">
                <a16:creationId xmlns:a16="http://schemas.microsoft.com/office/drawing/2014/main" id="{FD04A75C-CE3F-1448-A033-F85DE4577F33}"/>
              </a:ext>
            </a:extLst>
          </p:cNvPr>
          <p:cNvSpPr txBox="1"/>
          <p:nvPr/>
        </p:nvSpPr>
        <p:spPr>
          <a:xfrm>
            <a:off x="2040953" y="361863"/>
            <a:ext cx="2257349" cy="3054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385" b="1" dirty="0">
                <a:latin typeface="Arial" panose="020B0604020202020204" pitchFamily="34" charset="0"/>
                <a:cs typeface="Arial" panose="020B0604020202020204" pitchFamily="34" charset="0"/>
              </a:rPr>
              <a:t>Additional File 1: Fig. S1</a:t>
            </a:r>
          </a:p>
        </p:txBody>
      </p:sp>
    </p:spTree>
    <p:extLst>
      <p:ext uri="{BB962C8B-B14F-4D97-AF65-F5344CB8AC3E}">
        <p14:creationId xmlns:p14="http://schemas.microsoft.com/office/powerpoint/2010/main" val="29096048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216</Words>
  <Application>Microsoft Macintosh PowerPoint</Application>
  <PresentationFormat>Breitbild</PresentationFormat>
  <Paragraphs>41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Microsoft Office User</dc:creator>
  <cp:lastModifiedBy>Microsoft Office User</cp:lastModifiedBy>
  <cp:revision>2</cp:revision>
  <dcterms:created xsi:type="dcterms:W3CDTF">2022-07-05T13:23:59Z</dcterms:created>
  <dcterms:modified xsi:type="dcterms:W3CDTF">2022-07-05T13:25:24Z</dcterms:modified>
</cp:coreProperties>
</file>