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6858000" cy="12192000"/>
  <p:notesSz cx="6858000" cy="9144000"/>
  <p:custDataLst>
    <p:tags r:id="rId4"/>
  </p:custData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08" d="100"/>
          <a:sy n="108" d="100"/>
        </p:scale>
        <p:origin x="1068" y="-2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tags" Target="tags/tag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ZHAOMAN" userId="a1a3b0db-de35-4291-8a88-caaf40b7953e" providerId="ADAL" clId="{AB0BAA2A-5C69-4737-B138-1148D069F111}"/>
    <pc:docChg chg="undo custSel modSld">
      <pc:chgData name="WanZHAOMAN" userId="a1a3b0db-de35-4291-8a88-caaf40b7953e" providerId="ADAL" clId="{AB0BAA2A-5C69-4737-B138-1148D069F111}" dt="2026-09-01T02:11:42.125" v="43" actId="207"/>
      <pc:docMkLst>
        <pc:docMk/>
      </pc:docMkLst>
      <pc:sldChg chg="modSp mod">
        <pc:chgData name="WanZHAOMAN" userId="a1a3b0db-de35-4291-8a88-caaf40b7953e" providerId="ADAL" clId="{AB0BAA2A-5C69-4737-B138-1148D069F111}" dt="2026-09-01T02:11:42.125" v="43" actId="207"/>
        <pc:sldMkLst>
          <pc:docMk/>
          <pc:sldMk cId="0" sldId="256"/>
        </pc:sldMkLst>
        <pc:spChg chg="mod">
          <ac:chgData name="WanZHAOMAN" userId="a1a3b0db-de35-4291-8a88-caaf40b7953e" providerId="ADAL" clId="{AB0BAA2A-5C69-4737-B138-1148D069F111}" dt="2026-08-26T05:14:15.343" v="2" actId="20577"/>
          <ac:spMkLst>
            <pc:docMk/>
            <pc:sldMk cId="0" sldId="256"/>
            <ac:spMk id="5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9-01T02:11:42.125" v="43" actId="207"/>
          <ac:spMkLst>
            <pc:docMk/>
            <pc:sldMk cId="0" sldId="256"/>
            <ac:spMk id="7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818" v="4" actId="27636"/>
          <ac:spMkLst>
            <pc:docMk/>
            <pc:sldMk cId="0" sldId="256"/>
            <ac:spMk id="10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31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39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44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47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63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66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67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22.691" v="3" actId="1076"/>
          <ac:spMkLst>
            <pc:docMk/>
            <pc:sldMk cId="0" sldId="256"/>
            <ac:spMk id="73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5:23.373" v="39" actId="1076"/>
          <ac:spMkLst>
            <pc:docMk/>
            <pc:sldMk cId="0" sldId="256"/>
            <ac:spMk id="87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51.888" v="11" actId="554"/>
          <ac:spMkLst>
            <pc:docMk/>
            <pc:sldMk cId="0" sldId="256"/>
            <ac:spMk id="88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4:57.581" v="35" actId="1038"/>
          <ac:spMkLst>
            <pc:docMk/>
            <pc:sldMk cId="0" sldId="256"/>
            <ac:spMk id="90" creationId="{00000000-0000-0000-0000-000000000000}"/>
          </ac:spMkLst>
        </pc:spChg>
        <pc:spChg chg="mod">
          <ac:chgData name="WanZHAOMAN" userId="a1a3b0db-de35-4291-8a88-caaf40b7953e" providerId="ADAL" clId="{AB0BAA2A-5C69-4737-B138-1148D069F111}" dt="2026-08-26T05:15:08.805" v="36" actId="1076"/>
          <ac:spMkLst>
            <pc:docMk/>
            <pc:sldMk cId="0" sldId="256"/>
            <ac:spMk id="91" creationId="{00000000-0000-0000-0000-000000000000}"/>
          </ac:spMkLst>
        </pc:spChg>
        <pc:grpChg chg="mod">
          <ac:chgData name="WanZHAOMAN" userId="a1a3b0db-de35-4291-8a88-caaf40b7953e" providerId="ADAL" clId="{AB0BAA2A-5C69-4737-B138-1148D069F111}" dt="2026-08-26T05:15:27.428" v="40" actId="1076"/>
          <ac:grpSpMkLst>
            <pc:docMk/>
            <pc:sldMk cId="0" sldId="256"/>
            <ac:grpSpMk id="3" creationId="{00000000-0000-0000-0000-000000000000}"/>
          </ac:grpSpMkLst>
        </pc:gr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buNone/>
              <a:defRPr sz="45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t>单击此处编辑母版副标题样式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buNone/>
              <a:defRPr sz="45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100"/>
            </a:lvl2pPr>
            <a:lvl3pPr>
              <a:buNone/>
              <a:defRPr sz="1800"/>
            </a:lvl3pPr>
            <a:lvl4pPr>
              <a:buNone/>
              <a:defRPr sz="1500"/>
            </a:lvl4pPr>
            <a:lvl5pPr>
              <a:buNone/>
              <a:defRPr sz="1500"/>
            </a:lvl5pPr>
            <a:lvl6pPr>
              <a:buNone/>
              <a:defRPr sz="1500"/>
            </a:lvl6pPr>
            <a:lvl7pPr>
              <a:buNone/>
              <a:defRPr sz="1500"/>
            </a:lvl7pPr>
            <a:lvl8pPr>
              <a:buNone/>
              <a:defRPr sz="1500"/>
            </a:lvl8pPr>
            <a:lvl9pPr>
              <a:buNone/>
              <a:defRPr sz="1500"/>
            </a:lvl9pPr>
          </a:lstStyle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buNone/>
              <a:defRPr sz="2400"/>
            </a:lvl1pPr>
          </a:lstStyle>
          <a:p>
            <a:r>
              <a:t>单击此处编辑母版标题样式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t>单击图标添加图片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buNone/>
            </a:pPr>
            <a:r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单击此处编辑母版标题样式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t>单击此处编辑母版标题样式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单击此处编辑母版标题样式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单击此处编辑母版文本样式</a:t>
            </a:r>
          </a:p>
          <a:p>
            <a:pPr lvl="1">
              <a:buNone/>
            </a:pPr>
            <a:r>
              <a:t>二级</a:t>
            </a:r>
          </a:p>
          <a:p>
            <a:pPr lvl="2">
              <a:buNone/>
            </a:pPr>
            <a:r>
              <a:t>三级</a:t>
            </a:r>
          </a:p>
          <a:p>
            <a:pPr lvl="3">
              <a:buNone/>
            </a:pPr>
            <a:r>
              <a:t>四级</a:t>
            </a:r>
          </a:p>
          <a:p>
            <a:pPr lvl="4">
              <a:buNone/>
            </a:pPr>
            <a:r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E215DE-175E-4BA0-9D68-C6590DDA86FB}" type="datetimeFigureOut">
              <a:rPr lang="zh-CN" altLang="en-US"/>
              <a:t>2026/9/1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6875BB-4CCC-486F-9F65-1539E680B5E1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171450" indent="-171450" algn="l" defTabSz="685800">
        <a:lnSpc>
          <a:spcPct val="90000"/>
        </a:lnSpc>
        <a:spcBef>
          <a:spcPts val="750"/>
        </a:spcBef>
        <a:buFont typeface="Arial" panose="020B0604020202020204"/>
        <a:buChar char="•"/>
        <a:defRPr sz="2100" kern="1200">
          <a:solidFill>
            <a:schemeClr val="tx1"/>
          </a:solidFill>
          <a:latin typeface="+mn-lt"/>
          <a:ea typeface="+mn-lt"/>
          <a:cs typeface="+mn-lt"/>
        </a:defRPr>
      </a:lvl1pPr>
      <a:lvl2pPr marL="5143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8572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500" kern="1200">
          <a:solidFill>
            <a:schemeClr val="tx1"/>
          </a:solidFill>
          <a:latin typeface="+mn-lt"/>
          <a:ea typeface="+mn-lt"/>
          <a:cs typeface="+mn-lt"/>
        </a:defRPr>
      </a:lvl3pPr>
      <a:lvl4pPr marL="12001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5430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8859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2288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5717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914650" indent="-171450" algn="l" defTabSz="685800">
        <a:lnSpc>
          <a:spcPct val="90000"/>
        </a:lnSpc>
        <a:spcBef>
          <a:spcPts val="375"/>
        </a:spcBef>
        <a:buFont typeface="Arial" panose="020B0604020202020204"/>
        <a:buChar char="•"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1pPr>
      <a:lvl2pPr marL="3429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2pPr>
      <a:lvl3pPr marL="6858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3pPr>
      <a:lvl4pPr marL="10287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4pPr>
      <a:lvl5pPr marL="13716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5pPr>
      <a:lvl6pPr marL="17145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6pPr>
      <a:lvl7pPr marL="20574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7pPr>
      <a:lvl8pPr marL="24003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8pPr>
      <a:lvl9pPr marL="2743200" algn="l" defTabSz="685800">
        <a:buNone/>
        <a:defRPr sz="135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>
            <a:spLocks noGrp="1"/>
          </p:cNvSpPr>
          <p:nvPr/>
        </p:nvSpPr>
        <p:spPr>
          <a:xfrm>
            <a:off x="112864" y="304800"/>
            <a:ext cx="1938351" cy="27699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 b="1" dirty="0">
                <a:latin typeface="Arial" panose="020B0604020202020204"/>
                <a:ea typeface="Arial" panose="020B0604020202020204"/>
                <a:cs typeface="Arial" panose="020B0604020202020204"/>
              </a:rPr>
              <a:t>Supplementary Figure </a:t>
            </a:r>
            <a:r>
              <a:rPr lang="en-US" sz="1200" b="1" dirty="0"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endParaRPr sz="1200" b="1" dirty="0">
              <a:latin typeface="Arial" panose="020B0604020202020204"/>
              <a:ea typeface="Arial" panose="020B0604020202020204"/>
              <a:cs typeface="Arial" panose="020B0604020202020204"/>
            </a:endParaRPr>
          </a:p>
        </p:txBody>
      </p:sp>
      <p:sp>
        <p:nvSpPr>
          <p:cNvPr id="7" name="文本框 6"/>
          <p:cNvSpPr>
            <a:spLocks noGrp="1"/>
          </p:cNvSpPr>
          <p:nvPr/>
        </p:nvSpPr>
        <p:spPr>
          <a:xfrm>
            <a:off x="161925" y="5088071"/>
            <a:ext cx="6631337" cy="1217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sz="1000" b="1" dirty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Figure S</a:t>
            </a:r>
            <a:r>
              <a:rPr lang="en-US" sz="1000" b="1" dirty="0">
                <a:solidFill>
                  <a:srgbClr val="C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000" b="1" dirty="0">
                <a:latin typeface="Arial" panose="020B0604020202020204"/>
                <a:ea typeface="Arial" panose="020B0604020202020204"/>
                <a:cs typeface="Arial" panose="020B0604020202020204"/>
              </a:rPr>
              <a:t>. Validation of immune-metabolic associations with perceived aging using balanced subsampling. </a:t>
            </a:r>
            <a:r>
              <a:rPr sz="1000" dirty="0">
                <a:latin typeface="Arial" panose="020B0604020202020204"/>
                <a:ea typeface="Arial" panose="020B0604020202020204"/>
                <a:cs typeface="Arial" panose="020B0604020202020204"/>
              </a:rPr>
              <a:t>Bar plot showing the regression coefficients for each immune-metabolic feature in the original imbalanced model (blue) and the averaged coefficients from 500 iterations of the balanced model (red). Error bars represent the 95% confidence intervals derived from the balanced iterations. Asterisks indicate features with statistically significant differences in coefficients between the two models.</a:t>
            </a:r>
          </a:p>
        </p:txBody>
      </p:sp>
      <p:pic>
        <p:nvPicPr>
          <p:cNvPr id="94" name="Plot layer without text"/>
          <p:cNvPicPr>
            <a:picLocks noChangeAspect="1"/>
          </p:cNvPicPr>
          <p:nvPr/>
        </p:nvPicPr>
        <p:blipFill>
          <a:blip r:embed="rId3"/>
          <a:srcRect r="8519"/>
          <a:stretch>
            <a:fillRect/>
          </a:stretch>
        </p:blipFill>
        <p:spPr>
          <a:xfrm>
            <a:off x="228435" y="1101710"/>
            <a:ext cx="6273800" cy="3133725"/>
          </a:xfrm>
          <a:prstGeom prst="rect">
            <a:avLst/>
          </a:prstGeom>
        </p:spPr>
      </p:pic>
      <p:sp>
        <p:nvSpPr>
          <p:cNvPr id="9" name="Editable chart title"/>
          <p:cNvSpPr>
            <a:spLocks noGrp="1"/>
          </p:cNvSpPr>
          <p:nvPr/>
        </p:nvSpPr>
        <p:spPr>
          <a:xfrm>
            <a:off x="600545" y="1050275"/>
            <a:ext cx="2304415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l">
              <a:defRPr sz="78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87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Comparison of Coefficients: Original vs Balanced Models</a:t>
            </a:r>
          </a:p>
        </p:txBody>
      </p:sp>
      <p:sp>
        <p:nvSpPr>
          <p:cNvPr id="10" name="Editable y-axis title"/>
          <p:cNvSpPr>
            <a:spLocks noGrp="1"/>
          </p:cNvSpPr>
          <p:nvPr/>
        </p:nvSpPr>
        <p:spPr>
          <a:xfrm rot="16200000">
            <a:off x="-57315" y="2225660"/>
            <a:ext cx="762000" cy="857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 fontScale="89286" lnSpcReduction="10000"/>
          </a:bodyPr>
          <a:lstStyle/>
          <a:p>
            <a:pPr algn="ctr">
              <a:defRPr sz="63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3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Coefficient Value</a:t>
            </a:r>
          </a:p>
        </p:txBody>
      </p:sp>
      <p:sp>
        <p:nvSpPr>
          <p:cNvPr id="11" name="Editable y tick 5000"/>
          <p:cNvSpPr>
            <a:spLocks noGrp="1"/>
          </p:cNvSpPr>
          <p:nvPr/>
        </p:nvSpPr>
        <p:spPr>
          <a:xfrm>
            <a:off x="276060" y="1718295"/>
            <a:ext cx="257175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>
              <a:defRPr sz="53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5000</a:t>
            </a:r>
          </a:p>
        </p:txBody>
      </p:sp>
      <p:sp>
        <p:nvSpPr>
          <p:cNvPr id="12" name="Editable y tick 0"/>
          <p:cNvSpPr>
            <a:spLocks noGrp="1"/>
          </p:cNvSpPr>
          <p:nvPr/>
        </p:nvSpPr>
        <p:spPr>
          <a:xfrm>
            <a:off x="276060" y="2227565"/>
            <a:ext cx="257175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>
              <a:defRPr sz="53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0</a:t>
            </a:r>
          </a:p>
        </p:txBody>
      </p:sp>
      <p:sp>
        <p:nvSpPr>
          <p:cNvPr id="13" name="Editable y tick -5000"/>
          <p:cNvSpPr>
            <a:spLocks noGrp="1"/>
          </p:cNvSpPr>
          <p:nvPr/>
        </p:nvSpPr>
        <p:spPr>
          <a:xfrm>
            <a:off x="276060" y="2736835"/>
            <a:ext cx="257175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r">
              <a:defRPr sz="53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-5000</a:t>
            </a:r>
          </a:p>
        </p:txBody>
      </p:sp>
      <p:sp>
        <p:nvSpPr>
          <p:cNvPr id="14" name="Editable biomarker 01"/>
          <p:cNvSpPr>
            <a:spLocks noGrp="1"/>
          </p:cNvSpPr>
          <p:nvPr/>
        </p:nvSpPr>
        <p:spPr>
          <a:xfrm rot="18900000">
            <a:off x="-10557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Apolipoprotein A1</a:t>
            </a:r>
          </a:p>
        </p:txBody>
      </p:sp>
      <p:sp>
        <p:nvSpPr>
          <p:cNvPr id="15" name="Editable biomarker 02"/>
          <p:cNvSpPr>
            <a:spLocks noGrp="1"/>
          </p:cNvSpPr>
          <p:nvPr/>
        </p:nvSpPr>
        <p:spPr>
          <a:xfrm rot="18900000">
            <a:off x="5635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Cholesterol in Medium LDL</a:t>
            </a:r>
          </a:p>
        </p:txBody>
      </p:sp>
      <p:sp>
        <p:nvSpPr>
          <p:cNvPr id="16" name="Editable biomarker 03"/>
          <p:cNvSpPr>
            <a:spLocks noGrp="1"/>
          </p:cNvSpPr>
          <p:nvPr/>
        </p:nvSpPr>
        <p:spPr>
          <a:xfrm rot="18900000">
            <a:off x="21827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Cholesterol in Small LDL</a:t>
            </a:r>
          </a:p>
        </p:txBody>
      </p:sp>
      <p:sp>
        <p:nvSpPr>
          <p:cNvPr id="17" name="Editable biomarker 04"/>
          <p:cNvSpPr>
            <a:spLocks noGrp="1"/>
          </p:cNvSpPr>
          <p:nvPr/>
        </p:nvSpPr>
        <p:spPr>
          <a:xfrm rot="18900000">
            <a:off x="38020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5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Cholesteryl Esters in Medium LDL</a:t>
            </a:r>
          </a:p>
        </p:txBody>
      </p:sp>
      <p:sp>
        <p:nvSpPr>
          <p:cNvPr id="18" name="Editable biomarker 05"/>
          <p:cNvSpPr>
            <a:spLocks noGrp="1"/>
          </p:cNvSpPr>
          <p:nvPr/>
        </p:nvSpPr>
        <p:spPr>
          <a:xfrm rot="18900000">
            <a:off x="54212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Cholesteryl Esters in Small LDL</a:t>
            </a:r>
          </a:p>
        </p:txBody>
      </p:sp>
      <p:sp>
        <p:nvSpPr>
          <p:cNvPr id="19" name="Editable biomarker 06"/>
          <p:cNvSpPr>
            <a:spLocks noGrp="1"/>
          </p:cNvSpPr>
          <p:nvPr/>
        </p:nvSpPr>
        <p:spPr>
          <a:xfrm rot="18900000">
            <a:off x="70405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Docosahexaenoic Acid</a:t>
            </a:r>
          </a:p>
        </p:txBody>
      </p:sp>
      <p:sp>
        <p:nvSpPr>
          <p:cNvPr id="20" name="Editable biomarker 07"/>
          <p:cNvSpPr>
            <a:spLocks noGrp="1"/>
          </p:cNvSpPr>
          <p:nvPr/>
        </p:nvSpPr>
        <p:spPr>
          <a:xfrm rot="18900000">
            <a:off x="86597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HDL Cholesterol</a:t>
            </a:r>
          </a:p>
        </p:txBody>
      </p:sp>
      <p:sp>
        <p:nvSpPr>
          <p:cNvPr id="21" name="Editable biomarker 08"/>
          <p:cNvSpPr>
            <a:spLocks noGrp="1"/>
          </p:cNvSpPr>
          <p:nvPr/>
        </p:nvSpPr>
        <p:spPr>
          <a:xfrm rot="18900000">
            <a:off x="102790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Omega-3 Fatty Acids</a:t>
            </a:r>
          </a:p>
        </p:txBody>
      </p:sp>
      <p:sp>
        <p:nvSpPr>
          <p:cNvPr id="22" name="Editable biomarker 09"/>
          <p:cNvSpPr>
            <a:spLocks noGrp="1"/>
          </p:cNvSpPr>
          <p:nvPr/>
        </p:nvSpPr>
        <p:spPr>
          <a:xfrm rot="18900000">
            <a:off x="118982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Phospholipids in Medium HDL</a:t>
            </a:r>
          </a:p>
        </p:txBody>
      </p:sp>
      <p:sp>
        <p:nvSpPr>
          <p:cNvPr id="23" name="Editable biomarker 10"/>
          <p:cNvSpPr>
            <a:spLocks noGrp="1"/>
          </p:cNvSpPr>
          <p:nvPr/>
        </p:nvSpPr>
        <p:spPr>
          <a:xfrm rot="18900000">
            <a:off x="135175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Phospholipids in Medium LDL</a:t>
            </a:r>
          </a:p>
        </p:txBody>
      </p:sp>
      <p:sp>
        <p:nvSpPr>
          <p:cNvPr id="24" name="Editable biomarker 11"/>
          <p:cNvSpPr>
            <a:spLocks noGrp="1"/>
          </p:cNvSpPr>
          <p:nvPr/>
        </p:nvSpPr>
        <p:spPr>
          <a:xfrm rot="18900000">
            <a:off x="151367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Phospholipids in Small LDL</a:t>
            </a:r>
          </a:p>
        </p:txBody>
      </p:sp>
      <p:sp>
        <p:nvSpPr>
          <p:cNvPr id="25" name="Editable biomarker 12"/>
          <p:cNvSpPr>
            <a:spLocks noGrp="1"/>
          </p:cNvSpPr>
          <p:nvPr/>
        </p:nvSpPr>
        <p:spPr>
          <a:xfrm rot="18900000">
            <a:off x="167560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Total Lipids in Medium HDL</a:t>
            </a:r>
          </a:p>
        </p:txBody>
      </p:sp>
      <p:sp>
        <p:nvSpPr>
          <p:cNvPr id="26" name="Editable biomarker 13"/>
          <p:cNvSpPr>
            <a:spLocks noGrp="1"/>
          </p:cNvSpPr>
          <p:nvPr/>
        </p:nvSpPr>
        <p:spPr>
          <a:xfrm rot="18900000">
            <a:off x="183689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Total Lipids in Medium LDL</a:t>
            </a:r>
          </a:p>
        </p:txBody>
      </p:sp>
      <p:sp>
        <p:nvSpPr>
          <p:cNvPr id="27" name="Editable biomarker 14"/>
          <p:cNvSpPr>
            <a:spLocks noGrp="1"/>
          </p:cNvSpPr>
          <p:nvPr/>
        </p:nvSpPr>
        <p:spPr>
          <a:xfrm rot="18900000">
            <a:off x="199881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Total Lipids in Small LDL</a:t>
            </a:r>
          </a:p>
        </p:txBody>
      </p:sp>
      <p:sp>
        <p:nvSpPr>
          <p:cNvPr id="28" name="Editable biomarker 15"/>
          <p:cNvSpPr>
            <a:spLocks noGrp="1"/>
          </p:cNvSpPr>
          <p:nvPr/>
        </p:nvSpPr>
        <p:spPr>
          <a:xfrm rot="18900000">
            <a:off x="216074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Triglycerides in Large LDL</a:t>
            </a:r>
          </a:p>
        </p:txBody>
      </p:sp>
      <p:sp>
        <p:nvSpPr>
          <p:cNvPr id="29" name="Editable biomarker 16"/>
          <p:cNvSpPr>
            <a:spLocks noGrp="1"/>
          </p:cNvSpPr>
          <p:nvPr/>
        </p:nvSpPr>
        <p:spPr>
          <a:xfrm rot="18900000">
            <a:off x="232266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Triglycerides in Medium LDL</a:t>
            </a:r>
          </a:p>
        </p:txBody>
      </p:sp>
      <p:sp>
        <p:nvSpPr>
          <p:cNvPr id="30" name="Editable biomarker 17"/>
          <p:cNvSpPr>
            <a:spLocks noGrp="1"/>
          </p:cNvSpPr>
          <p:nvPr/>
        </p:nvSpPr>
        <p:spPr>
          <a:xfrm rot="18900000">
            <a:off x="248459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Triglycerides in Small LDL</a:t>
            </a:r>
          </a:p>
        </p:txBody>
      </p:sp>
      <p:sp>
        <p:nvSpPr>
          <p:cNvPr id="31" name="Editable biomarker 18"/>
          <p:cNvSpPr>
            <a:spLocks noGrp="1"/>
          </p:cNvSpPr>
          <p:nvPr/>
        </p:nvSpPr>
        <p:spPr>
          <a:xfrm rot="18900000">
            <a:off x="264651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Triglycerides in Small VLDL</a:t>
            </a:r>
          </a:p>
        </p:txBody>
      </p:sp>
      <p:sp>
        <p:nvSpPr>
          <p:cNvPr id="32" name="Editable biomarker 19"/>
          <p:cNvSpPr>
            <a:spLocks noGrp="1"/>
          </p:cNvSpPr>
          <p:nvPr/>
        </p:nvSpPr>
        <p:spPr>
          <a:xfrm rot="18900000">
            <a:off x="280844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Triglycerides in Very Large HDL</a:t>
            </a:r>
          </a:p>
        </p:txBody>
      </p:sp>
      <p:sp>
        <p:nvSpPr>
          <p:cNvPr id="33" name="Editable biomarker 20"/>
          <p:cNvSpPr>
            <a:spLocks noGrp="1"/>
          </p:cNvSpPr>
          <p:nvPr/>
        </p:nvSpPr>
        <p:spPr>
          <a:xfrm rot="18900000">
            <a:off x="297036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Triglycerides in Very Small VLDL</a:t>
            </a:r>
          </a:p>
        </p:txBody>
      </p:sp>
      <p:sp>
        <p:nvSpPr>
          <p:cNvPr id="34" name="Editable biomarker 21"/>
          <p:cNvSpPr>
            <a:spLocks noGrp="1"/>
          </p:cNvSpPr>
          <p:nvPr/>
        </p:nvSpPr>
        <p:spPr>
          <a:xfrm rot="18900000">
            <a:off x="313229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Acetate</a:t>
            </a:r>
          </a:p>
        </p:txBody>
      </p:sp>
      <p:sp>
        <p:nvSpPr>
          <p:cNvPr id="35" name="Editable biomarker 22"/>
          <p:cNvSpPr>
            <a:spLocks noGrp="1"/>
          </p:cNvSpPr>
          <p:nvPr/>
        </p:nvSpPr>
        <p:spPr>
          <a:xfrm rot="18900000">
            <a:off x="329421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Acetoacetate</a:t>
            </a:r>
          </a:p>
        </p:txBody>
      </p:sp>
      <p:sp>
        <p:nvSpPr>
          <p:cNvPr id="36" name="Editable biomarker 23"/>
          <p:cNvSpPr>
            <a:spLocks noGrp="1"/>
          </p:cNvSpPr>
          <p:nvPr/>
        </p:nvSpPr>
        <p:spPr>
          <a:xfrm rot="18900000">
            <a:off x="345614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age</a:t>
            </a:r>
          </a:p>
        </p:txBody>
      </p:sp>
      <p:sp>
        <p:nvSpPr>
          <p:cNvPr id="37" name="Editable biomarker 24"/>
          <p:cNvSpPr>
            <a:spLocks noGrp="1"/>
          </p:cNvSpPr>
          <p:nvPr/>
        </p:nvSpPr>
        <p:spPr>
          <a:xfrm rot="18900000">
            <a:off x="361806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AGT</a:t>
            </a:r>
          </a:p>
        </p:txBody>
      </p:sp>
      <p:sp>
        <p:nvSpPr>
          <p:cNvPr id="38" name="Editable biomarker 25"/>
          <p:cNvSpPr>
            <a:spLocks noGrp="1"/>
          </p:cNvSpPr>
          <p:nvPr/>
        </p:nvSpPr>
        <p:spPr>
          <a:xfrm rot="18900000">
            <a:off x="377999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CD274</a:t>
            </a:r>
          </a:p>
        </p:txBody>
      </p:sp>
      <p:sp>
        <p:nvSpPr>
          <p:cNvPr id="39" name="Editable biomarker 26"/>
          <p:cNvSpPr>
            <a:spLocks noGrp="1"/>
          </p:cNvSpPr>
          <p:nvPr/>
        </p:nvSpPr>
        <p:spPr>
          <a:xfrm rot="18900000">
            <a:off x="394191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CD4</a:t>
            </a:r>
          </a:p>
        </p:txBody>
      </p:sp>
      <p:sp>
        <p:nvSpPr>
          <p:cNvPr id="40" name="Editable biomarker 27"/>
          <p:cNvSpPr>
            <a:spLocks noGrp="1"/>
          </p:cNvSpPr>
          <p:nvPr/>
        </p:nvSpPr>
        <p:spPr>
          <a:xfrm rot="18900000">
            <a:off x="410320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Creatinine</a:t>
            </a:r>
          </a:p>
        </p:txBody>
      </p:sp>
      <p:sp>
        <p:nvSpPr>
          <p:cNvPr id="41" name="Editable biomarker 28"/>
          <p:cNvSpPr>
            <a:spLocks noGrp="1"/>
          </p:cNvSpPr>
          <p:nvPr/>
        </p:nvSpPr>
        <p:spPr>
          <a:xfrm rot="18900000">
            <a:off x="426513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CSF3</a:t>
            </a:r>
          </a:p>
        </p:txBody>
      </p:sp>
      <p:sp>
        <p:nvSpPr>
          <p:cNvPr id="42" name="Editable biomarker 29"/>
          <p:cNvSpPr>
            <a:spLocks noGrp="1"/>
          </p:cNvSpPr>
          <p:nvPr/>
        </p:nvSpPr>
        <p:spPr>
          <a:xfrm rot="18900000">
            <a:off x="442705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CX3CL1</a:t>
            </a:r>
          </a:p>
        </p:txBody>
      </p:sp>
      <p:sp>
        <p:nvSpPr>
          <p:cNvPr id="43" name="Editable biomarker 30"/>
          <p:cNvSpPr>
            <a:spLocks noGrp="1"/>
          </p:cNvSpPr>
          <p:nvPr/>
        </p:nvSpPr>
        <p:spPr>
          <a:xfrm rot="18900000">
            <a:off x="458898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FAS</a:t>
            </a:r>
          </a:p>
        </p:txBody>
      </p:sp>
      <p:sp>
        <p:nvSpPr>
          <p:cNvPr id="44" name="Editable biomarker 31"/>
          <p:cNvSpPr>
            <a:spLocks noGrp="1"/>
          </p:cNvSpPr>
          <p:nvPr/>
        </p:nvSpPr>
        <p:spPr>
          <a:xfrm rot="18900000">
            <a:off x="475090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Histidine</a:t>
            </a:r>
          </a:p>
        </p:txBody>
      </p:sp>
      <p:sp>
        <p:nvSpPr>
          <p:cNvPr id="45" name="Editable biomarker 32"/>
          <p:cNvSpPr>
            <a:spLocks noGrp="1"/>
          </p:cNvSpPr>
          <p:nvPr/>
        </p:nvSpPr>
        <p:spPr>
          <a:xfrm rot="18900000">
            <a:off x="491283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IL6</a:t>
            </a:r>
          </a:p>
        </p:txBody>
      </p:sp>
      <p:sp>
        <p:nvSpPr>
          <p:cNvPr id="46" name="Editable biomarker 33"/>
          <p:cNvSpPr>
            <a:spLocks noGrp="1"/>
          </p:cNvSpPr>
          <p:nvPr/>
        </p:nvSpPr>
        <p:spPr>
          <a:xfrm rot="18900000">
            <a:off x="507475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Pyruvate</a:t>
            </a:r>
          </a:p>
        </p:txBody>
      </p:sp>
      <p:sp>
        <p:nvSpPr>
          <p:cNvPr id="47" name="Editable biomarker 34"/>
          <p:cNvSpPr>
            <a:spLocks noGrp="1"/>
          </p:cNvSpPr>
          <p:nvPr/>
        </p:nvSpPr>
        <p:spPr>
          <a:xfrm rot="18900000">
            <a:off x="523668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Sphingomyelins</a:t>
            </a:r>
          </a:p>
        </p:txBody>
      </p:sp>
      <p:sp>
        <p:nvSpPr>
          <p:cNvPr id="48" name="Editable biomarker 35"/>
          <p:cNvSpPr>
            <a:spLocks noGrp="1"/>
          </p:cNvSpPr>
          <p:nvPr/>
        </p:nvSpPr>
        <p:spPr>
          <a:xfrm rot="18900000">
            <a:off x="5398605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TNF</a:t>
            </a:r>
          </a:p>
        </p:txBody>
      </p:sp>
      <p:sp>
        <p:nvSpPr>
          <p:cNvPr id="49" name="Editable biomarker 36"/>
          <p:cNvSpPr>
            <a:spLocks noGrp="1"/>
          </p:cNvSpPr>
          <p:nvPr/>
        </p:nvSpPr>
        <p:spPr>
          <a:xfrm rot="18900000">
            <a:off x="5560530" y="3583925"/>
            <a:ext cx="904875" cy="76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r">
              <a:defRPr sz="49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TNFRSF10B</a:t>
            </a:r>
          </a:p>
        </p:txBody>
      </p:sp>
      <p:sp>
        <p:nvSpPr>
          <p:cNvPr id="50" name="Editable x-axis title"/>
          <p:cNvSpPr>
            <a:spLocks noGrp="1"/>
          </p:cNvSpPr>
          <p:nvPr/>
        </p:nvSpPr>
        <p:spPr>
          <a:xfrm>
            <a:off x="3181185" y="4092560"/>
            <a:ext cx="762000" cy="114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Autofit/>
          </a:bodyPr>
          <a:lstStyle/>
          <a:p>
            <a:pPr algn="ctr">
              <a:defRPr sz="68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8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Biomarker</a:t>
            </a:r>
          </a:p>
        </p:txBody>
      </p:sp>
      <p:sp>
        <p:nvSpPr>
          <p:cNvPr id="51" name="Editable significance 01"/>
          <p:cNvSpPr>
            <a:spLocks noGrp="1"/>
          </p:cNvSpPr>
          <p:nvPr/>
        </p:nvSpPr>
        <p:spPr>
          <a:xfrm>
            <a:off x="57197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2" name="Editable significance 02"/>
          <p:cNvSpPr>
            <a:spLocks noGrp="1"/>
          </p:cNvSpPr>
          <p:nvPr/>
        </p:nvSpPr>
        <p:spPr>
          <a:xfrm>
            <a:off x="733895" y="309370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3" name="Editable significance 03"/>
          <p:cNvSpPr>
            <a:spLocks noGrp="1"/>
          </p:cNvSpPr>
          <p:nvPr/>
        </p:nvSpPr>
        <p:spPr>
          <a:xfrm>
            <a:off x="895820" y="1506840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4" name="Editable significance 04"/>
          <p:cNvSpPr>
            <a:spLocks noGrp="1"/>
          </p:cNvSpPr>
          <p:nvPr/>
        </p:nvSpPr>
        <p:spPr>
          <a:xfrm>
            <a:off x="105774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5" name="Editable significance 05"/>
          <p:cNvSpPr>
            <a:spLocks noGrp="1"/>
          </p:cNvSpPr>
          <p:nvPr/>
        </p:nvSpPr>
        <p:spPr>
          <a:xfrm>
            <a:off x="121903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6" name="Editable significance 06"/>
          <p:cNvSpPr>
            <a:spLocks noGrp="1"/>
          </p:cNvSpPr>
          <p:nvPr/>
        </p:nvSpPr>
        <p:spPr>
          <a:xfrm>
            <a:off x="138096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7" name="Editable significance 07"/>
          <p:cNvSpPr>
            <a:spLocks noGrp="1"/>
          </p:cNvSpPr>
          <p:nvPr/>
        </p:nvSpPr>
        <p:spPr>
          <a:xfrm>
            <a:off x="154288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8" name="Editable significance 08"/>
          <p:cNvSpPr>
            <a:spLocks noGrp="1"/>
          </p:cNvSpPr>
          <p:nvPr/>
        </p:nvSpPr>
        <p:spPr>
          <a:xfrm>
            <a:off x="170481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59" name="Editable significance 09"/>
          <p:cNvSpPr>
            <a:spLocks noGrp="1"/>
          </p:cNvSpPr>
          <p:nvPr/>
        </p:nvSpPr>
        <p:spPr>
          <a:xfrm>
            <a:off x="186673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0" name="Editable significance 10"/>
          <p:cNvSpPr>
            <a:spLocks noGrp="1"/>
          </p:cNvSpPr>
          <p:nvPr/>
        </p:nvSpPr>
        <p:spPr>
          <a:xfrm>
            <a:off x="2028660" y="3082910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1" name="Editable significance 11"/>
          <p:cNvSpPr>
            <a:spLocks noGrp="1"/>
          </p:cNvSpPr>
          <p:nvPr/>
        </p:nvSpPr>
        <p:spPr>
          <a:xfrm>
            <a:off x="2190585" y="1510650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2" name="Editable significance 12"/>
          <p:cNvSpPr>
            <a:spLocks noGrp="1"/>
          </p:cNvSpPr>
          <p:nvPr/>
        </p:nvSpPr>
        <p:spPr>
          <a:xfrm>
            <a:off x="235251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3" name="Editable significance 13"/>
          <p:cNvSpPr>
            <a:spLocks noGrp="1"/>
          </p:cNvSpPr>
          <p:nvPr/>
        </p:nvSpPr>
        <p:spPr>
          <a:xfrm>
            <a:off x="2514435" y="1302370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4" name="Editable significance 14"/>
          <p:cNvSpPr>
            <a:spLocks noGrp="1"/>
          </p:cNvSpPr>
          <p:nvPr/>
        </p:nvSpPr>
        <p:spPr>
          <a:xfrm>
            <a:off x="2676360" y="290066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5" name="Editable significance 15"/>
          <p:cNvSpPr>
            <a:spLocks noGrp="1"/>
          </p:cNvSpPr>
          <p:nvPr/>
        </p:nvSpPr>
        <p:spPr>
          <a:xfrm>
            <a:off x="283828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6" name="Editable significance 16"/>
          <p:cNvSpPr>
            <a:spLocks noGrp="1"/>
          </p:cNvSpPr>
          <p:nvPr/>
        </p:nvSpPr>
        <p:spPr>
          <a:xfrm>
            <a:off x="3000210" y="3082910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7" name="Editable significance 17"/>
          <p:cNvSpPr>
            <a:spLocks noGrp="1"/>
          </p:cNvSpPr>
          <p:nvPr/>
        </p:nvSpPr>
        <p:spPr>
          <a:xfrm>
            <a:off x="3162135" y="15252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8" name="Editable significance 18"/>
          <p:cNvSpPr>
            <a:spLocks noGrp="1"/>
          </p:cNvSpPr>
          <p:nvPr/>
        </p:nvSpPr>
        <p:spPr>
          <a:xfrm>
            <a:off x="332342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69" name="Editable significance 19"/>
          <p:cNvSpPr>
            <a:spLocks noGrp="1"/>
          </p:cNvSpPr>
          <p:nvPr/>
        </p:nvSpPr>
        <p:spPr>
          <a:xfrm>
            <a:off x="348535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0" name="Editable significance 20"/>
          <p:cNvSpPr>
            <a:spLocks noGrp="1"/>
          </p:cNvSpPr>
          <p:nvPr/>
        </p:nvSpPr>
        <p:spPr>
          <a:xfrm>
            <a:off x="364727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1" name="Editable significance 21"/>
          <p:cNvSpPr>
            <a:spLocks noGrp="1"/>
          </p:cNvSpPr>
          <p:nvPr/>
        </p:nvSpPr>
        <p:spPr>
          <a:xfrm>
            <a:off x="380920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2" name="Editable significance 22"/>
          <p:cNvSpPr>
            <a:spLocks noGrp="1"/>
          </p:cNvSpPr>
          <p:nvPr/>
        </p:nvSpPr>
        <p:spPr>
          <a:xfrm>
            <a:off x="397112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3" name="Editable significance 23"/>
          <p:cNvSpPr>
            <a:spLocks noGrp="1"/>
          </p:cNvSpPr>
          <p:nvPr/>
        </p:nvSpPr>
        <p:spPr>
          <a:xfrm>
            <a:off x="413305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 *</a:t>
            </a:r>
          </a:p>
        </p:txBody>
      </p:sp>
      <p:sp>
        <p:nvSpPr>
          <p:cNvPr id="74" name="Editable significance 24"/>
          <p:cNvSpPr>
            <a:spLocks noGrp="1"/>
          </p:cNvSpPr>
          <p:nvPr/>
        </p:nvSpPr>
        <p:spPr>
          <a:xfrm>
            <a:off x="429497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5" name="Editable significance 25"/>
          <p:cNvSpPr>
            <a:spLocks noGrp="1"/>
          </p:cNvSpPr>
          <p:nvPr/>
        </p:nvSpPr>
        <p:spPr>
          <a:xfrm>
            <a:off x="445690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6" name="Editable significance 26"/>
          <p:cNvSpPr>
            <a:spLocks noGrp="1"/>
          </p:cNvSpPr>
          <p:nvPr/>
        </p:nvSpPr>
        <p:spPr>
          <a:xfrm>
            <a:off x="461882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7" name="Editable significance 27"/>
          <p:cNvSpPr>
            <a:spLocks noGrp="1"/>
          </p:cNvSpPr>
          <p:nvPr/>
        </p:nvSpPr>
        <p:spPr>
          <a:xfrm>
            <a:off x="478075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8" name="Editable significance 28"/>
          <p:cNvSpPr>
            <a:spLocks noGrp="1"/>
          </p:cNvSpPr>
          <p:nvPr/>
        </p:nvSpPr>
        <p:spPr>
          <a:xfrm>
            <a:off x="494267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79" name="Editable significance 29"/>
          <p:cNvSpPr>
            <a:spLocks noGrp="1"/>
          </p:cNvSpPr>
          <p:nvPr/>
        </p:nvSpPr>
        <p:spPr>
          <a:xfrm>
            <a:off x="510460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80" name="Editable significance 30"/>
          <p:cNvSpPr>
            <a:spLocks noGrp="1"/>
          </p:cNvSpPr>
          <p:nvPr/>
        </p:nvSpPr>
        <p:spPr>
          <a:xfrm>
            <a:off x="526652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81" name="Editable significance 31"/>
          <p:cNvSpPr>
            <a:spLocks noGrp="1"/>
          </p:cNvSpPr>
          <p:nvPr/>
        </p:nvSpPr>
        <p:spPr>
          <a:xfrm>
            <a:off x="542845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82" name="Editable significance 32"/>
          <p:cNvSpPr>
            <a:spLocks noGrp="1"/>
          </p:cNvSpPr>
          <p:nvPr/>
        </p:nvSpPr>
        <p:spPr>
          <a:xfrm>
            <a:off x="558974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 *</a:t>
            </a:r>
          </a:p>
        </p:txBody>
      </p:sp>
      <p:sp>
        <p:nvSpPr>
          <p:cNvPr id="83" name="Editable significance 33"/>
          <p:cNvSpPr>
            <a:spLocks noGrp="1"/>
          </p:cNvSpPr>
          <p:nvPr/>
        </p:nvSpPr>
        <p:spPr>
          <a:xfrm>
            <a:off x="575166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84" name="Editable significance 34"/>
          <p:cNvSpPr>
            <a:spLocks noGrp="1"/>
          </p:cNvSpPr>
          <p:nvPr/>
        </p:nvSpPr>
        <p:spPr>
          <a:xfrm>
            <a:off x="591359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sp>
        <p:nvSpPr>
          <p:cNvPr id="85" name="Editable significance 35"/>
          <p:cNvSpPr>
            <a:spLocks noGrp="1"/>
          </p:cNvSpPr>
          <p:nvPr/>
        </p:nvSpPr>
        <p:spPr>
          <a:xfrm>
            <a:off x="6075515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*  *</a:t>
            </a:r>
          </a:p>
        </p:txBody>
      </p:sp>
      <p:sp>
        <p:nvSpPr>
          <p:cNvPr id="86" name="Editable significance 36"/>
          <p:cNvSpPr>
            <a:spLocks noGrp="1"/>
          </p:cNvSpPr>
          <p:nvPr/>
        </p:nvSpPr>
        <p:spPr>
          <a:xfrm>
            <a:off x="6237440" y="2198355"/>
            <a:ext cx="190500" cy="95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none" lIns="0" tIns="0" rIns="0" bIns="0" anchor="ctr">
            <a:normAutofit/>
          </a:bodyPr>
          <a:lstStyle/>
          <a:p>
            <a:pPr algn="ctr">
              <a:defRPr sz="585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defRPr>
            </a:pPr>
            <a:r>
              <a:rPr sz="600" b="0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nsns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2084886" y="4428157"/>
            <a:ext cx="1808480" cy="141605"/>
            <a:chOff x="9636" y="2857"/>
            <a:chExt cx="2848" cy="223"/>
          </a:xfrm>
        </p:grpSpPr>
        <p:sp>
          <p:nvSpPr>
            <p:cNvPr id="87" name="Editable legend title"/>
            <p:cNvSpPr>
              <a:spLocks noGrp="1"/>
            </p:cNvSpPr>
            <p:nvPr/>
          </p:nvSpPr>
          <p:spPr>
            <a:xfrm>
              <a:off x="9636" y="2857"/>
              <a:ext cx="675" cy="180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Autofit/>
            </a:bodyPr>
            <a:lstStyle/>
            <a:p>
              <a:pPr algn="l">
                <a:defRPr sz="630" b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</a:defRPr>
              </a:pPr>
              <a:r>
                <a:rPr sz="800" b="1" dirty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model</a:t>
              </a:r>
            </a:p>
          </p:txBody>
        </p:sp>
        <p:sp>
          <p:nvSpPr>
            <p:cNvPr id="88" name="Legend swatch Balanced"/>
            <p:cNvSpPr>
              <a:spLocks noGrp="1"/>
            </p:cNvSpPr>
            <p:nvPr/>
          </p:nvSpPr>
          <p:spPr>
            <a:xfrm>
              <a:off x="10403" y="2892"/>
              <a:ext cx="188" cy="188"/>
            </a:xfrm>
            <a:prstGeom prst="rect">
              <a:avLst/>
            </a:prstGeom>
            <a:solidFill>
              <a:srgbClr val="F8766D"/>
            </a:solidFill>
            <a:ln w="0">
              <a:noFill/>
              <a:prstDash val="solid"/>
            </a:ln>
          </p:spPr>
        </p:sp>
        <p:sp>
          <p:nvSpPr>
            <p:cNvPr id="89" name="Editable legend Balanced"/>
            <p:cNvSpPr>
              <a:spLocks noGrp="1"/>
            </p:cNvSpPr>
            <p:nvPr/>
          </p:nvSpPr>
          <p:spPr>
            <a:xfrm>
              <a:off x="10665" y="2892"/>
              <a:ext cx="570" cy="188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rmAutofit/>
            </a:bodyPr>
            <a:lstStyle/>
            <a:p>
              <a:pPr algn="l">
                <a:defRPr sz="550" b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</a:defRPr>
              </a:pPr>
              <a:r>
                <a:rPr sz="600" b="0" dirty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Balanced</a:t>
              </a:r>
            </a:p>
          </p:txBody>
        </p:sp>
        <p:sp>
          <p:nvSpPr>
            <p:cNvPr id="90" name="Legend swatch Original"/>
            <p:cNvSpPr>
              <a:spLocks noGrp="1"/>
            </p:cNvSpPr>
            <p:nvPr/>
          </p:nvSpPr>
          <p:spPr>
            <a:xfrm>
              <a:off x="11632" y="2892"/>
              <a:ext cx="188" cy="188"/>
            </a:xfrm>
            <a:prstGeom prst="rect">
              <a:avLst/>
            </a:prstGeom>
            <a:solidFill>
              <a:srgbClr val="00BFC4"/>
            </a:solidFill>
            <a:ln w="0">
              <a:noFill/>
              <a:prstDash val="solid"/>
            </a:ln>
          </p:spPr>
        </p:sp>
        <p:sp>
          <p:nvSpPr>
            <p:cNvPr id="91" name="Editable legend Original"/>
            <p:cNvSpPr>
              <a:spLocks noGrp="1"/>
            </p:cNvSpPr>
            <p:nvPr/>
          </p:nvSpPr>
          <p:spPr>
            <a:xfrm>
              <a:off x="11914" y="2892"/>
              <a:ext cx="570" cy="188"/>
            </a:xfrm>
            <a:prstGeom prst="rect">
              <a:avLst/>
            </a:prstGeom>
            <a:noFill/>
            <a:ln w="0">
              <a:noFill/>
              <a:prstDash val="solid"/>
            </a:ln>
          </p:spPr>
          <p:txBody>
            <a:bodyPr wrap="none" lIns="0" tIns="0" rIns="0" bIns="0" anchor="ctr">
              <a:normAutofit/>
            </a:bodyPr>
            <a:lstStyle/>
            <a:p>
              <a:pPr algn="l">
                <a:defRPr sz="550" b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</a:defRPr>
              </a:pPr>
              <a:r>
                <a:rPr sz="600" b="0" dirty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</a:rPr>
                <a:t>Original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MzEwNTM5NzYwMDRjMzkwZTVkZjY2ODkwMGIxNGU0OTUifQ==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231</Words>
  <Application>Microsoft Office PowerPoint</Application>
  <PresentationFormat>宽屏</PresentationFormat>
  <Paragraphs>83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ZHAO WAN</cp:lastModifiedBy>
  <cp:revision>1</cp:revision>
  <dcterms:created xsi:type="dcterms:W3CDTF">2026-08-24T05:39:17Z</dcterms:created>
  <dcterms:modified xsi:type="dcterms:W3CDTF">2026-09-01T02:11:48Z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558C12A6C61C4A0E8A5DD018A22CB45F_12</vt:lpwstr>
  </property>
  <property fmtid="{D5CDD505-2E9C-101B-9397-08002B2CF9AE}" pid="3" name="KSOProductBuildVer">
    <vt:lpwstr>2052-12.1.0.16120</vt:lpwstr>
  </property>
</Properties>
</file>