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0"/>
  </p:normalViewPr>
  <p:slideViewPr>
    <p:cSldViewPr snapToGrid="0" snapToObjects="1">
      <p:cViewPr varScale="1">
        <p:scale>
          <a:sx n="93" d="100"/>
          <a:sy n="93" d="100"/>
        </p:scale>
        <p:origin x="688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BF0D7F-0C7F-2147-8205-D05CAA980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0D0D7EF-9192-5B4F-8345-DC5C0DE8C6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80B9EE-16E4-A141-9B93-243FF876CC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1F20B9-3808-A44A-8C65-E33F1720D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68690F-FC27-D748-942A-E9178C1D5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44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C48DC-6E37-C240-B3E0-077373A28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108E51-1BCC-8340-8124-74690DA5D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01C08-8ADA-2E44-82AD-32428452C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1C6FA-581B-3043-A775-8A4D974B8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F5EB9-B12B-4343-A18B-80DD80642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06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FB50A95-D4E6-FE49-9F4A-E8B3245C62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B0673-26C0-034A-8716-CC6720E3EE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5AF266-D5F7-D348-A72E-86AC7468B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5AB84F-00EC-9A4E-B706-1B18515D4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53F04-9CF5-8441-AA71-317CF1E0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649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AE1F0-7DCC-A84A-9CDD-6F59C67DA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624DF5-5400-6A44-AE16-EA74D1AA82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530644-5924-F045-A165-E96501EFA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AC4FE-8493-B240-902D-4841C8260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4A2A2-9AE2-CA43-94C5-0970A5964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210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1F33E3-BFE2-294C-BD6E-27D550F78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BB2712-D73A-6F4A-9C85-6FDD1F15DC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F8E7B7-E5E8-EE4B-92C8-3DBF56EF18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A1AA2-7B8C-D84B-B7D5-08328F284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68E005-B647-7F4C-86BE-4C46561BA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21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75CC5-B2AA-0E48-A9C2-66A5EBBE0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97DE80-A93D-F642-A936-5883C754E8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1A692D-B892-5544-A938-902050392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AF3A85-6548-DA4B-A5EA-D78FA7870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73C283-CBB8-DC45-BCA9-C8803168B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082E2A-FCA8-F74A-AD19-C5CC661DE5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79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50178-3551-4345-93B3-1F2E6147C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9F17F-0DB4-B14F-A495-7AD26941D0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213F29-E028-F842-8D16-CC7B112D3E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7A6FDB-DA6F-0443-B11A-F4055021CD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27F3C3-47CA-6B43-A04B-B55B825DEB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67FFCF6-6580-1542-8EA0-6F83F8495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50D72C-4DF3-104B-B42A-E4CB449F7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33D3CE-6E5A-7248-9FBC-99A64CE6B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800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D4E5C-4C97-6A49-8682-E9EDF625B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150499-A70B-D04B-83D1-9D5284A72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C437147-A8B1-AA45-88B0-164B0A5FDD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5A81D1-8EBF-7F40-AF73-0643EA438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565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617074-4DAC-B945-9EB6-B6D67956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B980CA-7333-A240-A654-0AA954859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1BC066-9CFD-3442-A437-21EB0A3CD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3372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94158-99DC-C248-9D47-3E9B432E7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7A69FC-DFB8-B247-8BFF-118653ABF2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84EA54-40C6-3549-8DDD-5A00F718B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72F61F-0135-7748-B1C8-24D050CF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8B16C6-B059-C84A-9DEA-BB7824A7E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BD778F-D3A2-9949-99EA-52F730556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722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52FF3-D64F-D14C-8DBA-0213B92AA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158A413-AC43-B340-90CA-84E7FDE1B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5E0507-6742-FE48-9B55-C0BA6B384C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91335D-D86C-B54B-B9B8-47D59027CF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1CB6CA-4ADD-4349-A890-1CBB2FCD3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2BA44C8-1DF6-BB4B-BCC2-27E228F35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011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7680418-B750-EE49-B819-04EA9A3386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16136-A148-644B-9BE1-1E048D8851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990AD-39EB-994E-BF73-24817129C8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3933D6-5F4E-1F4A-8454-F9E1A047136C}" type="datetimeFigureOut">
              <a:rPr lang="en-US" smtClean="0"/>
              <a:t>11/1/19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A6DBB7-201A-CB44-A16C-5F33E685E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07C1A6-68D5-7F46-B9A0-D89292613B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D9E4B5-42DE-6345-A78A-2BCB7CBDE2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08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pbox.com/s/nbdt9ryvuubxsea/QubeMDx.mp4?dl=0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110848C-4E98-D945-97F6-E2F292389B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604371"/>
              </p:ext>
            </p:extLst>
          </p:nvPr>
        </p:nvGraphicFramePr>
        <p:xfrm>
          <a:off x="2782260" y="2412839"/>
          <a:ext cx="6840710" cy="24639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05008">
                  <a:extLst>
                    <a:ext uri="{9D8B030D-6E8A-4147-A177-3AD203B41FA5}">
                      <a16:colId xmlns:a16="http://schemas.microsoft.com/office/drawing/2014/main" val="2214110437"/>
                    </a:ext>
                  </a:extLst>
                </a:gridCol>
                <a:gridCol w="806014">
                  <a:extLst>
                    <a:ext uri="{9D8B030D-6E8A-4147-A177-3AD203B41FA5}">
                      <a16:colId xmlns:a16="http://schemas.microsoft.com/office/drawing/2014/main" val="2961711925"/>
                    </a:ext>
                  </a:extLst>
                </a:gridCol>
                <a:gridCol w="1509896">
                  <a:extLst>
                    <a:ext uri="{9D8B030D-6E8A-4147-A177-3AD203B41FA5}">
                      <a16:colId xmlns:a16="http://schemas.microsoft.com/office/drawing/2014/main" val="2375150671"/>
                    </a:ext>
                  </a:extLst>
                </a:gridCol>
                <a:gridCol w="1509896">
                  <a:extLst>
                    <a:ext uri="{9D8B030D-6E8A-4147-A177-3AD203B41FA5}">
                      <a16:colId xmlns:a16="http://schemas.microsoft.com/office/drawing/2014/main" val="3062838581"/>
                    </a:ext>
                  </a:extLst>
                </a:gridCol>
                <a:gridCol w="1509896">
                  <a:extLst>
                    <a:ext uri="{9D8B030D-6E8A-4147-A177-3AD203B41FA5}">
                      <a16:colId xmlns:a16="http://schemas.microsoft.com/office/drawing/2014/main" val="507998760"/>
                    </a:ext>
                  </a:extLst>
                </a:gridCol>
              </a:tblGrid>
              <a:tr h="624229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800" b="1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b="1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Anaplasma</a:t>
                      </a:r>
                      <a:r>
                        <a:rPr lang="en-US" sz="1800" b="0" i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platys</a:t>
                      </a:r>
                      <a:endParaRPr lang="en-US" sz="1800" b="0" i="1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Ehrlichia</a:t>
                      </a:r>
                      <a:r>
                        <a:rPr lang="en-US" sz="1800" b="0" i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800" b="0" i="1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canis</a:t>
                      </a:r>
                      <a:endParaRPr lang="en-US" sz="1800" b="0" i="1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i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Babesia </a:t>
                      </a:r>
                      <a:r>
                        <a:rPr lang="en-US" sz="1800" b="0" i="1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canis</a:t>
                      </a:r>
                      <a:endParaRPr lang="en-US" sz="1800" b="0" i="1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1186142"/>
                  </a:ext>
                </a:extLst>
              </a:tr>
              <a:tr h="658223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QubeMDx</a:t>
                      </a: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PCR for </a:t>
                      </a:r>
                      <a:r>
                        <a:rPr lang="en-US" sz="1800" b="0" i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B. </a:t>
                      </a:r>
                      <a:r>
                        <a:rPr lang="en-US" sz="1800" b="0" i="1" kern="100" dirty="0" err="1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gibsoni</a:t>
                      </a:r>
                      <a:r>
                        <a:rPr lang="en-US" sz="1800" b="0" i="1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8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+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lang="en-US" sz="18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373736"/>
                  </a:ext>
                </a:extLst>
              </a:tr>
              <a:tr h="658223">
                <a:tc v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8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6933889"/>
                  </a:ext>
                </a:extLst>
              </a:tr>
              <a:tr h="523285"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</a:t>
                      </a:r>
                      <a:endParaRPr lang="en-US" sz="18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b="0" kern="100" dirty="0">
                        <a:solidFill>
                          <a:sysClr val="windowText" lastClr="000000"/>
                        </a:solidFill>
                        <a:effectLst/>
                        <a:latin typeface="Arial" panose="020B0604020202020204" pitchFamily="34" charset="0"/>
                        <a:ea typeface="PMingLiU" panose="02020500000000000000" pitchFamily="18" charset="-12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kern="100" dirty="0">
                          <a:solidFill>
                            <a:sysClr val="windowText" lastClr="000000"/>
                          </a:solidFill>
                          <a:effectLst/>
                          <a:latin typeface="Arial" panose="020B0604020202020204" pitchFamily="34" charset="0"/>
                          <a:ea typeface="PMingLiU" panose="02020500000000000000" pitchFamily="18" charset="-12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307421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0A5A653-2572-A746-BC73-94E9D8926F91}"/>
              </a:ext>
            </a:extLst>
          </p:cNvPr>
          <p:cNvSpPr txBox="1"/>
          <p:nvPr/>
        </p:nvSpPr>
        <p:spPr>
          <a:xfrm>
            <a:off x="2782260" y="1598605"/>
            <a:ext cx="68407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Table S1.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Analytical specificity results of the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QubeMDx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PCR for </a:t>
            </a:r>
            <a:r>
              <a:rPr lang="en-US" i="1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i="1" dirty="0" err="1">
                <a:latin typeface="Arial" panose="020B0604020202020204" pitchFamily="34" charset="0"/>
                <a:cs typeface="Arial" panose="020B0604020202020204" pitchFamily="34" charset="0"/>
              </a:rPr>
              <a:t>gibsoni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4894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67AE2E7-BAAC-FC41-A59F-62291285157D}"/>
              </a:ext>
            </a:extLst>
          </p:cNvPr>
          <p:cNvSpPr txBox="1"/>
          <p:nvPr/>
        </p:nvSpPr>
        <p:spPr>
          <a:xfrm>
            <a:off x="2512660" y="2001282"/>
            <a:ext cx="78069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Please find the video for the assay procedures at the following link:</a:t>
            </a: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  <a:hlinkClick r:id="rId2"/>
            </a:endParaRP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https://www.dropbox.com/s/nbdt9ryvuubxsea/QubeMDx.mp4?dl=0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7476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72</Words>
  <Application>Microsoft Macintosh PowerPoint</Application>
  <PresentationFormat>Widescreen</PresentationFormat>
  <Paragraphs>21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Winni Chen</dc:creator>
  <cp:lastModifiedBy>Winni Chen</cp:lastModifiedBy>
  <cp:revision>5</cp:revision>
  <dcterms:created xsi:type="dcterms:W3CDTF">2019-06-29T22:29:03Z</dcterms:created>
  <dcterms:modified xsi:type="dcterms:W3CDTF">2019-11-01T12:26:29Z</dcterms:modified>
</cp:coreProperties>
</file>