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735763" cy="986631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2" userDrawn="1">
          <p15:clr>
            <a:srgbClr val="A4A3A4"/>
          </p15:clr>
        </p15:guide>
        <p15:guide id="2" pos="687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05" d="100"/>
          <a:sy n="105" d="100"/>
        </p:scale>
        <p:origin x="126" y="276"/>
      </p:cViewPr>
      <p:guideLst>
        <p:guide orient="horz" pos="572"/>
        <p:guide pos="687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ko-KR" altLang="en-US"/>
          </a:p>
        </p:txBody>
      </p:sp>
      <p:sp>
        <p:nvSpPr>
          <p:cNvPr id="4" name="날짜 개체 틀 3"/>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1184520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1607353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날짜 개체 틀 3"/>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1670186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2966111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1568842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1134824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2942838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2121803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2445591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2960452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F6E06D4-C400-4D47-8D55-A0D2C92216A1}" type="datetimeFigureOut">
              <a:rPr lang="ko-KR" altLang="en-US" smtClean="0"/>
              <a:t>2020-08-24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2127254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E06D4-C400-4D47-8D55-A0D2C92216A1}" type="datetimeFigureOut">
              <a:rPr lang="ko-KR" altLang="en-US" smtClean="0"/>
              <a:t>2020-08-24</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DAC34F-F78A-46BB-8DA1-C8503B8753B0}" type="slidenum">
              <a:rPr lang="ko-KR" altLang="en-US" smtClean="0"/>
              <a:t>‹#›</a:t>
            </a:fld>
            <a:endParaRPr lang="ko-KR" altLang="en-US"/>
          </a:p>
        </p:txBody>
      </p:sp>
    </p:spTree>
    <p:extLst>
      <p:ext uri="{BB962C8B-B14F-4D97-AF65-F5344CB8AC3E}">
        <p14:creationId xmlns:p14="http://schemas.microsoft.com/office/powerpoint/2010/main" val="3938168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34722" y="319783"/>
            <a:ext cx="2762103" cy="400110"/>
          </a:xfrm>
          <a:prstGeom prst="rect">
            <a:avLst/>
          </a:prstGeom>
          <a:solidFill>
            <a:schemeClr val="bg1">
              <a:alpha val="6000"/>
            </a:schemeClr>
          </a:solid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algn="just" latinLnBrk="0"/>
            <a:r>
              <a:rPr lang="en-US" altLang="ko-KR" sz="2000" b="1" smtClean="0"/>
              <a:t>Supplementary fig. 1</a:t>
            </a:r>
            <a:endParaRPr lang="ko-KR" altLang="en-US" sz="2000" b="1" dirty="0"/>
          </a:p>
        </p:txBody>
      </p:sp>
      <p:cxnSp>
        <p:nvCxnSpPr>
          <p:cNvPr id="358" name="직선 연결선 357"/>
          <p:cNvCxnSpPr/>
          <p:nvPr/>
        </p:nvCxnSpPr>
        <p:spPr>
          <a:xfrm>
            <a:off x="5158723" y="920518"/>
            <a:ext cx="652" cy="45246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9" name="TextBox 358"/>
          <p:cNvSpPr txBox="1"/>
          <p:nvPr/>
        </p:nvSpPr>
        <p:spPr>
          <a:xfrm>
            <a:off x="5148688" y="2582152"/>
            <a:ext cx="338554" cy="1620558"/>
          </a:xfrm>
          <a:prstGeom prst="rect">
            <a:avLst/>
          </a:prstGeom>
          <a:noFill/>
        </p:spPr>
        <p:txBody>
          <a:bodyPr vert="eaVert" wrap="square" rtlCol="0">
            <a:spAutoFit/>
          </a:bodyPr>
          <a:lstStyle/>
          <a:p>
            <a:r>
              <a:rPr lang="en-US" altLang="ko-KR" sz="1000" b="1">
                <a:latin typeface="Times New Roman" pitchFamily="18" charset="0"/>
                <a:cs typeface="Times New Roman" pitchFamily="18" charset="0"/>
              </a:rPr>
              <a:t>Eurasian WB lineage</a:t>
            </a:r>
            <a:endParaRPr lang="ko-KR" altLang="en-US" sz="1000" b="1">
              <a:latin typeface="Times New Roman" pitchFamily="18" charset="0"/>
              <a:cs typeface="Times New Roman" pitchFamily="18" charset="0"/>
            </a:endParaRPr>
          </a:p>
        </p:txBody>
      </p:sp>
      <p:cxnSp>
        <p:nvCxnSpPr>
          <p:cNvPr id="362" name="직선 연결선 361"/>
          <p:cNvCxnSpPr/>
          <p:nvPr/>
        </p:nvCxnSpPr>
        <p:spPr>
          <a:xfrm>
            <a:off x="10920413" y="908050"/>
            <a:ext cx="952" cy="44861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3" name="TextBox 362"/>
          <p:cNvSpPr txBox="1"/>
          <p:nvPr/>
        </p:nvSpPr>
        <p:spPr>
          <a:xfrm>
            <a:off x="10893227" y="2716107"/>
            <a:ext cx="338554" cy="1620558"/>
          </a:xfrm>
          <a:prstGeom prst="rect">
            <a:avLst/>
          </a:prstGeom>
          <a:noFill/>
        </p:spPr>
        <p:txBody>
          <a:bodyPr vert="eaVert" wrap="square" rtlCol="0">
            <a:spAutoFit/>
          </a:bodyPr>
          <a:lstStyle/>
          <a:p>
            <a:r>
              <a:rPr lang="en-US" altLang="ko-KR" sz="1000" b="1">
                <a:latin typeface="Times New Roman" pitchFamily="18" charset="0"/>
                <a:cs typeface="Times New Roman" pitchFamily="18" charset="0"/>
              </a:rPr>
              <a:t>Eurasian WB lineage</a:t>
            </a:r>
            <a:endParaRPr lang="ko-KR" altLang="en-US" sz="1000" b="1">
              <a:latin typeface="Times New Roman" pitchFamily="18" charset="0"/>
              <a:cs typeface="Times New Roman" pitchFamily="18" charset="0"/>
            </a:endParaRPr>
          </a:p>
        </p:txBody>
      </p:sp>
      <p:sp>
        <p:nvSpPr>
          <p:cNvPr id="360" name="TextBox 359"/>
          <p:cNvSpPr txBox="1"/>
          <p:nvPr/>
        </p:nvSpPr>
        <p:spPr>
          <a:xfrm>
            <a:off x="624761" y="686516"/>
            <a:ext cx="1066318" cy="400110"/>
          </a:xfrm>
          <a:prstGeom prst="rect">
            <a:avLst/>
          </a:prstGeom>
          <a:solidFill>
            <a:schemeClr val="bg1">
              <a:alpha val="6000"/>
            </a:schemeClr>
          </a:solid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algn="just" latinLnBrk="0"/>
            <a:r>
              <a:rPr lang="en-US" altLang="ko-KR" sz="2000" b="1" smtClean="0"/>
              <a:t>(a) </a:t>
            </a:r>
            <a:r>
              <a:rPr lang="en-US" altLang="ko-KR" sz="2000" b="1" smtClean="0"/>
              <a:t>PB2</a:t>
            </a:r>
            <a:endParaRPr lang="ko-KR" altLang="en-US" sz="2000" b="1" dirty="0"/>
          </a:p>
        </p:txBody>
      </p:sp>
      <p:sp>
        <p:nvSpPr>
          <p:cNvPr id="361" name="TextBox 360"/>
          <p:cNvSpPr txBox="1"/>
          <p:nvPr/>
        </p:nvSpPr>
        <p:spPr>
          <a:xfrm>
            <a:off x="6409124" y="674708"/>
            <a:ext cx="1087157" cy="400110"/>
          </a:xfrm>
          <a:prstGeom prst="rect">
            <a:avLst/>
          </a:prstGeom>
          <a:solidFill>
            <a:schemeClr val="bg1">
              <a:alpha val="6000"/>
            </a:schemeClr>
          </a:solid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algn="just" latinLnBrk="0"/>
            <a:r>
              <a:rPr lang="en-US" altLang="ko-KR" sz="2000" b="1" smtClean="0"/>
              <a:t>(b) </a:t>
            </a:r>
            <a:r>
              <a:rPr lang="en-US" altLang="ko-KR" sz="2000" b="1" smtClean="0"/>
              <a:t>PB1</a:t>
            </a:r>
            <a:endParaRPr lang="ko-KR" altLang="en-US" sz="2000" b="1" dirty="0"/>
          </a:p>
        </p:txBody>
      </p:sp>
      <p:grpSp>
        <p:nvGrpSpPr>
          <p:cNvPr id="364" name="Group 4"/>
          <p:cNvGrpSpPr>
            <a:grpSpLocks noChangeAspect="1"/>
          </p:cNvGrpSpPr>
          <p:nvPr/>
        </p:nvGrpSpPr>
        <p:grpSpPr bwMode="auto">
          <a:xfrm>
            <a:off x="964517" y="827206"/>
            <a:ext cx="4414822" cy="4867537"/>
            <a:chOff x="877" y="413"/>
            <a:chExt cx="2781" cy="3495"/>
          </a:xfrm>
        </p:grpSpPr>
        <p:sp>
          <p:nvSpPr>
            <p:cNvPr id="365" name="AutoShape 3"/>
            <p:cNvSpPr>
              <a:spLocks noChangeAspect="1" noChangeArrowheads="1" noTextEdit="1"/>
            </p:cNvSpPr>
            <p:nvPr/>
          </p:nvSpPr>
          <p:spPr bwMode="auto">
            <a:xfrm>
              <a:off x="877" y="413"/>
              <a:ext cx="2781" cy="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366" name="Rectangle 5"/>
            <p:cNvSpPr>
              <a:spLocks noChangeArrowheads="1"/>
            </p:cNvSpPr>
            <p:nvPr/>
          </p:nvSpPr>
          <p:spPr bwMode="auto">
            <a:xfrm>
              <a:off x="1934" y="455"/>
              <a:ext cx="751"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A/Ck/Jiangxi/2369/2010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67" name="Freeform 6"/>
            <p:cNvSpPr>
              <a:spLocks/>
            </p:cNvSpPr>
            <p:nvPr/>
          </p:nvSpPr>
          <p:spPr bwMode="auto">
            <a:xfrm>
              <a:off x="1866" y="480"/>
              <a:ext cx="66" cy="34"/>
            </a:xfrm>
            <a:custGeom>
              <a:avLst/>
              <a:gdLst>
                <a:gd name="T0" fmla="*/ 0 w 66"/>
                <a:gd name="T1" fmla="*/ 34 h 34"/>
                <a:gd name="T2" fmla="*/ 0 w 66"/>
                <a:gd name="T3" fmla="*/ 0 h 34"/>
                <a:gd name="T4" fmla="*/ 66 w 66"/>
                <a:gd name="T5" fmla="*/ 0 h 34"/>
              </a:gdLst>
              <a:ahLst/>
              <a:cxnLst>
                <a:cxn ang="0">
                  <a:pos x="T0" y="T1"/>
                </a:cxn>
                <a:cxn ang="0">
                  <a:pos x="T2" y="T3"/>
                </a:cxn>
                <a:cxn ang="0">
                  <a:pos x="T4" y="T5"/>
                </a:cxn>
              </a:cxnLst>
              <a:rect l="0" t="0" r="r" b="b"/>
              <a:pathLst>
                <a:path w="66" h="34">
                  <a:moveTo>
                    <a:pt x="0" y="34"/>
                  </a:moveTo>
                  <a:lnTo>
                    <a:pt x="0" y="0"/>
                  </a:lnTo>
                  <a:lnTo>
                    <a:pt x="66"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368" name="Rectangle 7"/>
            <p:cNvSpPr>
              <a:spLocks noChangeArrowheads="1"/>
            </p:cNvSpPr>
            <p:nvPr/>
          </p:nvSpPr>
          <p:spPr bwMode="auto">
            <a:xfrm>
              <a:off x="1882" y="527"/>
              <a:ext cx="1109"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A/common pochard/XiangHai/420/2010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32" name="Freeform 8"/>
            <p:cNvSpPr>
              <a:spLocks/>
            </p:cNvSpPr>
            <p:nvPr/>
          </p:nvSpPr>
          <p:spPr bwMode="auto">
            <a:xfrm>
              <a:off x="1866" y="517"/>
              <a:ext cx="13" cy="35"/>
            </a:xfrm>
            <a:custGeom>
              <a:avLst/>
              <a:gdLst>
                <a:gd name="T0" fmla="*/ 0 w 13"/>
                <a:gd name="T1" fmla="*/ 0 h 35"/>
                <a:gd name="T2" fmla="*/ 0 w 13"/>
                <a:gd name="T3" fmla="*/ 35 h 35"/>
                <a:gd name="T4" fmla="*/ 13 w 13"/>
                <a:gd name="T5" fmla="*/ 35 h 35"/>
              </a:gdLst>
              <a:ahLst/>
              <a:cxnLst>
                <a:cxn ang="0">
                  <a:pos x="T0" y="T1"/>
                </a:cxn>
                <a:cxn ang="0">
                  <a:pos x="T2" y="T3"/>
                </a:cxn>
                <a:cxn ang="0">
                  <a:pos x="T4" y="T5"/>
                </a:cxn>
              </a:cxnLst>
              <a:rect l="0" t="0" r="r" b="b"/>
              <a:pathLst>
                <a:path w="13" h="35">
                  <a:moveTo>
                    <a:pt x="0" y="0"/>
                  </a:moveTo>
                  <a:lnTo>
                    <a:pt x="0" y="35"/>
                  </a:lnTo>
                  <a:lnTo>
                    <a:pt x="13"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33" name="Freeform 9"/>
            <p:cNvSpPr>
              <a:spLocks/>
            </p:cNvSpPr>
            <p:nvPr/>
          </p:nvSpPr>
          <p:spPr bwMode="auto">
            <a:xfrm>
              <a:off x="1801" y="516"/>
              <a:ext cx="65" cy="103"/>
            </a:xfrm>
            <a:custGeom>
              <a:avLst/>
              <a:gdLst>
                <a:gd name="T0" fmla="*/ 0 w 65"/>
                <a:gd name="T1" fmla="*/ 103 h 103"/>
                <a:gd name="T2" fmla="*/ 0 w 65"/>
                <a:gd name="T3" fmla="*/ 0 h 103"/>
                <a:gd name="T4" fmla="*/ 65 w 65"/>
                <a:gd name="T5" fmla="*/ 0 h 103"/>
              </a:gdLst>
              <a:ahLst/>
              <a:cxnLst>
                <a:cxn ang="0">
                  <a:pos x="T0" y="T1"/>
                </a:cxn>
                <a:cxn ang="0">
                  <a:pos x="T2" y="T3"/>
                </a:cxn>
                <a:cxn ang="0">
                  <a:pos x="T4" y="T5"/>
                </a:cxn>
              </a:cxnLst>
              <a:rect l="0" t="0" r="r" b="b"/>
              <a:pathLst>
                <a:path w="65" h="103">
                  <a:moveTo>
                    <a:pt x="0" y="103"/>
                  </a:moveTo>
                  <a:lnTo>
                    <a:pt x="0" y="0"/>
                  </a:lnTo>
                  <a:lnTo>
                    <a:pt x="65"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34" name="Rectangle 10"/>
            <p:cNvSpPr>
              <a:spLocks noChangeArrowheads="1"/>
            </p:cNvSpPr>
            <p:nvPr/>
          </p:nvSpPr>
          <p:spPr bwMode="auto">
            <a:xfrm>
              <a:off x="2075" y="600"/>
              <a:ext cx="881"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A/environment/Kr/H432/2014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35" name="Freeform 11"/>
            <p:cNvSpPr>
              <a:spLocks/>
            </p:cNvSpPr>
            <p:nvPr/>
          </p:nvSpPr>
          <p:spPr bwMode="auto">
            <a:xfrm>
              <a:off x="1847" y="624"/>
              <a:ext cx="225" cy="100"/>
            </a:xfrm>
            <a:custGeom>
              <a:avLst/>
              <a:gdLst>
                <a:gd name="T0" fmla="*/ 0 w 225"/>
                <a:gd name="T1" fmla="*/ 100 h 100"/>
                <a:gd name="T2" fmla="*/ 0 w 225"/>
                <a:gd name="T3" fmla="*/ 0 h 100"/>
                <a:gd name="T4" fmla="*/ 225 w 225"/>
                <a:gd name="T5" fmla="*/ 0 h 100"/>
              </a:gdLst>
              <a:ahLst/>
              <a:cxnLst>
                <a:cxn ang="0">
                  <a:pos x="T0" y="T1"/>
                </a:cxn>
                <a:cxn ang="0">
                  <a:pos x="T2" y="T3"/>
                </a:cxn>
                <a:cxn ang="0">
                  <a:pos x="T4" y="T5"/>
                </a:cxn>
              </a:cxnLst>
              <a:rect l="0" t="0" r="r" b="b"/>
              <a:pathLst>
                <a:path w="225" h="100">
                  <a:moveTo>
                    <a:pt x="0" y="100"/>
                  </a:moveTo>
                  <a:lnTo>
                    <a:pt x="0" y="0"/>
                  </a:lnTo>
                  <a:lnTo>
                    <a:pt x="225"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36" name="Rectangle 12"/>
            <p:cNvSpPr>
              <a:spLocks noChangeArrowheads="1"/>
            </p:cNvSpPr>
            <p:nvPr/>
          </p:nvSpPr>
          <p:spPr bwMode="auto">
            <a:xfrm>
              <a:off x="2067" y="672"/>
              <a:ext cx="621"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37" name="Freeform 13"/>
            <p:cNvSpPr>
              <a:spLocks/>
            </p:cNvSpPr>
            <p:nvPr/>
          </p:nvSpPr>
          <p:spPr bwMode="auto">
            <a:xfrm>
              <a:off x="2032" y="696"/>
              <a:ext cx="32" cy="35"/>
            </a:xfrm>
            <a:custGeom>
              <a:avLst/>
              <a:gdLst>
                <a:gd name="T0" fmla="*/ 0 w 32"/>
                <a:gd name="T1" fmla="*/ 35 h 35"/>
                <a:gd name="T2" fmla="*/ 0 w 32"/>
                <a:gd name="T3" fmla="*/ 0 h 35"/>
                <a:gd name="T4" fmla="*/ 32 w 32"/>
                <a:gd name="T5" fmla="*/ 0 h 35"/>
              </a:gdLst>
              <a:ahLst/>
              <a:cxnLst>
                <a:cxn ang="0">
                  <a:pos x="T0" y="T1"/>
                </a:cxn>
                <a:cxn ang="0">
                  <a:pos x="T2" y="T3"/>
                </a:cxn>
                <a:cxn ang="0">
                  <a:pos x="T4" y="T5"/>
                </a:cxn>
              </a:cxnLst>
              <a:rect l="0" t="0" r="r" b="b"/>
              <a:pathLst>
                <a:path w="32" h="35">
                  <a:moveTo>
                    <a:pt x="0" y="35"/>
                  </a:moveTo>
                  <a:lnTo>
                    <a:pt x="0" y="0"/>
                  </a:lnTo>
                  <a:lnTo>
                    <a:pt x="32"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38" name="Rectangle 14"/>
            <p:cNvSpPr>
              <a:spLocks noChangeArrowheads="1"/>
            </p:cNvSpPr>
            <p:nvPr/>
          </p:nvSpPr>
          <p:spPr bwMode="auto">
            <a:xfrm>
              <a:off x="2097" y="744"/>
              <a:ext cx="633"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39" name="Freeform 15"/>
            <p:cNvSpPr>
              <a:spLocks/>
            </p:cNvSpPr>
            <p:nvPr/>
          </p:nvSpPr>
          <p:spPr bwMode="auto">
            <a:xfrm>
              <a:off x="2032" y="734"/>
              <a:ext cx="62" cy="34"/>
            </a:xfrm>
            <a:custGeom>
              <a:avLst/>
              <a:gdLst>
                <a:gd name="T0" fmla="*/ 0 w 62"/>
                <a:gd name="T1" fmla="*/ 0 h 34"/>
                <a:gd name="T2" fmla="*/ 0 w 62"/>
                <a:gd name="T3" fmla="*/ 34 h 34"/>
                <a:gd name="T4" fmla="*/ 62 w 62"/>
                <a:gd name="T5" fmla="*/ 34 h 34"/>
              </a:gdLst>
              <a:ahLst/>
              <a:cxnLst>
                <a:cxn ang="0">
                  <a:pos x="T0" y="T1"/>
                </a:cxn>
                <a:cxn ang="0">
                  <a:pos x="T2" y="T3"/>
                </a:cxn>
                <a:cxn ang="0">
                  <a:pos x="T4" y="T5"/>
                </a:cxn>
              </a:cxnLst>
              <a:rect l="0" t="0" r="r" b="b"/>
              <a:pathLst>
                <a:path w="62" h="34">
                  <a:moveTo>
                    <a:pt x="0" y="0"/>
                  </a:moveTo>
                  <a:lnTo>
                    <a:pt x="0" y="34"/>
                  </a:lnTo>
                  <a:lnTo>
                    <a:pt x="62" y="34"/>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0" name="Freeform 16"/>
            <p:cNvSpPr>
              <a:spLocks/>
            </p:cNvSpPr>
            <p:nvPr/>
          </p:nvSpPr>
          <p:spPr bwMode="auto">
            <a:xfrm>
              <a:off x="2026" y="732"/>
              <a:ext cx="6" cy="93"/>
            </a:xfrm>
            <a:custGeom>
              <a:avLst/>
              <a:gdLst>
                <a:gd name="T0" fmla="*/ 0 w 6"/>
                <a:gd name="T1" fmla="*/ 93 h 93"/>
                <a:gd name="T2" fmla="*/ 0 w 6"/>
                <a:gd name="T3" fmla="*/ 0 h 93"/>
                <a:gd name="T4" fmla="*/ 6 w 6"/>
                <a:gd name="T5" fmla="*/ 0 h 93"/>
              </a:gdLst>
              <a:ahLst/>
              <a:cxnLst>
                <a:cxn ang="0">
                  <a:pos x="T0" y="T1"/>
                </a:cxn>
                <a:cxn ang="0">
                  <a:pos x="T2" y="T3"/>
                </a:cxn>
                <a:cxn ang="0">
                  <a:pos x="T4" y="T5"/>
                </a:cxn>
              </a:cxnLst>
              <a:rect l="0" t="0" r="r" b="b"/>
              <a:pathLst>
                <a:path w="6" h="93">
                  <a:moveTo>
                    <a:pt x="0" y="93"/>
                  </a:moveTo>
                  <a:lnTo>
                    <a:pt x="0" y="0"/>
                  </a:lnTo>
                  <a:lnTo>
                    <a:pt x="6"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1" name="Rectangle 17"/>
            <p:cNvSpPr>
              <a:spLocks noChangeArrowheads="1"/>
            </p:cNvSpPr>
            <p:nvPr/>
          </p:nvSpPr>
          <p:spPr bwMode="auto">
            <a:xfrm>
              <a:off x="2055" y="816"/>
              <a:ext cx="633"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42" name="Freeform 18"/>
            <p:cNvSpPr>
              <a:spLocks/>
            </p:cNvSpPr>
            <p:nvPr/>
          </p:nvSpPr>
          <p:spPr bwMode="auto">
            <a:xfrm>
              <a:off x="2043" y="840"/>
              <a:ext cx="9" cy="80"/>
            </a:xfrm>
            <a:custGeom>
              <a:avLst/>
              <a:gdLst>
                <a:gd name="T0" fmla="*/ 0 w 9"/>
                <a:gd name="T1" fmla="*/ 80 h 80"/>
                <a:gd name="T2" fmla="*/ 0 w 9"/>
                <a:gd name="T3" fmla="*/ 0 h 80"/>
                <a:gd name="T4" fmla="*/ 9 w 9"/>
                <a:gd name="T5" fmla="*/ 0 h 80"/>
              </a:gdLst>
              <a:ahLst/>
              <a:cxnLst>
                <a:cxn ang="0">
                  <a:pos x="T0" y="T1"/>
                </a:cxn>
                <a:cxn ang="0">
                  <a:pos x="T2" y="T3"/>
                </a:cxn>
                <a:cxn ang="0">
                  <a:pos x="T4" y="T5"/>
                </a:cxn>
              </a:cxnLst>
              <a:rect l="0" t="0" r="r" b="b"/>
              <a:pathLst>
                <a:path w="9" h="80">
                  <a:moveTo>
                    <a:pt x="0" y="80"/>
                  </a:moveTo>
                  <a:lnTo>
                    <a:pt x="0" y="0"/>
                  </a:lnTo>
                  <a:lnTo>
                    <a:pt x="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3" name="Rectangle 19"/>
            <p:cNvSpPr>
              <a:spLocks noChangeArrowheads="1"/>
            </p:cNvSpPr>
            <p:nvPr/>
          </p:nvSpPr>
          <p:spPr bwMode="auto">
            <a:xfrm>
              <a:off x="2121" y="888"/>
              <a:ext cx="633"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44" name="Freeform 20"/>
            <p:cNvSpPr>
              <a:spLocks/>
            </p:cNvSpPr>
            <p:nvPr/>
          </p:nvSpPr>
          <p:spPr bwMode="auto">
            <a:xfrm>
              <a:off x="2109" y="912"/>
              <a:ext cx="9" cy="89"/>
            </a:xfrm>
            <a:custGeom>
              <a:avLst/>
              <a:gdLst>
                <a:gd name="T0" fmla="*/ 0 w 9"/>
                <a:gd name="T1" fmla="*/ 89 h 89"/>
                <a:gd name="T2" fmla="*/ 0 w 9"/>
                <a:gd name="T3" fmla="*/ 0 h 89"/>
                <a:gd name="T4" fmla="*/ 9 w 9"/>
                <a:gd name="T5" fmla="*/ 0 h 89"/>
              </a:gdLst>
              <a:ahLst/>
              <a:cxnLst>
                <a:cxn ang="0">
                  <a:pos x="T0" y="T1"/>
                </a:cxn>
                <a:cxn ang="0">
                  <a:pos x="T2" y="T3"/>
                </a:cxn>
                <a:cxn ang="0">
                  <a:pos x="T4" y="T5"/>
                </a:cxn>
              </a:cxnLst>
              <a:rect l="0" t="0" r="r" b="b"/>
              <a:pathLst>
                <a:path w="9" h="89">
                  <a:moveTo>
                    <a:pt x="0" y="89"/>
                  </a:moveTo>
                  <a:lnTo>
                    <a:pt x="0" y="0"/>
                  </a:lnTo>
                  <a:lnTo>
                    <a:pt x="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5" name="Rectangle 21"/>
            <p:cNvSpPr>
              <a:spLocks noChangeArrowheads="1"/>
            </p:cNvSpPr>
            <p:nvPr/>
          </p:nvSpPr>
          <p:spPr bwMode="auto">
            <a:xfrm>
              <a:off x="2121" y="960"/>
              <a:ext cx="640"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JSM</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46" name="Freeform 22"/>
            <p:cNvSpPr>
              <a:spLocks/>
            </p:cNvSpPr>
            <p:nvPr/>
          </p:nvSpPr>
          <p:spPr bwMode="auto">
            <a:xfrm>
              <a:off x="2109" y="984"/>
              <a:ext cx="9" cy="53"/>
            </a:xfrm>
            <a:custGeom>
              <a:avLst/>
              <a:gdLst>
                <a:gd name="T0" fmla="*/ 0 w 9"/>
                <a:gd name="T1" fmla="*/ 53 h 53"/>
                <a:gd name="T2" fmla="*/ 0 w 9"/>
                <a:gd name="T3" fmla="*/ 0 h 53"/>
                <a:gd name="T4" fmla="*/ 9 w 9"/>
                <a:gd name="T5" fmla="*/ 0 h 53"/>
              </a:gdLst>
              <a:ahLst/>
              <a:cxnLst>
                <a:cxn ang="0">
                  <a:pos x="T0" y="T1"/>
                </a:cxn>
                <a:cxn ang="0">
                  <a:pos x="T2" y="T3"/>
                </a:cxn>
                <a:cxn ang="0">
                  <a:pos x="T4" y="T5"/>
                </a:cxn>
              </a:cxnLst>
              <a:rect l="0" t="0" r="r" b="b"/>
              <a:pathLst>
                <a:path w="9" h="53">
                  <a:moveTo>
                    <a:pt x="0" y="53"/>
                  </a:moveTo>
                  <a:lnTo>
                    <a:pt x="0" y="0"/>
                  </a:lnTo>
                  <a:lnTo>
                    <a:pt x="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7" name="Rectangle 23"/>
            <p:cNvSpPr>
              <a:spLocks noChangeArrowheads="1"/>
            </p:cNvSpPr>
            <p:nvPr/>
          </p:nvSpPr>
          <p:spPr bwMode="auto">
            <a:xfrm>
              <a:off x="2176" y="1032"/>
              <a:ext cx="661"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48" name="Freeform 24"/>
            <p:cNvSpPr>
              <a:spLocks/>
            </p:cNvSpPr>
            <p:nvPr/>
          </p:nvSpPr>
          <p:spPr bwMode="auto">
            <a:xfrm>
              <a:off x="2137" y="1057"/>
              <a:ext cx="37" cy="34"/>
            </a:xfrm>
            <a:custGeom>
              <a:avLst/>
              <a:gdLst>
                <a:gd name="T0" fmla="*/ 0 w 37"/>
                <a:gd name="T1" fmla="*/ 34 h 34"/>
                <a:gd name="T2" fmla="*/ 0 w 37"/>
                <a:gd name="T3" fmla="*/ 0 h 34"/>
                <a:gd name="T4" fmla="*/ 37 w 37"/>
                <a:gd name="T5" fmla="*/ 0 h 34"/>
              </a:gdLst>
              <a:ahLst/>
              <a:cxnLst>
                <a:cxn ang="0">
                  <a:pos x="T0" y="T1"/>
                </a:cxn>
                <a:cxn ang="0">
                  <a:pos x="T2" y="T3"/>
                </a:cxn>
                <a:cxn ang="0">
                  <a:pos x="T4" y="T5"/>
                </a:cxn>
              </a:cxnLst>
              <a:rect l="0" t="0" r="r" b="b"/>
              <a:pathLst>
                <a:path w="37" h="34">
                  <a:moveTo>
                    <a:pt x="0" y="34"/>
                  </a:moveTo>
                  <a:lnTo>
                    <a:pt x="0" y="0"/>
                  </a:lnTo>
                  <a:lnTo>
                    <a:pt x="37"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9" name="Rectangle 25"/>
            <p:cNvSpPr>
              <a:spLocks noChangeArrowheads="1"/>
            </p:cNvSpPr>
            <p:nvPr/>
          </p:nvSpPr>
          <p:spPr bwMode="auto">
            <a:xfrm>
              <a:off x="2158" y="1104"/>
              <a:ext cx="64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LSY</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50" name="Freeform 26"/>
            <p:cNvSpPr>
              <a:spLocks/>
            </p:cNvSpPr>
            <p:nvPr/>
          </p:nvSpPr>
          <p:spPr bwMode="auto">
            <a:xfrm>
              <a:off x="2137" y="1094"/>
              <a:ext cx="18" cy="35"/>
            </a:xfrm>
            <a:custGeom>
              <a:avLst/>
              <a:gdLst>
                <a:gd name="T0" fmla="*/ 0 w 18"/>
                <a:gd name="T1" fmla="*/ 0 h 35"/>
                <a:gd name="T2" fmla="*/ 0 w 18"/>
                <a:gd name="T3" fmla="*/ 35 h 35"/>
                <a:gd name="T4" fmla="*/ 18 w 18"/>
                <a:gd name="T5" fmla="*/ 35 h 35"/>
              </a:gdLst>
              <a:ahLst/>
              <a:cxnLst>
                <a:cxn ang="0">
                  <a:pos x="T0" y="T1"/>
                </a:cxn>
                <a:cxn ang="0">
                  <a:pos x="T2" y="T3"/>
                </a:cxn>
                <a:cxn ang="0">
                  <a:pos x="T4" y="T5"/>
                </a:cxn>
              </a:cxnLst>
              <a:rect l="0" t="0" r="r" b="b"/>
              <a:pathLst>
                <a:path w="18" h="35">
                  <a:moveTo>
                    <a:pt x="0" y="0"/>
                  </a:moveTo>
                  <a:lnTo>
                    <a:pt x="0" y="35"/>
                  </a:lnTo>
                  <a:lnTo>
                    <a:pt x="18"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1" name="Freeform 27"/>
            <p:cNvSpPr>
              <a:spLocks/>
            </p:cNvSpPr>
            <p:nvPr/>
          </p:nvSpPr>
          <p:spPr bwMode="auto">
            <a:xfrm>
              <a:off x="2109" y="1040"/>
              <a:ext cx="28" cy="53"/>
            </a:xfrm>
            <a:custGeom>
              <a:avLst/>
              <a:gdLst>
                <a:gd name="T0" fmla="*/ 0 w 28"/>
                <a:gd name="T1" fmla="*/ 0 h 53"/>
                <a:gd name="T2" fmla="*/ 0 w 28"/>
                <a:gd name="T3" fmla="*/ 53 h 53"/>
                <a:gd name="T4" fmla="*/ 28 w 28"/>
                <a:gd name="T5" fmla="*/ 53 h 53"/>
              </a:gdLst>
              <a:ahLst/>
              <a:cxnLst>
                <a:cxn ang="0">
                  <a:pos x="T0" y="T1"/>
                </a:cxn>
                <a:cxn ang="0">
                  <a:pos x="T2" y="T3"/>
                </a:cxn>
                <a:cxn ang="0">
                  <a:pos x="T4" y="T5"/>
                </a:cxn>
              </a:cxnLst>
              <a:rect l="0" t="0" r="r" b="b"/>
              <a:pathLst>
                <a:path w="28" h="53">
                  <a:moveTo>
                    <a:pt x="0" y="0"/>
                  </a:moveTo>
                  <a:lnTo>
                    <a:pt x="0" y="53"/>
                  </a:lnTo>
                  <a:lnTo>
                    <a:pt x="28" y="5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2" name="Line 28"/>
            <p:cNvSpPr>
              <a:spLocks noChangeShapeType="1"/>
            </p:cNvSpPr>
            <p:nvPr/>
          </p:nvSpPr>
          <p:spPr bwMode="auto">
            <a:xfrm>
              <a:off x="2109" y="1004"/>
              <a:ext cx="0" cy="89"/>
            </a:xfrm>
            <a:prstGeom prst="line">
              <a:avLst/>
            </a:prstGeom>
            <a:noFill/>
            <a:ln w="7938"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3" name="Freeform 29"/>
            <p:cNvSpPr>
              <a:spLocks/>
            </p:cNvSpPr>
            <p:nvPr/>
          </p:nvSpPr>
          <p:spPr bwMode="auto">
            <a:xfrm>
              <a:off x="2043" y="923"/>
              <a:ext cx="66" cy="79"/>
            </a:xfrm>
            <a:custGeom>
              <a:avLst/>
              <a:gdLst>
                <a:gd name="T0" fmla="*/ 0 w 66"/>
                <a:gd name="T1" fmla="*/ 0 h 79"/>
                <a:gd name="T2" fmla="*/ 0 w 66"/>
                <a:gd name="T3" fmla="*/ 79 h 79"/>
                <a:gd name="T4" fmla="*/ 66 w 66"/>
                <a:gd name="T5" fmla="*/ 79 h 79"/>
              </a:gdLst>
              <a:ahLst/>
              <a:cxnLst>
                <a:cxn ang="0">
                  <a:pos x="T0" y="T1"/>
                </a:cxn>
                <a:cxn ang="0">
                  <a:pos x="T2" y="T3"/>
                </a:cxn>
                <a:cxn ang="0">
                  <a:pos x="T4" y="T5"/>
                </a:cxn>
              </a:cxnLst>
              <a:rect l="0" t="0" r="r" b="b"/>
              <a:pathLst>
                <a:path w="66" h="79">
                  <a:moveTo>
                    <a:pt x="0" y="0"/>
                  </a:moveTo>
                  <a:lnTo>
                    <a:pt x="0" y="79"/>
                  </a:lnTo>
                  <a:lnTo>
                    <a:pt x="66" y="79"/>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4" name="Freeform 30"/>
            <p:cNvSpPr>
              <a:spLocks/>
            </p:cNvSpPr>
            <p:nvPr/>
          </p:nvSpPr>
          <p:spPr bwMode="auto">
            <a:xfrm>
              <a:off x="2026" y="828"/>
              <a:ext cx="17" cy="93"/>
            </a:xfrm>
            <a:custGeom>
              <a:avLst/>
              <a:gdLst>
                <a:gd name="T0" fmla="*/ 0 w 17"/>
                <a:gd name="T1" fmla="*/ 0 h 93"/>
                <a:gd name="T2" fmla="*/ 0 w 17"/>
                <a:gd name="T3" fmla="*/ 93 h 93"/>
                <a:gd name="T4" fmla="*/ 17 w 17"/>
                <a:gd name="T5" fmla="*/ 93 h 93"/>
              </a:gdLst>
              <a:ahLst/>
              <a:cxnLst>
                <a:cxn ang="0">
                  <a:pos x="T0" y="T1"/>
                </a:cxn>
                <a:cxn ang="0">
                  <a:pos x="T2" y="T3"/>
                </a:cxn>
                <a:cxn ang="0">
                  <a:pos x="T4" y="T5"/>
                </a:cxn>
              </a:cxnLst>
              <a:rect l="0" t="0" r="r" b="b"/>
              <a:pathLst>
                <a:path w="17" h="93">
                  <a:moveTo>
                    <a:pt x="0" y="0"/>
                  </a:moveTo>
                  <a:lnTo>
                    <a:pt x="0" y="93"/>
                  </a:lnTo>
                  <a:lnTo>
                    <a:pt x="17" y="9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5" name="Freeform 31"/>
            <p:cNvSpPr>
              <a:spLocks/>
            </p:cNvSpPr>
            <p:nvPr/>
          </p:nvSpPr>
          <p:spPr bwMode="auto">
            <a:xfrm>
              <a:off x="1847" y="727"/>
              <a:ext cx="179" cy="100"/>
            </a:xfrm>
            <a:custGeom>
              <a:avLst/>
              <a:gdLst>
                <a:gd name="T0" fmla="*/ 0 w 179"/>
                <a:gd name="T1" fmla="*/ 0 h 100"/>
                <a:gd name="T2" fmla="*/ 0 w 179"/>
                <a:gd name="T3" fmla="*/ 100 h 100"/>
                <a:gd name="T4" fmla="*/ 179 w 179"/>
                <a:gd name="T5" fmla="*/ 100 h 100"/>
              </a:gdLst>
              <a:ahLst/>
              <a:cxnLst>
                <a:cxn ang="0">
                  <a:pos x="T0" y="T1"/>
                </a:cxn>
                <a:cxn ang="0">
                  <a:pos x="T2" y="T3"/>
                </a:cxn>
                <a:cxn ang="0">
                  <a:pos x="T4" y="T5"/>
                </a:cxn>
              </a:cxnLst>
              <a:rect l="0" t="0" r="r" b="b"/>
              <a:pathLst>
                <a:path w="179" h="100">
                  <a:moveTo>
                    <a:pt x="0" y="0"/>
                  </a:moveTo>
                  <a:lnTo>
                    <a:pt x="0" y="100"/>
                  </a:lnTo>
                  <a:lnTo>
                    <a:pt x="179" y="10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6" name="Freeform 32"/>
            <p:cNvSpPr>
              <a:spLocks/>
            </p:cNvSpPr>
            <p:nvPr/>
          </p:nvSpPr>
          <p:spPr bwMode="auto">
            <a:xfrm>
              <a:off x="1801" y="622"/>
              <a:ext cx="46" cy="103"/>
            </a:xfrm>
            <a:custGeom>
              <a:avLst/>
              <a:gdLst>
                <a:gd name="T0" fmla="*/ 0 w 46"/>
                <a:gd name="T1" fmla="*/ 0 h 103"/>
                <a:gd name="T2" fmla="*/ 0 w 46"/>
                <a:gd name="T3" fmla="*/ 103 h 103"/>
                <a:gd name="T4" fmla="*/ 46 w 46"/>
                <a:gd name="T5" fmla="*/ 103 h 103"/>
              </a:gdLst>
              <a:ahLst/>
              <a:cxnLst>
                <a:cxn ang="0">
                  <a:pos x="T0" y="T1"/>
                </a:cxn>
                <a:cxn ang="0">
                  <a:pos x="T2" y="T3"/>
                </a:cxn>
                <a:cxn ang="0">
                  <a:pos x="T4" y="T5"/>
                </a:cxn>
              </a:cxnLst>
              <a:rect l="0" t="0" r="r" b="b"/>
              <a:pathLst>
                <a:path w="46" h="103">
                  <a:moveTo>
                    <a:pt x="0" y="0"/>
                  </a:moveTo>
                  <a:lnTo>
                    <a:pt x="0" y="103"/>
                  </a:lnTo>
                  <a:lnTo>
                    <a:pt x="46" y="10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7" name="Freeform 33"/>
            <p:cNvSpPr>
              <a:spLocks/>
            </p:cNvSpPr>
            <p:nvPr/>
          </p:nvSpPr>
          <p:spPr bwMode="auto">
            <a:xfrm>
              <a:off x="930" y="620"/>
              <a:ext cx="871" cy="859"/>
            </a:xfrm>
            <a:custGeom>
              <a:avLst/>
              <a:gdLst>
                <a:gd name="T0" fmla="*/ 0 w 871"/>
                <a:gd name="T1" fmla="*/ 859 h 859"/>
                <a:gd name="T2" fmla="*/ 0 w 871"/>
                <a:gd name="T3" fmla="*/ 0 h 859"/>
                <a:gd name="T4" fmla="*/ 871 w 871"/>
                <a:gd name="T5" fmla="*/ 0 h 859"/>
              </a:gdLst>
              <a:ahLst/>
              <a:cxnLst>
                <a:cxn ang="0">
                  <a:pos x="T0" y="T1"/>
                </a:cxn>
                <a:cxn ang="0">
                  <a:pos x="T2" y="T3"/>
                </a:cxn>
                <a:cxn ang="0">
                  <a:pos x="T4" y="T5"/>
                </a:cxn>
              </a:cxnLst>
              <a:rect l="0" t="0" r="r" b="b"/>
              <a:pathLst>
                <a:path w="871" h="859">
                  <a:moveTo>
                    <a:pt x="0" y="859"/>
                  </a:moveTo>
                  <a:lnTo>
                    <a:pt x="0" y="0"/>
                  </a:lnTo>
                  <a:lnTo>
                    <a:pt x="871"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8" name="Rectangle 34"/>
            <p:cNvSpPr>
              <a:spLocks noChangeArrowheads="1"/>
            </p:cNvSpPr>
            <p:nvPr/>
          </p:nvSpPr>
          <p:spPr bwMode="auto">
            <a:xfrm>
              <a:off x="1929" y="1176"/>
              <a:ext cx="783"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543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(H4N6)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59" name="Freeform 35"/>
            <p:cNvSpPr>
              <a:spLocks/>
            </p:cNvSpPr>
            <p:nvPr/>
          </p:nvSpPr>
          <p:spPr bwMode="auto">
            <a:xfrm>
              <a:off x="1925" y="1201"/>
              <a:ext cx="2" cy="52"/>
            </a:xfrm>
            <a:custGeom>
              <a:avLst/>
              <a:gdLst>
                <a:gd name="T0" fmla="*/ 0 w 2"/>
                <a:gd name="T1" fmla="*/ 52 h 52"/>
                <a:gd name="T2" fmla="*/ 0 w 2"/>
                <a:gd name="T3" fmla="*/ 0 h 52"/>
                <a:gd name="T4" fmla="*/ 2 w 2"/>
                <a:gd name="T5" fmla="*/ 0 h 52"/>
              </a:gdLst>
              <a:ahLst/>
              <a:cxnLst>
                <a:cxn ang="0">
                  <a:pos x="T0" y="T1"/>
                </a:cxn>
                <a:cxn ang="0">
                  <a:pos x="T2" y="T3"/>
                </a:cxn>
                <a:cxn ang="0">
                  <a:pos x="T4" y="T5"/>
                </a:cxn>
              </a:cxnLst>
              <a:rect l="0" t="0" r="r" b="b"/>
              <a:pathLst>
                <a:path w="2" h="52">
                  <a:moveTo>
                    <a:pt x="0" y="52"/>
                  </a:moveTo>
                  <a:lnTo>
                    <a:pt x="0" y="0"/>
                  </a:lnTo>
                  <a:lnTo>
                    <a:pt x="2"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0" name="Rectangle 36"/>
            <p:cNvSpPr>
              <a:spLocks noChangeArrowheads="1"/>
            </p:cNvSpPr>
            <p:nvPr/>
          </p:nvSpPr>
          <p:spPr bwMode="auto">
            <a:xfrm>
              <a:off x="2016" y="1248"/>
              <a:ext cx="846"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A/mallard/Korea/H917/2017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61" name="Freeform 37"/>
            <p:cNvSpPr>
              <a:spLocks/>
            </p:cNvSpPr>
            <p:nvPr/>
          </p:nvSpPr>
          <p:spPr bwMode="auto">
            <a:xfrm>
              <a:off x="2010" y="1273"/>
              <a:ext cx="4" cy="34"/>
            </a:xfrm>
            <a:custGeom>
              <a:avLst/>
              <a:gdLst>
                <a:gd name="T0" fmla="*/ 0 w 4"/>
                <a:gd name="T1" fmla="*/ 34 h 34"/>
                <a:gd name="T2" fmla="*/ 0 w 4"/>
                <a:gd name="T3" fmla="*/ 0 h 34"/>
                <a:gd name="T4" fmla="*/ 4 w 4"/>
                <a:gd name="T5" fmla="*/ 0 h 34"/>
              </a:gdLst>
              <a:ahLst/>
              <a:cxnLst>
                <a:cxn ang="0">
                  <a:pos x="T0" y="T1"/>
                </a:cxn>
                <a:cxn ang="0">
                  <a:pos x="T2" y="T3"/>
                </a:cxn>
                <a:cxn ang="0">
                  <a:pos x="T4" y="T5"/>
                </a:cxn>
              </a:cxnLst>
              <a:rect l="0" t="0" r="r" b="b"/>
              <a:pathLst>
                <a:path w="4" h="34">
                  <a:moveTo>
                    <a:pt x="0" y="34"/>
                  </a:moveTo>
                  <a:lnTo>
                    <a:pt x="0" y="0"/>
                  </a:lnTo>
                  <a:lnTo>
                    <a:pt x="4"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2" name="Rectangle 38"/>
            <p:cNvSpPr>
              <a:spLocks noChangeArrowheads="1"/>
            </p:cNvSpPr>
            <p:nvPr/>
          </p:nvSpPr>
          <p:spPr bwMode="auto">
            <a:xfrm>
              <a:off x="2016" y="1320"/>
              <a:ext cx="897"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A/mallard/Korea/WB963/2017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63" name="Freeform 39"/>
            <p:cNvSpPr>
              <a:spLocks/>
            </p:cNvSpPr>
            <p:nvPr/>
          </p:nvSpPr>
          <p:spPr bwMode="auto">
            <a:xfrm>
              <a:off x="2010" y="1310"/>
              <a:ext cx="4" cy="35"/>
            </a:xfrm>
            <a:custGeom>
              <a:avLst/>
              <a:gdLst>
                <a:gd name="T0" fmla="*/ 0 w 4"/>
                <a:gd name="T1" fmla="*/ 0 h 35"/>
                <a:gd name="T2" fmla="*/ 0 w 4"/>
                <a:gd name="T3" fmla="*/ 35 h 35"/>
                <a:gd name="T4" fmla="*/ 4 w 4"/>
                <a:gd name="T5" fmla="*/ 35 h 35"/>
              </a:gdLst>
              <a:ahLst/>
              <a:cxnLst>
                <a:cxn ang="0">
                  <a:pos x="T0" y="T1"/>
                </a:cxn>
                <a:cxn ang="0">
                  <a:pos x="T2" y="T3"/>
                </a:cxn>
                <a:cxn ang="0">
                  <a:pos x="T4" y="T5"/>
                </a:cxn>
              </a:cxnLst>
              <a:rect l="0" t="0" r="r" b="b"/>
              <a:pathLst>
                <a:path w="4" h="35">
                  <a:moveTo>
                    <a:pt x="0" y="0"/>
                  </a:moveTo>
                  <a:lnTo>
                    <a:pt x="0" y="35"/>
                  </a:lnTo>
                  <a:lnTo>
                    <a:pt x="4"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4" name="Freeform 40"/>
            <p:cNvSpPr>
              <a:spLocks/>
            </p:cNvSpPr>
            <p:nvPr/>
          </p:nvSpPr>
          <p:spPr bwMode="auto">
            <a:xfrm>
              <a:off x="1925" y="1256"/>
              <a:ext cx="85" cy="53"/>
            </a:xfrm>
            <a:custGeom>
              <a:avLst/>
              <a:gdLst>
                <a:gd name="T0" fmla="*/ 0 w 85"/>
                <a:gd name="T1" fmla="*/ 0 h 53"/>
                <a:gd name="T2" fmla="*/ 0 w 85"/>
                <a:gd name="T3" fmla="*/ 53 h 53"/>
                <a:gd name="T4" fmla="*/ 85 w 85"/>
                <a:gd name="T5" fmla="*/ 53 h 53"/>
              </a:gdLst>
              <a:ahLst/>
              <a:cxnLst>
                <a:cxn ang="0">
                  <a:pos x="T0" y="T1"/>
                </a:cxn>
                <a:cxn ang="0">
                  <a:pos x="T2" y="T3"/>
                </a:cxn>
                <a:cxn ang="0">
                  <a:pos x="T4" y="T5"/>
                </a:cxn>
              </a:cxnLst>
              <a:rect l="0" t="0" r="r" b="b"/>
              <a:pathLst>
                <a:path w="85" h="53">
                  <a:moveTo>
                    <a:pt x="0" y="0"/>
                  </a:moveTo>
                  <a:lnTo>
                    <a:pt x="0" y="53"/>
                  </a:lnTo>
                  <a:lnTo>
                    <a:pt x="85" y="5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5" name="Freeform 41"/>
            <p:cNvSpPr>
              <a:spLocks/>
            </p:cNvSpPr>
            <p:nvPr/>
          </p:nvSpPr>
          <p:spPr bwMode="auto">
            <a:xfrm>
              <a:off x="1637" y="1255"/>
              <a:ext cx="288" cy="243"/>
            </a:xfrm>
            <a:custGeom>
              <a:avLst/>
              <a:gdLst>
                <a:gd name="T0" fmla="*/ 0 w 288"/>
                <a:gd name="T1" fmla="*/ 243 h 243"/>
                <a:gd name="T2" fmla="*/ 0 w 288"/>
                <a:gd name="T3" fmla="*/ 0 h 243"/>
                <a:gd name="T4" fmla="*/ 288 w 288"/>
                <a:gd name="T5" fmla="*/ 0 h 243"/>
              </a:gdLst>
              <a:ahLst/>
              <a:cxnLst>
                <a:cxn ang="0">
                  <a:pos x="T0" y="T1"/>
                </a:cxn>
                <a:cxn ang="0">
                  <a:pos x="T2" y="T3"/>
                </a:cxn>
                <a:cxn ang="0">
                  <a:pos x="T4" y="T5"/>
                </a:cxn>
              </a:cxnLst>
              <a:rect l="0" t="0" r="r" b="b"/>
              <a:pathLst>
                <a:path w="288" h="243">
                  <a:moveTo>
                    <a:pt x="0" y="243"/>
                  </a:moveTo>
                  <a:lnTo>
                    <a:pt x="0" y="0"/>
                  </a:lnTo>
                  <a:lnTo>
                    <a:pt x="288"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6" name="Rectangle 42"/>
            <p:cNvSpPr>
              <a:spLocks noChangeArrowheads="1"/>
            </p:cNvSpPr>
            <p:nvPr/>
          </p:nvSpPr>
          <p:spPr bwMode="auto">
            <a:xfrm>
              <a:off x="2006" y="1392"/>
              <a:ext cx="1255"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A/black-tailed godwit/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Bangladesh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24734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a:t>
              </a:r>
              <a:r>
                <a:rPr lang="en-US" altLang="ko-KR" sz="700" smtClean="0">
                  <a:solidFill>
                    <a:srgbClr val="000000"/>
                  </a:solidFill>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H7N5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67" name="Freeform 43"/>
            <p:cNvSpPr>
              <a:spLocks/>
            </p:cNvSpPr>
            <p:nvPr/>
          </p:nvSpPr>
          <p:spPr bwMode="auto">
            <a:xfrm>
              <a:off x="1937" y="1417"/>
              <a:ext cx="66" cy="34"/>
            </a:xfrm>
            <a:custGeom>
              <a:avLst/>
              <a:gdLst>
                <a:gd name="T0" fmla="*/ 0 w 66"/>
                <a:gd name="T1" fmla="*/ 34 h 34"/>
                <a:gd name="T2" fmla="*/ 0 w 66"/>
                <a:gd name="T3" fmla="*/ 0 h 34"/>
                <a:gd name="T4" fmla="*/ 66 w 66"/>
                <a:gd name="T5" fmla="*/ 0 h 34"/>
              </a:gdLst>
              <a:ahLst/>
              <a:cxnLst>
                <a:cxn ang="0">
                  <a:pos x="T0" y="T1"/>
                </a:cxn>
                <a:cxn ang="0">
                  <a:pos x="T2" y="T3"/>
                </a:cxn>
                <a:cxn ang="0">
                  <a:pos x="T4" y="T5"/>
                </a:cxn>
              </a:cxnLst>
              <a:rect l="0" t="0" r="r" b="b"/>
              <a:pathLst>
                <a:path w="66" h="34">
                  <a:moveTo>
                    <a:pt x="0" y="34"/>
                  </a:moveTo>
                  <a:lnTo>
                    <a:pt x="0" y="0"/>
                  </a:lnTo>
                  <a:lnTo>
                    <a:pt x="66"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8" name="Rectangle 44"/>
            <p:cNvSpPr>
              <a:spLocks noChangeArrowheads="1"/>
            </p:cNvSpPr>
            <p:nvPr/>
          </p:nvSpPr>
          <p:spPr bwMode="auto">
            <a:xfrm>
              <a:off x="1997" y="1465"/>
              <a:ext cx="797"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742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lang="en-US" altLang="ko-KR" sz="700">
                  <a:solidFill>
                    <a:srgbClr val="000000"/>
                  </a:solidFill>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H10N7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69" name="Freeform 45"/>
            <p:cNvSpPr>
              <a:spLocks/>
            </p:cNvSpPr>
            <p:nvPr/>
          </p:nvSpPr>
          <p:spPr bwMode="auto">
            <a:xfrm>
              <a:off x="1937" y="1454"/>
              <a:ext cx="57" cy="35"/>
            </a:xfrm>
            <a:custGeom>
              <a:avLst/>
              <a:gdLst>
                <a:gd name="T0" fmla="*/ 0 w 57"/>
                <a:gd name="T1" fmla="*/ 0 h 35"/>
                <a:gd name="T2" fmla="*/ 0 w 57"/>
                <a:gd name="T3" fmla="*/ 35 h 35"/>
                <a:gd name="T4" fmla="*/ 57 w 57"/>
                <a:gd name="T5" fmla="*/ 35 h 35"/>
              </a:gdLst>
              <a:ahLst/>
              <a:cxnLst>
                <a:cxn ang="0">
                  <a:pos x="T0" y="T1"/>
                </a:cxn>
                <a:cxn ang="0">
                  <a:pos x="T2" y="T3"/>
                </a:cxn>
                <a:cxn ang="0">
                  <a:pos x="T4" y="T5"/>
                </a:cxn>
              </a:cxnLst>
              <a:rect l="0" t="0" r="r" b="b"/>
              <a:pathLst>
                <a:path w="57" h="35">
                  <a:moveTo>
                    <a:pt x="0" y="0"/>
                  </a:moveTo>
                  <a:lnTo>
                    <a:pt x="0" y="35"/>
                  </a:lnTo>
                  <a:lnTo>
                    <a:pt x="57"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0" name="Freeform 46"/>
            <p:cNvSpPr>
              <a:spLocks/>
            </p:cNvSpPr>
            <p:nvPr/>
          </p:nvSpPr>
          <p:spPr bwMode="auto">
            <a:xfrm>
              <a:off x="1868" y="1453"/>
              <a:ext cx="69" cy="53"/>
            </a:xfrm>
            <a:custGeom>
              <a:avLst/>
              <a:gdLst>
                <a:gd name="T0" fmla="*/ 0 w 69"/>
                <a:gd name="T1" fmla="*/ 53 h 53"/>
                <a:gd name="T2" fmla="*/ 0 w 69"/>
                <a:gd name="T3" fmla="*/ 0 h 53"/>
                <a:gd name="T4" fmla="*/ 69 w 69"/>
                <a:gd name="T5" fmla="*/ 0 h 53"/>
              </a:gdLst>
              <a:ahLst/>
              <a:cxnLst>
                <a:cxn ang="0">
                  <a:pos x="T0" y="T1"/>
                </a:cxn>
                <a:cxn ang="0">
                  <a:pos x="T2" y="T3"/>
                </a:cxn>
                <a:cxn ang="0">
                  <a:pos x="T4" y="T5"/>
                </a:cxn>
              </a:cxnLst>
              <a:rect l="0" t="0" r="r" b="b"/>
              <a:pathLst>
                <a:path w="69" h="53">
                  <a:moveTo>
                    <a:pt x="0" y="53"/>
                  </a:moveTo>
                  <a:lnTo>
                    <a:pt x="0" y="0"/>
                  </a:lnTo>
                  <a:lnTo>
                    <a:pt x="6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1" name="Rectangle 47"/>
            <p:cNvSpPr>
              <a:spLocks noChangeArrowheads="1"/>
            </p:cNvSpPr>
            <p:nvPr/>
          </p:nvSpPr>
          <p:spPr bwMode="auto">
            <a:xfrm>
              <a:off x="2022" y="1537"/>
              <a:ext cx="93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A/spot-billed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AQ09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a:t>
              </a:r>
              <a:r>
                <a:rPr lang="en-US" altLang="ko-KR" sz="700" smtClean="0">
                  <a:solidFill>
                    <a:srgbClr val="000000"/>
                  </a:solidFill>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H7N7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72" name="Freeform 48"/>
            <p:cNvSpPr>
              <a:spLocks/>
            </p:cNvSpPr>
            <p:nvPr/>
          </p:nvSpPr>
          <p:spPr bwMode="auto">
            <a:xfrm>
              <a:off x="1868" y="1509"/>
              <a:ext cx="151" cy="52"/>
            </a:xfrm>
            <a:custGeom>
              <a:avLst/>
              <a:gdLst>
                <a:gd name="T0" fmla="*/ 0 w 151"/>
                <a:gd name="T1" fmla="*/ 0 h 52"/>
                <a:gd name="T2" fmla="*/ 0 w 151"/>
                <a:gd name="T3" fmla="*/ 52 h 52"/>
                <a:gd name="T4" fmla="*/ 151 w 151"/>
                <a:gd name="T5" fmla="*/ 52 h 52"/>
              </a:gdLst>
              <a:ahLst/>
              <a:cxnLst>
                <a:cxn ang="0">
                  <a:pos x="T0" y="T1"/>
                </a:cxn>
                <a:cxn ang="0">
                  <a:pos x="T2" y="T3"/>
                </a:cxn>
                <a:cxn ang="0">
                  <a:pos x="T4" y="T5"/>
                </a:cxn>
              </a:cxnLst>
              <a:rect l="0" t="0" r="r" b="b"/>
              <a:pathLst>
                <a:path w="151" h="52">
                  <a:moveTo>
                    <a:pt x="0" y="0"/>
                  </a:moveTo>
                  <a:lnTo>
                    <a:pt x="0" y="52"/>
                  </a:lnTo>
                  <a:lnTo>
                    <a:pt x="151" y="5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3" name="Freeform 49"/>
            <p:cNvSpPr>
              <a:spLocks/>
            </p:cNvSpPr>
            <p:nvPr/>
          </p:nvSpPr>
          <p:spPr bwMode="auto">
            <a:xfrm>
              <a:off x="1777" y="1507"/>
              <a:ext cx="91" cy="80"/>
            </a:xfrm>
            <a:custGeom>
              <a:avLst/>
              <a:gdLst>
                <a:gd name="T0" fmla="*/ 0 w 91"/>
                <a:gd name="T1" fmla="*/ 80 h 80"/>
                <a:gd name="T2" fmla="*/ 0 w 91"/>
                <a:gd name="T3" fmla="*/ 0 h 80"/>
                <a:gd name="T4" fmla="*/ 91 w 91"/>
                <a:gd name="T5" fmla="*/ 0 h 80"/>
              </a:gdLst>
              <a:ahLst/>
              <a:cxnLst>
                <a:cxn ang="0">
                  <a:pos x="T0" y="T1"/>
                </a:cxn>
                <a:cxn ang="0">
                  <a:pos x="T2" y="T3"/>
                </a:cxn>
                <a:cxn ang="0">
                  <a:pos x="T4" y="T5"/>
                </a:cxn>
              </a:cxnLst>
              <a:rect l="0" t="0" r="r" b="b"/>
              <a:pathLst>
                <a:path w="91" h="80">
                  <a:moveTo>
                    <a:pt x="0" y="80"/>
                  </a:moveTo>
                  <a:lnTo>
                    <a:pt x="0" y="0"/>
                  </a:lnTo>
                  <a:lnTo>
                    <a:pt x="91"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4" name="Rectangle 50"/>
            <p:cNvSpPr>
              <a:spLocks noChangeArrowheads="1"/>
            </p:cNvSpPr>
            <p:nvPr/>
          </p:nvSpPr>
          <p:spPr bwMode="auto">
            <a:xfrm>
              <a:off x="2024" y="1609"/>
              <a:ext cx="975"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ostrich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South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Africa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ORD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H7N1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75" name="Freeform 51"/>
            <p:cNvSpPr>
              <a:spLocks/>
            </p:cNvSpPr>
            <p:nvPr/>
          </p:nvSpPr>
          <p:spPr bwMode="auto">
            <a:xfrm>
              <a:off x="1909" y="1633"/>
              <a:ext cx="113" cy="35"/>
            </a:xfrm>
            <a:custGeom>
              <a:avLst/>
              <a:gdLst>
                <a:gd name="T0" fmla="*/ 0 w 113"/>
                <a:gd name="T1" fmla="*/ 35 h 35"/>
                <a:gd name="T2" fmla="*/ 0 w 113"/>
                <a:gd name="T3" fmla="*/ 0 h 35"/>
                <a:gd name="T4" fmla="*/ 113 w 113"/>
                <a:gd name="T5" fmla="*/ 0 h 35"/>
              </a:gdLst>
              <a:ahLst/>
              <a:cxnLst>
                <a:cxn ang="0">
                  <a:pos x="T0" y="T1"/>
                </a:cxn>
                <a:cxn ang="0">
                  <a:pos x="T2" y="T3"/>
                </a:cxn>
                <a:cxn ang="0">
                  <a:pos x="T4" y="T5"/>
                </a:cxn>
              </a:cxnLst>
              <a:rect l="0" t="0" r="r" b="b"/>
              <a:pathLst>
                <a:path w="113" h="35">
                  <a:moveTo>
                    <a:pt x="0" y="35"/>
                  </a:moveTo>
                  <a:lnTo>
                    <a:pt x="0" y="0"/>
                  </a:lnTo>
                  <a:lnTo>
                    <a:pt x="113"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6" name="Rectangle 52"/>
            <p:cNvSpPr>
              <a:spLocks noChangeArrowheads="1"/>
            </p:cNvSpPr>
            <p:nvPr/>
          </p:nvSpPr>
          <p:spPr bwMode="auto">
            <a:xfrm>
              <a:off x="2051" y="1681"/>
              <a:ext cx="1114"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A/sacred ibis/South/</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Africa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120701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77" name="Freeform 53"/>
            <p:cNvSpPr>
              <a:spLocks/>
            </p:cNvSpPr>
            <p:nvPr/>
          </p:nvSpPr>
          <p:spPr bwMode="auto">
            <a:xfrm>
              <a:off x="1909" y="1671"/>
              <a:ext cx="139" cy="34"/>
            </a:xfrm>
            <a:custGeom>
              <a:avLst/>
              <a:gdLst>
                <a:gd name="T0" fmla="*/ 0 w 139"/>
                <a:gd name="T1" fmla="*/ 0 h 34"/>
                <a:gd name="T2" fmla="*/ 0 w 139"/>
                <a:gd name="T3" fmla="*/ 34 h 34"/>
                <a:gd name="T4" fmla="*/ 139 w 139"/>
                <a:gd name="T5" fmla="*/ 34 h 34"/>
              </a:gdLst>
              <a:ahLst/>
              <a:cxnLst>
                <a:cxn ang="0">
                  <a:pos x="T0" y="T1"/>
                </a:cxn>
                <a:cxn ang="0">
                  <a:pos x="T2" y="T3"/>
                </a:cxn>
                <a:cxn ang="0">
                  <a:pos x="T4" y="T5"/>
                </a:cxn>
              </a:cxnLst>
              <a:rect l="0" t="0" r="r" b="b"/>
              <a:pathLst>
                <a:path w="139" h="34">
                  <a:moveTo>
                    <a:pt x="0" y="0"/>
                  </a:moveTo>
                  <a:lnTo>
                    <a:pt x="0" y="34"/>
                  </a:lnTo>
                  <a:lnTo>
                    <a:pt x="139" y="34"/>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8" name="Freeform 54"/>
            <p:cNvSpPr>
              <a:spLocks/>
            </p:cNvSpPr>
            <p:nvPr/>
          </p:nvSpPr>
          <p:spPr bwMode="auto">
            <a:xfrm>
              <a:off x="1777" y="1590"/>
              <a:ext cx="132" cy="79"/>
            </a:xfrm>
            <a:custGeom>
              <a:avLst/>
              <a:gdLst>
                <a:gd name="T0" fmla="*/ 0 w 132"/>
                <a:gd name="T1" fmla="*/ 0 h 79"/>
                <a:gd name="T2" fmla="*/ 0 w 132"/>
                <a:gd name="T3" fmla="*/ 79 h 79"/>
                <a:gd name="T4" fmla="*/ 132 w 132"/>
                <a:gd name="T5" fmla="*/ 79 h 79"/>
              </a:gdLst>
              <a:ahLst/>
              <a:cxnLst>
                <a:cxn ang="0">
                  <a:pos x="T0" y="T1"/>
                </a:cxn>
                <a:cxn ang="0">
                  <a:pos x="T2" y="T3"/>
                </a:cxn>
                <a:cxn ang="0">
                  <a:pos x="T4" y="T5"/>
                </a:cxn>
              </a:cxnLst>
              <a:rect l="0" t="0" r="r" b="b"/>
              <a:pathLst>
                <a:path w="132" h="79">
                  <a:moveTo>
                    <a:pt x="0" y="0"/>
                  </a:moveTo>
                  <a:lnTo>
                    <a:pt x="0" y="79"/>
                  </a:lnTo>
                  <a:lnTo>
                    <a:pt x="132" y="79"/>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9" name="Freeform 55"/>
            <p:cNvSpPr>
              <a:spLocks/>
            </p:cNvSpPr>
            <p:nvPr/>
          </p:nvSpPr>
          <p:spPr bwMode="auto">
            <a:xfrm>
              <a:off x="1724" y="1588"/>
              <a:ext cx="53" cy="155"/>
            </a:xfrm>
            <a:custGeom>
              <a:avLst/>
              <a:gdLst>
                <a:gd name="T0" fmla="*/ 0 w 53"/>
                <a:gd name="T1" fmla="*/ 155 h 155"/>
                <a:gd name="T2" fmla="*/ 0 w 53"/>
                <a:gd name="T3" fmla="*/ 0 h 155"/>
                <a:gd name="T4" fmla="*/ 53 w 53"/>
                <a:gd name="T5" fmla="*/ 0 h 155"/>
              </a:gdLst>
              <a:ahLst/>
              <a:cxnLst>
                <a:cxn ang="0">
                  <a:pos x="T0" y="T1"/>
                </a:cxn>
                <a:cxn ang="0">
                  <a:pos x="T2" y="T3"/>
                </a:cxn>
                <a:cxn ang="0">
                  <a:pos x="T4" y="T5"/>
                </a:cxn>
              </a:cxnLst>
              <a:rect l="0" t="0" r="r" b="b"/>
              <a:pathLst>
                <a:path w="53" h="155">
                  <a:moveTo>
                    <a:pt x="0" y="155"/>
                  </a:moveTo>
                  <a:lnTo>
                    <a:pt x="0" y="0"/>
                  </a:lnTo>
                  <a:lnTo>
                    <a:pt x="53"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0" name="Rectangle 56"/>
            <p:cNvSpPr>
              <a:spLocks noChangeArrowheads="1"/>
            </p:cNvSpPr>
            <p:nvPr/>
          </p:nvSpPr>
          <p:spPr bwMode="auto">
            <a:xfrm>
              <a:off x="1891" y="1753"/>
              <a:ext cx="1074"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A/mallard/Republic of Georgia/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81" name="Freeform 57"/>
            <p:cNvSpPr>
              <a:spLocks/>
            </p:cNvSpPr>
            <p:nvPr/>
          </p:nvSpPr>
          <p:spPr bwMode="auto">
            <a:xfrm>
              <a:off x="1735" y="1777"/>
              <a:ext cx="153" cy="122"/>
            </a:xfrm>
            <a:custGeom>
              <a:avLst/>
              <a:gdLst>
                <a:gd name="T0" fmla="*/ 0 w 153"/>
                <a:gd name="T1" fmla="*/ 122 h 122"/>
                <a:gd name="T2" fmla="*/ 0 w 153"/>
                <a:gd name="T3" fmla="*/ 0 h 122"/>
                <a:gd name="T4" fmla="*/ 153 w 153"/>
                <a:gd name="T5" fmla="*/ 0 h 122"/>
              </a:gdLst>
              <a:ahLst/>
              <a:cxnLst>
                <a:cxn ang="0">
                  <a:pos x="T0" y="T1"/>
                </a:cxn>
                <a:cxn ang="0">
                  <a:pos x="T2" y="T3"/>
                </a:cxn>
                <a:cxn ang="0">
                  <a:pos x="T4" y="T5"/>
                </a:cxn>
              </a:cxnLst>
              <a:rect l="0" t="0" r="r" b="b"/>
              <a:pathLst>
                <a:path w="153" h="122">
                  <a:moveTo>
                    <a:pt x="0" y="122"/>
                  </a:moveTo>
                  <a:lnTo>
                    <a:pt x="0" y="0"/>
                  </a:lnTo>
                  <a:lnTo>
                    <a:pt x="153"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2" name="Rectangle 58"/>
            <p:cNvSpPr>
              <a:spLocks noChangeArrowheads="1"/>
            </p:cNvSpPr>
            <p:nvPr/>
          </p:nvSpPr>
          <p:spPr bwMode="auto">
            <a:xfrm>
              <a:off x="1985" y="1825"/>
              <a:ext cx="846"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A/mallard/Korea/H910/2017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83" name="Freeform 59"/>
            <p:cNvSpPr>
              <a:spLocks/>
            </p:cNvSpPr>
            <p:nvPr/>
          </p:nvSpPr>
          <p:spPr bwMode="auto">
            <a:xfrm>
              <a:off x="1888" y="1849"/>
              <a:ext cx="94" cy="35"/>
            </a:xfrm>
            <a:custGeom>
              <a:avLst/>
              <a:gdLst>
                <a:gd name="T0" fmla="*/ 0 w 94"/>
                <a:gd name="T1" fmla="*/ 35 h 35"/>
                <a:gd name="T2" fmla="*/ 0 w 94"/>
                <a:gd name="T3" fmla="*/ 0 h 35"/>
                <a:gd name="T4" fmla="*/ 94 w 94"/>
                <a:gd name="T5" fmla="*/ 0 h 35"/>
              </a:gdLst>
              <a:ahLst/>
              <a:cxnLst>
                <a:cxn ang="0">
                  <a:pos x="T0" y="T1"/>
                </a:cxn>
                <a:cxn ang="0">
                  <a:pos x="T2" y="T3"/>
                </a:cxn>
                <a:cxn ang="0">
                  <a:pos x="T4" y="T5"/>
                </a:cxn>
              </a:cxnLst>
              <a:rect l="0" t="0" r="r" b="b"/>
              <a:pathLst>
                <a:path w="94" h="35">
                  <a:moveTo>
                    <a:pt x="0" y="35"/>
                  </a:moveTo>
                  <a:lnTo>
                    <a:pt x="0" y="0"/>
                  </a:lnTo>
                  <a:lnTo>
                    <a:pt x="94"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4" name="Rectangle 60"/>
            <p:cNvSpPr>
              <a:spLocks noChangeArrowheads="1"/>
            </p:cNvSpPr>
            <p:nvPr/>
          </p:nvSpPr>
          <p:spPr bwMode="auto">
            <a:xfrm>
              <a:off x="1966" y="1897"/>
              <a:ext cx="780"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Jiangxi</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10784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85" name="Freeform 61"/>
            <p:cNvSpPr>
              <a:spLocks/>
            </p:cNvSpPr>
            <p:nvPr/>
          </p:nvSpPr>
          <p:spPr bwMode="auto">
            <a:xfrm>
              <a:off x="1888" y="1887"/>
              <a:ext cx="76" cy="35"/>
            </a:xfrm>
            <a:custGeom>
              <a:avLst/>
              <a:gdLst>
                <a:gd name="T0" fmla="*/ 0 w 76"/>
                <a:gd name="T1" fmla="*/ 0 h 35"/>
                <a:gd name="T2" fmla="*/ 0 w 76"/>
                <a:gd name="T3" fmla="*/ 35 h 35"/>
                <a:gd name="T4" fmla="*/ 76 w 76"/>
                <a:gd name="T5" fmla="*/ 35 h 35"/>
              </a:gdLst>
              <a:ahLst/>
              <a:cxnLst>
                <a:cxn ang="0">
                  <a:pos x="T0" y="T1"/>
                </a:cxn>
                <a:cxn ang="0">
                  <a:pos x="T2" y="T3"/>
                </a:cxn>
                <a:cxn ang="0">
                  <a:pos x="T4" y="T5"/>
                </a:cxn>
              </a:cxnLst>
              <a:rect l="0" t="0" r="r" b="b"/>
              <a:pathLst>
                <a:path w="76" h="35">
                  <a:moveTo>
                    <a:pt x="0" y="0"/>
                  </a:moveTo>
                  <a:lnTo>
                    <a:pt x="0" y="35"/>
                  </a:lnTo>
                  <a:lnTo>
                    <a:pt x="76"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6" name="Freeform 62"/>
            <p:cNvSpPr>
              <a:spLocks/>
            </p:cNvSpPr>
            <p:nvPr/>
          </p:nvSpPr>
          <p:spPr bwMode="auto">
            <a:xfrm>
              <a:off x="1794" y="1885"/>
              <a:ext cx="94" cy="137"/>
            </a:xfrm>
            <a:custGeom>
              <a:avLst/>
              <a:gdLst>
                <a:gd name="T0" fmla="*/ 0 w 94"/>
                <a:gd name="T1" fmla="*/ 137 h 137"/>
                <a:gd name="T2" fmla="*/ 0 w 94"/>
                <a:gd name="T3" fmla="*/ 0 h 137"/>
                <a:gd name="T4" fmla="*/ 94 w 94"/>
                <a:gd name="T5" fmla="*/ 0 h 137"/>
              </a:gdLst>
              <a:ahLst/>
              <a:cxnLst>
                <a:cxn ang="0">
                  <a:pos x="T0" y="T1"/>
                </a:cxn>
                <a:cxn ang="0">
                  <a:pos x="T2" y="T3"/>
                </a:cxn>
                <a:cxn ang="0">
                  <a:pos x="T4" y="T5"/>
                </a:cxn>
              </a:cxnLst>
              <a:rect l="0" t="0" r="r" b="b"/>
              <a:pathLst>
                <a:path w="94" h="137">
                  <a:moveTo>
                    <a:pt x="0" y="137"/>
                  </a:moveTo>
                  <a:lnTo>
                    <a:pt x="0" y="0"/>
                  </a:lnTo>
                  <a:lnTo>
                    <a:pt x="94"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7" name="Rectangle 63"/>
            <p:cNvSpPr>
              <a:spLocks noChangeArrowheads="1"/>
            </p:cNvSpPr>
            <p:nvPr/>
          </p:nvSpPr>
          <p:spPr bwMode="auto">
            <a:xfrm>
              <a:off x="2011" y="1969"/>
              <a:ext cx="906"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Wuhan</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CDHN01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(H11N9)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88" name="Freeform 64"/>
            <p:cNvSpPr>
              <a:spLocks/>
            </p:cNvSpPr>
            <p:nvPr/>
          </p:nvSpPr>
          <p:spPr bwMode="auto">
            <a:xfrm>
              <a:off x="1805" y="1994"/>
              <a:ext cx="203" cy="167"/>
            </a:xfrm>
            <a:custGeom>
              <a:avLst/>
              <a:gdLst>
                <a:gd name="T0" fmla="*/ 0 w 203"/>
                <a:gd name="T1" fmla="*/ 167 h 167"/>
                <a:gd name="T2" fmla="*/ 0 w 203"/>
                <a:gd name="T3" fmla="*/ 0 h 167"/>
                <a:gd name="T4" fmla="*/ 203 w 203"/>
                <a:gd name="T5" fmla="*/ 0 h 167"/>
              </a:gdLst>
              <a:ahLst/>
              <a:cxnLst>
                <a:cxn ang="0">
                  <a:pos x="T0" y="T1"/>
                </a:cxn>
                <a:cxn ang="0">
                  <a:pos x="T2" y="T3"/>
                </a:cxn>
                <a:cxn ang="0">
                  <a:pos x="T4" y="T5"/>
                </a:cxn>
              </a:cxnLst>
              <a:rect l="0" t="0" r="r" b="b"/>
              <a:pathLst>
                <a:path w="203" h="167">
                  <a:moveTo>
                    <a:pt x="0" y="167"/>
                  </a:moveTo>
                  <a:lnTo>
                    <a:pt x="0" y="0"/>
                  </a:lnTo>
                  <a:lnTo>
                    <a:pt x="203"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9" name="Rectangle 65"/>
            <p:cNvSpPr>
              <a:spLocks noChangeArrowheads="1"/>
            </p:cNvSpPr>
            <p:nvPr/>
          </p:nvSpPr>
          <p:spPr bwMode="auto">
            <a:xfrm>
              <a:off x="1948" y="2041"/>
              <a:ext cx="819"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35-25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90" name="Freeform 66"/>
            <p:cNvSpPr>
              <a:spLocks/>
            </p:cNvSpPr>
            <p:nvPr/>
          </p:nvSpPr>
          <p:spPr bwMode="auto">
            <a:xfrm>
              <a:off x="1945" y="2066"/>
              <a:ext cx="0" cy="34"/>
            </a:xfrm>
            <a:custGeom>
              <a:avLst/>
              <a:gdLst>
                <a:gd name="T0" fmla="*/ 34 h 34"/>
                <a:gd name="T1" fmla="*/ 0 h 34"/>
                <a:gd name="T2" fmla="*/ 0 h 34"/>
              </a:gdLst>
              <a:ahLst/>
              <a:cxnLst>
                <a:cxn ang="0">
                  <a:pos x="0" y="T0"/>
                </a:cxn>
                <a:cxn ang="0">
                  <a:pos x="0" y="T1"/>
                </a:cxn>
                <a:cxn ang="0">
                  <a:pos x="0" y="T2"/>
                </a:cxn>
              </a:cxnLst>
              <a:rect l="0" t="0" r="r" b="b"/>
              <a:pathLst>
                <a:path h="34">
                  <a:moveTo>
                    <a:pt x="0" y="34"/>
                  </a:moveTo>
                  <a:lnTo>
                    <a:pt x="0" y="0"/>
                  </a:lnTo>
                  <a:lnTo>
                    <a:pt x="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1" name="Rectangle 67"/>
            <p:cNvSpPr>
              <a:spLocks noChangeArrowheads="1"/>
            </p:cNvSpPr>
            <p:nvPr/>
          </p:nvSpPr>
          <p:spPr bwMode="auto">
            <a:xfrm>
              <a:off x="1966" y="2113"/>
              <a:ext cx="894"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92" name="Freeform 68"/>
            <p:cNvSpPr>
              <a:spLocks/>
            </p:cNvSpPr>
            <p:nvPr/>
          </p:nvSpPr>
          <p:spPr bwMode="auto">
            <a:xfrm>
              <a:off x="1945" y="2103"/>
              <a:ext cx="19" cy="35"/>
            </a:xfrm>
            <a:custGeom>
              <a:avLst/>
              <a:gdLst>
                <a:gd name="T0" fmla="*/ 0 w 19"/>
                <a:gd name="T1" fmla="*/ 0 h 35"/>
                <a:gd name="T2" fmla="*/ 0 w 19"/>
                <a:gd name="T3" fmla="*/ 35 h 35"/>
                <a:gd name="T4" fmla="*/ 19 w 19"/>
                <a:gd name="T5" fmla="*/ 35 h 35"/>
              </a:gdLst>
              <a:ahLst/>
              <a:cxnLst>
                <a:cxn ang="0">
                  <a:pos x="T0" y="T1"/>
                </a:cxn>
                <a:cxn ang="0">
                  <a:pos x="T2" y="T3"/>
                </a:cxn>
                <a:cxn ang="0">
                  <a:pos x="T4" y="T5"/>
                </a:cxn>
              </a:cxnLst>
              <a:rect l="0" t="0" r="r" b="b"/>
              <a:pathLst>
                <a:path w="19" h="35">
                  <a:moveTo>
                    <a:pt x="0" y="0"/>
                  </a:moveTo>
                  <a:lnTo>
                    <a:pt x="0" y="35"/>
                  </a:lnTo>
                  <a:lnTo>
                    <a:pt x="19"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3" name="Freeform 69"/>
            <p:cNvSpPr>
              <a:spLocks/>
            </p:cNvSpPr>
            <p:nvPr/>
          </p:nvSpPr>
          <p:spPr bwMode="auto">
            <a:xfrm>
              <a:off x="1936" y="2102"/>
              <a:ext cx="9" cy="52"/>
            </a:xfrm>
            <a:custGeom>
              <a:avLst/>
              <a:gdLst>
                <a:gd name="T0" fmla="*/ 0 w 9"/>
                <a:gd name="T1" fmla="*/ 52 h 52"/>
                <a:gd name="T2" fmla="*/ 0 w 9"/>
                <a:gd name="T3" fmla="*/ 0 h 52"/>
                <a:gd name="T4" fmla="*/ 9 w 9"/>
                <a:gd name="T5" fmla="*/ 0 h 52"/>
              </a:gdLst>
              <a:ahLst/>
              <a:cxnLst>
                <a:cxn ang="0">
                  <a:pos x="T0" y="T1"/>
                </a:cxn>
                <a:cxn ang="0">
                  <a:pos x="T2" y="T3"/>
                </a:cxn>
                <a:cxn ang="0">
                  <a:pos x="T4" y="T5"/>
                </a:cxn>
              </a:cxnLst>
              <a:rect l="0" t="0" r="r" b="b"/>
              <a:pathLst>
                <a:path w="9" h="52">
                  <a:moveTo>
                    <a:pt x="0" y="52"/>
                  </a:moveTo>
                  <a:lnTo>
                    <a:pt x="0" y="0"/>
                  </a:lnTo>
                  <a:lnTo>
                    <a:pt x="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4" name="Rectangle 70"/>
            <p:cNvSpPr>
              <a:spLocks noChangeArrowheads="1"/>
            </p:cNvSpPr>
            <p:nvPr/>
          </p:nvSpPr>
          <p:spPr bwMode="auto">
            <a:xfrm>
              <a:off x="1942" y="2185"/>
              <a:ext cx="819"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39-26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95" name="Freeform 71"/>
            <p:cNvSpPr>
              <a:spLocks/>
            </p:cNvSpPr>
            <p:nvPr/>
          </p:nvSpPr>
          <p:spPr bwMode="auto">
            <a:xfrm>
              <a:off x="1936" y="2157"/>
              <a:ext cx="4" cy="53"/>
            </a:xfrm>
            <a:custGeom>
              <a:avLst/>
              <a:gdLst>
                <a:gd name="T0" fmla="*/ 0 w 4"/>
                <a:gd name="T1" fmla="*/ 0 h 53"/>
                <a:gd name="T2" fmla="*/ 0 w 4"/>
                <a:gd name="T3" fmla="*/ 53 h 53"/>
                <a:gd name="T4" fmla="*/ 4 w 4"/>
                <a:gd name="T5" fmla="*/ 53 h 53"/>
              </a:gdLst>
              <a:ahLst/>
              <a:cxnLst>
                <a:cxn ang="0">
                  <a:pos x="T0" y="T1"/>
                </a:cxn>
                <a:cxn ang="0">
                  <a:pos x="T2" y="T3"/>
                </a:cxn>
                <a:cxn ang="0">
                  <a:pos x="T4" y="T5"/>
                </a:cxn>
              </a:cxnLst>
              <a:rect l="0" t="0" r="r" b="b"/>
              <a:pathLst>
                <a:path w="4" h="53">
                  <a:moveTo>
                    <a:pt x="0" y="0"/>
                  </a:moveTo>
                  <a:lnTo>
                    <a:pt x="0" y="53"/>
                  </a:lnTo>
                  <a:lnTo>
                    <a:pt x="4" y="5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6" name="Freeform 72"/>
            <p:cNvSpPr>
              <a:spLocks/>
            </p:cNvSpPr>
            <p:nvPr/>
          </p:nvSpPr>
          <p:spPr bwMode="auto">
            <a:xfrm>
              <a:off x="1921" y="2156"/>
              <a:ext cx="15" cy="61"/>
            </a:xfrm>
            <a:custGeom>
              <a:avLst/>
              <a:gdLst>
                <a:gd name="T0" fmla="*/ 0 w 15"/>
                <a:gd name="T1" fmla="*/ 61 h 61"/>
                <a:gd name="T2" fmla="*/ 0 w 15"/>
                <a:gd name="T3" fmla="*/ 0 h 61"/>
                <a:gd name="T4" fmla="*/ 15 w 15"/>
                <a:gd name="T5" fmla="*/ 0 h 61"/>
              </a:gdLst>
              <a:ahLst/>
              <a:cxnLst>
                <a:cxn ang="0">
                  <a:pos x="T0" y="T1"/>
                </a:cxn>
                <a:cxn ang="0">
                  <a:pos x="T2" y="T3"/>
                </a:cxn>
                <a:cxn ang="0">
                  <a:pos x="T4" y="T5"/>
                </a:cxn>
              </a:cxnLst>
              <a:rect l="0" t="0" r="r" b="b"/>
              <a:pathLst>
                <a:path w="15" h="61">
                  <a:moveTo>
                    <a:pt x="0" y="61"/>
                  </a:moveTo>
                  <a:lnTo>
                    <a:pt x="0" y="0"/>
                  </a:lnTo>
                  <a:lnTo>
                    <a:pt x="15"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7" name="Rectangle 73"/>
            <p:cNvSpPr>
              <a:spLocks noChangeArrowheads="1"/>
            </p:cNvSpPr>
            <p:nvPr/>
          </p:nvSpPr>
          <p:spPr bwMode="auto">
            <a:xfrm>
              <a:off x="1928" y="2257"/>
              <a:ext cx="76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SH19-47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98" name="Freeform 74"/>
            <p:cNvSpPr>
              <a:spLocks/>
            </p:cNvSpPr>
            <p:nvPr/>
          </p:nvSpPr>
          <p:spPr bwMode="auto">
            <a:xfrm>
              <a:off x="1921" y="2220"/>
              <a:ext cx="4" cy="62"/>
            </a:xfrm>
            <a:custGeom>
              <a:avLst/>
              <a:gdLst>
                <a:gd name="T0" fmla="*/ 0 w 4"/>
                <a:gd name="T1" fmla="*/ 0 h 62"/>
                <a:gd name="T2" fmla="*/ 0 w 4"/>
                <a:gd name="T3" fmla="*/ 62 h 62"/>
                <a:gd name="T4" fmla="*/ 4 w 4"/>
                <a:gd name="T5" fmla="*/ 62 h 62"/>
              </a:gdLst>
              <a:ahLst/>
              <a:cxnLst>
                <a:cxn ang="0">
                  <a:pos x="T0" y="T1"/>
                </a:cxn>
                <a:cxn ang="0">
                  <a:pos x="T2" y="T3"/>
                </a:cxn>
                <a:cxn ang="0">
                  <a:pos x="T4" y="T5"/>
                </a:cxn>
              </a:cxnLst>
              <a:rect l="0" t="0" r="r" b="b"/>
              <a:pathLst>
                <a:path w="4" h="62">
                  <a:moveTo>
                    <a:pt x="0" y="0"/>
                  </a:moveTo>
                  <a:lnTo>
                    <a:pt x="0" y="62"/>
                  </a:lnTo>
                  <a:lnTo>
                    <a:pt x="4" y="6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9" name="Freeform 75"/>
            <p:cNvSpPr>
              <a:spLocks/>
            </p:cNvSpPr>
            <p:nvPr/>
          </p:nvSpPr>
          <p:spPr bwMode="auto">
            <a:xfrm>
              <a:off x="1825" y="2219"/>
              <a:ext cx="96" cy="111"/>
            </a:xfrm>
            <a:custGeom>
              <a:avLst/>
              <a:gdLst>
                <a:gd name="T0" fmla="*/ 0 w 96"/>
                <a:gd name="T1" fmla="*/ 111 h 111"/>
                <a:gd name="T2" fmla="*/ 0 w 96"/>
                <a:gd name="T3" fmla="*/ 0 h 111"/>
                <a:gd name="T4" fmla="*/ 96 w 96"/>
                <a:gd name="T5" fmla="*/ 0 h 111"/>
              </a:gdLst>
              <a:ahLst/>
              <a:cxnLst>
                <a:cxn ang="0">
                  <a:pos x="T0" y="T1"/>
                </a:cxn>
                <a:cxn ang="0">
                  <a:pos x="T2" y="T3"/>
                </a:cxn>
                <a:cxn ang="0">
                  <a:pos x="T4" y="T5"/>
                </a:cxn>
              </a:cxnLst>
              <a:rect l="0" t="0" r="r" b="b"/>
              <a:pathLst>
                <a:path w="96" h="111">
                  <a:moveTo>
                    <a:pt x="0" y="111"/>
                  </a:moveTo>
                  <a:lnTo>
                    <a:pt x="0" y="0"/>
                  </a:lnTo>
                  <a:lnTo>
                    <a:pt x="96"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0" name="Rectangle 76"/>
            <p:cNvSpPr>
              <a:spLocks noChangeArrowheads="1"/>
            </p:cNvSpPr>
            <p:nvPr/>
          </p:nvSpPr>
          <p:spPr bwMode="auto">
            <a:xfrm>
              <a:off x="1882" y="2330"/>
              <a:ext cx="894"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W437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01" name="Freeform 77"/>
            <p:cNvSpPr>
              <a:spLocks/>
            </p:cNvSpPr>
            <p:nvPr/>
          </p:nvSpPr>
          <p:spPr bwMode="auto">
            <a:xfrm>
              <a:off x="1831" y="2354"/>
              <a:ext cx="48" cy="89"/>
            </a:xfrm>
            <a:custGeom>
              <a:avLst/>
              <a:gdLst>
                <a:gd name="T0" fmla="*/ 0 w 48"/>
                <a:gd name="T1" fmla="*/ 89 h 89"/>
                <a:gd name="T2" fmla="*/ 0 w 48"/>
                <a:gd name="T3" fmla="*/ 0 h 89"/>
                <a:gd name="T4" fmla="*/ 48 w 48"/>
                <a:gd name="T5" fmla="*/ 0 h 89"/>
              </a:gdLst>
              <a:ahLst/>
              <a:cxnLst>
                <a:cxn ang="0">
                  <a:pos x="T0" y="T1"/>
                </a:cxn>
                <a:cxn ang="0">
                  <a:pos x="T2" y="T3"/>
                </a:cxn>
                <a:cxn ang="0">
                  <a:pos x="T4" y="T5"/>
                </a:cxn>
              </a:cxnLst>
              <a:rect l="0" t="0" r="r" b="b"/>
              <a:pathLst>
                <a:path w="48" h="89">
                  <a:moveTo>
                    <a:pt x="0" y="89"/>
                  </a:moveTo>
                  <a:lnTo>
                    <a:pt x="0" y="0"/>
                  </a:lnTo>
                  <a:lnTo>
                    <a:pt x="48"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2" name="Rectangle 78"/>
            <p:cNvSpPr>
              <a:spLocks noChangeArrowheads="1"/>
            </p:cNvSpPr>
            <p:nvPr/>
          </p:nvSpPr>
          <p:spPr bwMode="auto">
            <a:xfrm>
              <a:off x="1949" y="2402"/>
              <a:ext cx="683"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03" name="Freeform 79"/>
            <p:cNvSpPr>
              <a:spLocks/>
            </p:cNvSpPr>
            <p:nvPr/>
          </p:nvSpPr>
          <p:spPr bwMode="auto">
            <a:xfrm>
              <a:off x="1890" y="2426"/>
              <a:ext cx="56" cy="107"/>
            </a:xfrm>
            <a:custGeom>
              <a:avLst/>
              <a:gdLst>
                <a:gd name="T0" fmla="*/ 0 w 56"/>
                <a:gd name="T1" fmla="*/ 107 h 107"/>
                <a:gd name="T2" fmla="*/ 0 w 56"/>
                <a:gd name="T3" fmla="*/ 0 h 107"/>
                <a:gd name="T4" fmla="*/ 56 w 56"/>
                <a:gd name="T5" fmla="*/ 0 h 107"/>
              </a:gdLst>
              <a:ahLst/>
              <a:cxnLst>
                <a:cxn ang="0">
                  <a:pos x="T0" y="T1"/>
                </a:cxn>
                <a:cxn ang="0">
                  <a:pos x="T2" y="T3"/>
                </a:cxn>
                <a:cxn ang="0">
                  <a:pos x="T4" y="T5"/>
                </a:cxn>
              </a:cxnLst>
              <a:rect l="0" t="0" r="r" b="b"/>
              <a:pathLst>
                <a:path w="56" h="107">
                  <a:moveTo>
                    <a:pt x="0" y="107"/>
                  </a:moveTo>
                  <a:lnTo>
                    <a:pt x="0" y="0"/>
                  </a:lnTo>
                  <a:lnTo>
                    <a:pt x="56"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4" name="Rectangle 80"/>
            <p:cNvSpPr>
              <a:spLocks noChangeArrowheads="1"/>
            </p:cNvSpPr>
            <p:nvPr/>
          </p:nvSpPr>
          <p:spPr bwMode="auto">
            <a:xfrm>
              <a:off x="1973" y="2474"/>
              <a:ext cx="92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A/mallard/Korea/H1029-5/2017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05" name="Freeform 81"/>
            <p:cNvSpPr>
              <a:spLocks/>
            </p:cNvSpPr>
            <p:nvPr/>
          </p:nvSpPr>
          <p:spPr bwMode="auto">
            <a:xfrm>
              <a:off x="1957" y="2498"/>
              <a:ext cx="13" cy="35"/>
            </a:xfrm>
            <a:custGeom>
              <a:avLst/>
              <a:gdLst>
                <a:gd name="T0" fmla="*/ 0 w 13"/>
                <a:gd name="T1" fmla="*/ 35 h 35"/>
                <a:gd name="T2" fmla="*/ 0 w 13"/>
                <a:gd name="T3" fmla="*/ 0 h 35"/>
                <a:gd name="T4" fmla="*/ 13 w 13"/>
                <a:gd name="T5" fmla="*/ 0 h 35"/>
              </a:gdLst>
              <a:ahLst/>
              <a:cxnLst>
                <a:cxn ang="0">
                  <a:pos x="T0" y="T1"/>
                </a:cxn>
                <a:cxn ang="0">
                  <a:pos x="T2" y="T3"/>
                </a:cxn>
                <a:cxn ang="0">
                  <a:pos x="T4" y="T5"/>
                </a:cxn>
              </a:cxnLst>
              <a:rect l="0" t="0" r="r" b="b"/>
              <a:pathLst>
                <a:path w="13" h="35">
                  <a:moveTo>
                    <a:pt x="0" y="35"/>
                  </a:moveTo>
                  <a:lnTo>
                    <a:pt x="0" y="0"/>
                  </a:lnTo>
                  <a:lnTo>
                    <a:pt x="13"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6" name="Rectangle 82"/>
            <p:cNvSpPr>
              <a:spLocks noChangeArrowheads="1"/>
            </p:cNvSpPr>
            <p:nvPr/>
          </p:nvSpPr>
          <p:spPr bwMode="auto">
            <a:xfrm>
              <a:off x="1960" y="2546"/>
              <a:ext cx="92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A/mallard/Korea/H1066-5/2017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07" name="Freeform 83"/>
            <p:cNvSpPr>
              <a:spLocks/>
            </p:cNvSpPr>
            <p:nvPr/>
          </p:nvSpPr>
          <p:spPr bwMode="auto">
            <a:xfrm>
              <a:off x="1957" y="2536"/>
              <a:ext cx="0" cy="34"/>
            </a:xfrm>
            <a:custGeom>
              <a:avLst/>
              <a:gdLst>
                <a:gd name="T0" fmla="*/ 0 h 34"/>
                <a:gd name="T1" fmla="*/ 34 h 34"/>
                <a:gd name="T2" fmla="*/ 34 h 34"/>
              </a:gdLst>
              <a:ahLst/>
              <a:cxnLst>
                <a:cxn ang="0">
                  <a:pos x="0" y="T0"/>
                </a:cxn>
                <a:cxn ang="0">
                  <a:pos x="0" y="T1"/>
                </a:cxn>
                <a:cxn ang="0">
                  <a:pos x="0" y="T2"/>
                </a:cxn>
              </a:cxnLst>
              <a:rect l="0" t="0" r="r" b="b"/>
              <a:pathLst>
                <a:path h="34">
                  <a:moveTo>
                    <a:pt x="0" y="0"/>
                  </a:moveTo>
                  <a:lnTo>
                    <a:pt x="0" y="34"/>
                  </a:lnTo>
                  <a:lnTo>
                    <a:pt x="0" y="34"/>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8" name="Freeform 84"/>
            <p:cNvSpPr>
              <a:spLocks/>
            </p:cNvSpPr>
            <p:nvPr/>
          </p:nvSpPr>
          <p:spPr bwMode="auto">
            <a:xfrm>
              <a:off x="1948" y="2534"/>
              <a:ext cx="9" cy="107"/>
            </a:xfrm>
            <a:custGeom>
              <a:avLst/>
              <a:gdLst>
                <a:gd name="T0" fmla="*/ 0 w 9"/>
                <a:gd name="T1" fmla="*/ 107 h 107"/>
                <a:gd name="T2" fmla="*/ 0 w 9"/>
                <a:gd name="T3" fmla="*/ 0 h 107"/>
                <a:gd name="T4" fmla="*/ 9 w 9"/>
                <a:gd name="T5" fmla="*/ 0 h 107"/>
              </a:gdLst>
              <a:ahLst/>
              <a:cxnLst>
                <a:cxn ang="0">
                  <a:pos x="T0" y="T1"/>
                </a:cxn>
                <a:cxn ang="0">
                  <a:pos x="T2" y="T3"/>
                </a:cxn>
                <a:cxn ang="0">
                  <a:pos x="T4" y="T5"/>
                </a:cxn>
              </a:cxnLst>
              <a:rect l="0" t="0" r="r" b="b"/>
              <a:pathLst>
                <a:path w="9" h="107">
                  <a:moveTo>
                    <a:pt x="0" y="107"/>
                  </a:moveTo>
                  <a:lnTo>
                    <a:pt x="0" y="0"/>
                  </a:lnTo>
                  <a:lnTo>
                    <a:pt x="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9" name="Rectangle 85"/>
            <p:cNvSpPr>
              <a:spLocks noChangeArrowheads="1"/>
            </p:cNvSpPr>
            <p:nvPr/>
          </p:nvSpPr>
          <p:spPr bwMode="auto">
            <a:xfrm>
              <a:off x="1950" y="2618"/>
              <a:ext cx="92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A/mallard/Korea/H1065-1/2017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10" name="Freeform 86"/>
            <p:cNvSpPr>
              <a:spLocks/>
            </p:cNvSpPr>
            <p:nvPr/>
          </p:nvSpPr>
          <p:spPr bwMode="auto">
            <a:xfrm>
              <a:off x="1948" y="2642"/>
              <a:ext cx="0" cy="53"/>
            </a:xfrm>
            <a:custGeom>
              <a:avLst/>
              <a:gdLst>
                <a:gd name="T0" fmla="*/ 53 h 53"/>
                <a:gd name="T1" fmla="*/ 0 h 53"/>
                <a:gd name="T2" fmla="*/ 0 h 53"/>
              </a:gdLst>
              <a:ahLst/>
              <a:cxnLst>
                <a:cxn ang="0">
                  <a:pos x="0" y="T0"/>
                </a:cxn>
                <a:cxn ang="0">
                  <a:pos x="0" y="T1"/>
                </a:cxn>
                <a:cxn ang="0">
                  <a:pos x="0" y="T2"/>
                </a:cxn>
              </a:cxnLst>
              <a:rect l="0" t="0" r="r" b="b"/>
              <a:pathLst>
                <a:path h="53">
                  <a:moveTo>
                    <a:pt x="0" y="53"/>
                  </a:moveTo>
                  <a:lnTo>
                    <a:pt x="0" y="0"/>
                  </a:lnTo>
                  <a:lnTo>
                    <a:pt x="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1" name="Rectangle 87"/>
            <p:cNvSpPr>
              <a:spLocks noChangeArrowheads="1"/>
            </p:cNvSpPr>
            <p:nvPr/>
          </p:nvSpPr>
          <p:spPr bwMode="auto">
            <a:xfrm>
              <a:off x="1954" y="2690"/>
              <a:ext cx="815"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A/mallard/Kr/H982-6/2017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12" name="Freeform 88"/>
            <p:cNvSpPr>
              <a:spLocks/>
            </p:cNvSpPr>
            <p:nvPr/>
          </p:nvSpPr>
          <p:spPr bwMode="auto">
            <a:xfrm>
              <a:off x="1952" y="2714"/>
              <a:ext cx="0" cy="35"/>
            </a:xfrm>
            <a:custGeom>
              <a:avLst/>
              <a:gdLst>
                <a:gd name="T0" fmla="*/ 35 h 35"/>
                <a:gd name="T1" fmla="*/ 0 h 35"/>
                <a:gd name="T2" fmla="*/ 0 h 35"/>
              </a:gdLst>
              <a:ahLst/>
              <a:cxnLst>
                <a:cxn ang="0">
                  <a:pos x="0" y="T0"/>
                </a:cxn>
                <a:cxn ang="0">
                  <a:pos x="0" y="T1"/>
                </a:cxn>
                <a:cxn ang="0">
                  <a:pos x="0" y="T2"/>
                </a:cxn>
              </a:cxnLst>
              <a:rect l="0" t="0" r="r" b="b"/>
              <a:pathLst>
                <a:path h="35">
                  <a:moveTo>
                    <a:pt x="0" y="35"/>
                  </a:moveTo>
                  <a:lnTo>
                    <a:pt x="0" y="0"/>
                  </a:lnTo>
                  <a:lnTo>
                    <a:pt x="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3" name="Rectangle 89"/>
            <p:cNvSpPr>
              <a:spLocks noChangeArrowheads="1"/>
            </p:cNvSpPr>
            <p:nvPr/>
          </p:nvSpPr>
          <p:spPr bwMode="auto">
            <a:xfrm>
              <a:off x="1954" y="2762"/>
              <a:ext cx="1196"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1" i="0" u="none" strike="noStrike" cap="none" normalizeH="0" baseline="0" smtClean="0">
                  <a:ln>
                    <a:noFill/>
                  </a:ln>
                  <a:effectLst/>
                  <a:latin typeface="Times New Roman" panose="02020603050405020304" pitchFamily="18" charset="0"/>
                  <a:cs typeface="Times New Roman" panose="02020603050405020304" pitchFamily="18" charset="0"/>
                </a:rPr>
                <a:t>A/red-crowned/Crane/Korea/H1026/2017 (H7N7)</a:t>
              </a:r>
              <a:endParaRPr kumimoji="0" lang="ko-KR" altLang="ko-KR" sz="700" b="1" i="0" u="none" strike="noStrike" cap="none" normalizeH="0" baseline="0" smtClean="0">
                <a:ln>
                  <a:noFill/>
                </a:ln>
                <a:effectLst/>
                <a:latin typeface="Times New Roman" panose="02020603050405020304" pitchFamily="18" charset="0"/>
                <a:cs typeface="Times New Roman" panose="02020603050405020304" pitchFamily="18" charset="0"/>
              </a:endParaRPr>
            </a:p>
          </p:txBody>
        </p:sp>
        <p:sp>
          <p:nvSpPr>
            <p:cNvPr id="614" name="Freeform 90"/>
            <p:cNvSpPr>
              <a:spLocks/>
            </p:cNvSpPr>
            <p:nvPr/>
          </p:nvSpPr>
          <p:spPr bwMode="auto">
            <a:xfrm>
              <a:off x="1952" y="2752"/>
              <a:ext cx="0" cy="35"/>
            </a:xfrm>
            <a:custGeom>
              <a:avLst/>
              <a:gdLst>
                <a:gd name="T0" fmla="*/ 0 h 35"/>
                <a:gd name="T1" fmla="*/ 35 h 35"/>
                <a:gd name="T2" fmla="*/ 35 h 35"/>
              </a:gdLst>
              <a:ahLst/>
              <a:cxnLst>
                <a:cxn ang="0">
                  <a:pos x="0" y="T0"/>
                </a:cxn>
                <a:cxn ang="0">
                  <a:pos x="0" y="T1"/>
                </a:cxn>
                <a:cxn ang="0">
                  <a:pos x="0" y="T2"/>
                </a:cxn>
              </a:cxnLst>
              <a:rect l="0" t="0" r="r" b="b"/>
              <a:pathLst>
                <a:path h="35">
                  <a:moveTo>
                    <a:pt x="0" y="0"/>
                  </a:moveTo>
                  <a:lnTo>
                    <a:pt x="0" y="35"/>
                  </a:lnTo>
                  <a:lnTo>
                    <a:pt x="0"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5" name="Freeform 91"/>
            <p:cNvSpPr>
              <a:spLocks/>
            </p:cNvSpPr>
            <p:nvPr/>
          </p:nvSpPr>
          <p:spPr bwMode="auto">
            <a:xfrm>
              <a:off x="1948" y="2698"/>
              <a:ext cx="4" cy="52"/>
            </a:xfrm>
            <a:custGeom>
              <a:avLst/>
              <a:gdLst>
                <a:gd name="T0" fmla="*/ 0 w 4"/>
                <a:gd name="T1" fmla="*/ 0 h 52"/>
                <a:gd name="T2" fmla="*/ 0 w 4"/>
                <a:gd name="T3" fmla="*/ 52 h 52"/>
                <a:gd name="T4" fmla="*/ 4 w 4"/>
                <a:gd name="T5" fmla="*/ 52 h 52"/>
              </a:gdLst>
              <a:ahLst/>
              <a:cxnLst>
                <a:cxn ang="0">
                  <a:pos x="T0" y="T1"/>
                </a:cxn>
                <a:cxn ang="0">
                  <a:pos x="T2" y="T3"/>
                </a:cxn>
                <a:cxn ang="0">
                  <a:pos x="T4" y="T5"/>
                </a:cxn>
              </a:cxnLst>
              <a:rect l="0" t="0" r="r" b="b"/>
              <a:pathLst>
                <a:path w="4" h="52">
                  <a:moveTo>
                    <a:pt x="0" y="0"/>
                  </a:moveTo>
                  <a:lnTo>
                    <a:pt x="0" y="52"/>
                  </a:lnTo>
                  <a:lnTo>
                    <a:pt x="4" y="5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6" name="Line 92"/>
            <p:cNvSpPr>
              <a:spLocks noChangeShapeType="1"/>
            </p:cNvSpPr>
            <p:nvPr/>
          </p:nvSpPr>
          <p:spPr bwMode="auto">
            <a:xfrm>
              <a:off x="1948" y="2644"/>
              <a:ext cx="0" cy="106"/>
            </a:xfrm>
            <a:prstGeom prst="line">
              <a:avLst/>
            </a:prstGeom>
            <a:noFill/>
            <a:ln w="7938"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7" name="Freeform 93"/>
            <p:cNvSpPr>
              <a:spLocks/>
            </p:cNvSpPr>
            <p:nvPr/>
          </p:nvSpPr>
          <p:spPr bwMode="auto">
            <a:xfrm>
              <a:off x="1890" y="2536"/>
              <a:ext cx="58" cy="106"/>
            </a:xfrm>
            <a:custGeom>
              <a:avLst/>
              <a:gdLst>
                <a:gd name="T0" fmla="*/ 0 w 58"/>
                <a:gd name="T1" fmla="*/ 0 h 106"/>
                <a:gd name="T2" fmla="*/ 0 w 58"/>
                <a:gd name="T3" fmla="*/ 106 h 106"/>
                <a:gd name="T4" fmla="*/ 58 w 58"/>
                <a:gd name="T5" fmla="*/ 106 h 106"/>
              </a:gdLst>
              <a:ahLst/>
              <a:cxnLst>
                <a:cxn ang="0">
                  <a:pos x="T0" y="T1"/>
                </a:cxn>
                <a:cxn ang="0">
                  <a:pos x="T2" y="T3"/>
                </a:cxn>
                <a:cxn ang="0">
                  <a:pos x="T4" y="T5"/>
                </a:cxn>
              </a:cxnLst>
              <a:rect l="0" t="0" r="r" b="b"/>
              <a:pathLst>
                <a:path w="58" h="106">
                  <a:moveTo>
                    <a:pt x="0" y="0"/>
                  </a:moveTo>
                  <a:lnTo>
                    <a:pt x="0" y="106"/>
                  </a:lnTo>
                  <a:lnTo>
                    <a:pt x="58" y="106"/>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8" name="Freeform 94"/>
            <p:cNvSpPr>
              <a:spLocks/>
            </p:cNvSpPr>
            <p:nvPr/>
          </p:nvSpPr>
          <p:spPr bwMode="auto">
            <a:xfrm>
              <a:off x="1831" y="2446"/>
              <a:ext cx="59" cy="88"/>
            </a:xfrm>
            <a:custGeom>
              <a:avLst/>
              <a:gdLst>
                <a:gd name="T0" fmla="*/ 0 w 59"/>
                <a:gd name="T1" fmla="*/ 0 h 88"/>
                <a:gd name="T2" fmla="*/ 0 w 59"/>
                <a:gd name="T3" fmla="*/ 88 h 88"/>
                <a:gd name="T4" fmla="*/ 59 w 59"/>
                <a:gd name="T5" fmla="*/ 88 h 88"/>
              </a:gdLst>
              <a:ahLst/>
              <a:cxnLst>
                <a:cxn ang="0">
                  <a:pos x="T0" y="T1"/>
                </a:cxn>
                <a:cxn ang="0">
                  <a:pos x="T2" y="T3"/>
                </a:cxn>
                <a:cxn ang="0">
                  <a:pos x="T4" y="T5"/>
                </a:cxn>
              </a:cxnLst>
              <a:rect l="0" t="0" r="r" b="b"/>
              <a:pathLst>
                <a:path w="59" h="88">
                  <a:moveTo>
                    <a:pt x="0" y="0"/>
                  </a:moveTo>
                  <a:lnTo>
                    <a:pt x="0" y="88"/>
                  </a:lnTo>
                  <a:lnTo>
                    <a:pt x="59" y="8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9" name="Freeform 95"/>
            <p:cNvSpPr>
              <a:spLocks/>
            </p:cNvSpPr>
            <p:nvPr/>
          </p:nvSpPr>
          <p:spPr bwMode="auto">
            <a:xfrm>
              <a:off x="1825" y="2333"/>
              <a:ext cx="6" cy="111"/>
            </a:xfrm>
            <a:custGeom>
              <a:avLst/>
              <a:gdLst>
                <a:gd name="T0" fmla="*/ 0 w 6"/>
                <a:gd name="T1" fmla="*/ 0 h 111"/>
                <a:gd name="T2" fmla="*/ 0 w 6"/>
                <a:gd name="T3" fmla="*/ 111 h 111"/>
                <a:gd name="T4" fmla="*/ 6 w 6"/>
                <a:gd name="T5" fmla="*/ 111 h 111"/>
              </a:gdLst>
              <a:ahLst/>
              <a:cxnLst>
                <a:cxn ang="0">
                  <a:pos x="T0" y="T1"/>
                </a:cxn>
                <a:cxn ang="0">
                  <a:pos x="T2" y="T3"/>
                </a:cxn>
                <a:cxn ang="0">
                  <a:pos x="T4" y="T5"/>
                </a:cxn>
              </a:cxnLst>
              <a:rect l="0" t="0" r="r" b="b"/>
              <a:pathLst>
                <a:path w="6" h="111">
                  <a:moveTo>
                    <a:pt x="0" y="0"/>
                  </a:moveTo>
                  <a:lnTo>
                    <a:pt x="0" y="111"/>
                  </a:lnTo>
                  <a:lnTo>
                    <a:pt x="6" y="11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0" name="Freeform 96"/>
            <p:cNvSpPr>
              <a:spLocks/>
            </p:cNvSpPr>
            <p:nvPr/>
          </p:nvSpPr>
          <p:spPr bwMode="auto">
            <a:xfrm>
              <a:off x="1805" y="2164"/>
              <a:ext cx="20" cy="167"/>
            </a:xfrm>
            <a:custGeom>
              <a:avLst/>
              <a:gdLst>
                <a:gd name="T0" fmla="*/ 0 w 20"/>
                <a:gd name="T1" fmla="*/ 0 h 167"/>
                <a:gd name="T2" fmla="*/ 0 w 20"/>
                <a:gd name="T3" fmla="*/ 167 h 167"/>
                <a:gd name="T4" fmla="*/ 20 w 20"/>
                <a:gd name="T5" fmla="*/ 167 h 167"/>
              </a:gdLst>
              <a:ahLst/>
              <a:cxnLst>
                <a:cxn ang="0">
                  <a:pos x="T0" y="T1"/>
                </a:cxn>
                <a:cxn ang="0">
                  <a:pos x="T2" y="T3"/>
                </a:cxn>
                <a:cxn ang="0">
                  <a:pos x="T4" y="T5"/>
                </a:cxn>
              </a:cxnLst>
              <a:rect l="0" t="0" r="r" b="b"/>
              <a:pathLst>
                <a:path w="20" h="167">
                  <a:moveTo>
                    <a:pt x="0" y="0"/>
                  </a:moveTo>
                  <a:lnTo>
                    <a:pt x="0" y="167"/>
                  </a:lnTo>
                  <a:lnTo>
                    <a:pt x="20" y="167"/>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1" name="Freeform 97"/>
            <p:cNvSpPr>
              <a:spLocks/>
            </p:cNvSpPr>
            <p:nvPr/>
          </p:nvSpPr>
          <p:spPr bwMode="auto">
            <a:xfrm>
              <a:off x="1794" y="2025"/>
              <a:ext cx="11" cy="138"/>
            </a:xfrm>
            <a:custGeom>
              <a:avLst/>
              <a:gdLst>
                <a:gd name="T0" fmla="*/ 0 w 11"/>
                <a:gd name="T1" fmla="*/ 0 h 138"/>
                <a:gd name="T2" fmla="*/ 0 w 11"/>
                <a:gd name="T3" fmla="*/ 138 h 138"/>
                <a:gd name="T4" fmla="*/ 11 w 11"/>
                <a:gd name="T5" fmla="*/ 138 h 138"/>
              </a:gdLst>
              <a:ahLst/>
              <a:cxnLst>
                <a:cxn ang="0">
                  <a:pos x="T0" y="T1"/>
                </a:cxn>
                <a:cxn ang="0">
                  <a:pos x="T2" y="T3"/>
                </a:cxn>
                <a:cxn ang="0">
                  <a:pos x="T4" y="T5"/>
                </a:cxn>
              </a:cxnLst>
              <a:rect l="0" t="0" r="r" b="b"/>
              <a:pathLst>
                <a:path w="11" h="138">
                  <a:moveTo>
                    <a:pt x="0" y="0"/>
                  </a:moveTo>
                  <a:lnTo>
                    <a:pt x="0" y="138"/>
                  </a:lnTo>
                  <a:lnTo>
                    <a:pt x="11" y="13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2" name="Freeform 98"/>
            <p:cNvSpPr>
              <a:spLocks/>
            </p:cNvSpPr>
            <p:nvPr/>
          </p:nvSpPr>
          <p:spPr bwMode="auto">
            <a:xfrm>
              <a:off x="1735" y="1902"/>
              <a:ext cx="59" cy="122"/>
            </a:xfrm>
            <a:custGeom>
              <a:avLst/>
              <a:gdLst>
                <a:gd name="T0" fmla="*/ 0 w 59"/>
                <a:gd name="T1" fmla="*/ 0 h 122"/>
                <a:gd name="T2" fmla="*/ 0 w 59"/>
                <a:gd name="T3" fmla="*/ 122 h 122"/>
                <a:gd name="T4" fmla="*/ 59 w 59"/>
                <a:gd name="T5" fmla="*/ 122 h 122"/>
              </a:gdLst>
              <a:ahLst/>
              <a:cxnLst>
                <a:cxn ang="0">
                  <a:pos x="T0" y="T1"/>
                </a:cxn>
                <a:cxn ang="0">
                  <a:pos x="T2" y="T3"/>
                </a:cxn>
                <a:cxn ang="0">
                  <a:pos x="T4" y="T5"/>
                </a:cxn>
              </a:cxnLst>
              <a:rect l="0" t="0" r="r" b="b"/>
              <a:pathLst>
                <a:path w="59" h="122">
                  <a:moveTo>
                    <a:pt x="0" y="0"/>
                  </a:moveTo>
                  <a:lnTo>
                    <a:pt x="0" y="122"/>
                  </a:lnTo>
                  <a:lnTo>
                    <a:pt x="59" y="12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3" name="Freeform 99"/>
            <p:cNvSpPr>
              <a:spLocks/>
            </p:cNvSpPr>
            <p:nvPr/>
          </p:nvSpPr>
          <p:spPr bwMode="auto">
            <a:xfrm>
              <a:off x="1724" y="1746"/>
              <a:ext cx="11" cy="154"/>
            </a:xfrm>
            <a:custGeom>
              <a:avLst/>
              <a:gdLst>
                <a:gd name="T0" fmla="*/ 0 w 11"/>
                <a:gd name="T1" fmla="*/ 0 h 154"/>
                <a:gd name="T2" fmla="*/ 0 w 11"/>
                <a:gd name="T3" fmla="*/ 154 h 154"/>
                <a:gd name="T4" fmla="*/ 11 w 11"/>
                <a:gd name="T5" fmla="*/ 154 h 154"/>
              </a:gdLst>
              <a:ahLst/>
              <a:cxnLst>
                <a:cxn ang="0">
                  <a:pos x="T0" y="T1"/>
                </a:cxn>
                <a:cxn ang="0">
                  <a:pos x="T2" y="T3"/>
                </a:cxn>
                <a:cxn ang="0">
                  <a:pos x="T4" y="T5"/>
                </a:cxn>
              </a:cxnLst>
              <a:rect l="0" t="0" r="r" b="b"/>
              <a:pathLst>
                <a:path w="11" h="154">
                  <a:moveTo>
                    <a:pt x="0" y="0"/>
                  </a:moveTo>
                  <a:lnTo>
                    <a:pt x="0" y="154"/>
                  </a:lnTo>
                  <a:lnTo>
                    <a:pt x="11" y="154"/>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4" name="Freeform 100"/>
            <p:cNvSpPr>
              <a:spLocks/>
            </p:cNvSpPr>
            <p:nvPr/>
          </p:nvSpPr>
          <p:spPr bwMode="auto">
            <a:xfrm>
              <a:off x="1637" y="1501"/>
              <a:ext cx="87" cy="243"/>
            </a:xfrm>
            <a:custGeom>
              <a:avLst/>
              <a:gdLst>
                <a:gd name="T0" fmla="*/ 0 w 87"/>
                <a:gd name="T1" fmla="*/ 0 h 243"/>
                <a:gd name="T2" fmla="*/ 0 w 87"/>
                <a:gd name="T3" fmla="*/ 243 h 243"/>
                <a:gd name="T4" fmla="*/ 87 w 87"/>
                <a:gd name="T5" fmla="*/ 243 h 243"/>
              </a:gdLst>
              <a:ahLst/>
              <a:cxnLst>
                <a:cxn ang="0">
                  <a:pos x="T0" y="T1"/>
                </a:cxn>
                <a:cxn ang="0">
                  <a:pos x="T2" y="T3"/>
                </a:cxn>
                <a:cxn ang="0">
                  <a:pos x="T4" y="T5"/>
                </a:cxn>
              </a:cxnLst>
              <a:rect l="0" t="0" r="r" b="b"/>
              <a:pathLst>
                <a:path w="87" h="243">
                  <a:moveTo>
                    <a:pt x="0" y="0"/>
                  </a:moveTo>
                  <a:lnTo>
                    <a:pt x="0" y="243"/>
                  </a:lnTo>
                  <a:lnTo>
                    <a:pt x="87" y="24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5" name="Freeform 101"/>
            <p:cNvSpPr>
              <a:spLocks/>
            </p:cNvSpPr>
            <p:nvPr/>
          </p:nvSpPr>
          <p:spPr bwMode="auto">
            <a:xfrm>
              <a:off x="1531" y="1500"/>
              <a:ext cx="106" cy="840"/>
            </a:xfrm>
            <a:custGeom>
              <a:avLst/>
              <a:gdLst>
                <a:gd name="T0" fmla="*/ 0 w 106"/>
                <a:gd name="T1" fmla="*/ 840 h 840"/>
                <a:gd name="T2" fmla="*/ 0 w 106"/>
                <a:gd name="T3" fmla="*/ 0 h 840"/>
                <a:gd name="T4" fmla="*/ 106 w 106"/>
                <a:gd name="T5" fmla="*/ 0 h 840"/>
              </a:gdLst>
              <a:ahLst/>
              <a:cxnLst>
                <a:cxn ang="0">
                  <a:pos x="T0" y="T1"/>
                </a:cxn>
                <a:cxn ang="0">
                  <a:pos x="T2" y="T3"/>
                </a:cxn>
                <a:cxn ang="0">
                  <a:pos x="T4" y="T5"/>
                </a:cxn>
              </a:cxnLst>
              <a:rect l="0" t="0" r="r" b="b"/>
              <a:pathLst>
                <a:path w="106" h="840">
                  <a:moveTo>
                    <a:pt x="0" y="840"/>
                  </a:moveTo>
                  <a:lnTo>
                    <a:pt x="0" y="0"/>
                  </a:lnTo>
                  <a:lnTo>
                    <a:pt x="106"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6" name="Rectangle 102"/>
            <p:cNvSpPr>
              <a:spLocks noChangeArrowheads="1"/>
            </p:cNvSpPr>
            <p:nvPr/>
          </p:nvSpPr>
          <p:spPr bwMode="auto">
            <a:xfrm>
              <a:off x="1983" y="2834"/>
              <a:ext cx="661"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A117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27" name="Freeform 103"/>
            <p:cNvSpPr>
              <a:spLocks/>
            </p:cNvSpPr>
            <p:nvPr/>
          </p:nvSpPr>
          <p:spPr bwMode="auto">
            <a:xfrm>
              <a:off x="1646" y="2859"/>
              <a:ext cx="335" cy="120"/>
            </a:xfrm>
            <a:custGeom>
              <a:avLst/>
              <a:gdLst>
                <a:gd name="T0" fmla="*/ 0 w 335"/>
                <a:gd name="T1" fmla="*/ 120 h 120"/>
                <a:gd name="T2" fmla="*/ 0 w 335"/>
                <a:gd name="T3" fmla="*/ 0 h 120"/>
                <a:gd name="T4" fmla="*/ 335 w 335"/>
                <a:gd name="T5" fmla="*/ 0 h 120"/>
              </a:gdLst>
              <a:ahLst/>
              <a:cxnLst>
                <a:cxn ang="0">
                  <a:pos x="T0" y="T1"/>
                </a:cxn>
                <a:cxn ang="0">
                  <a:pos x="T2" y="T3"/>
                </a:cxn>
                <a:cxn ang="0">
                  <a:pos x="T4" y="T5"/>
                </a:cxn>
              </a:cxnLst>
              <a:rect l="0" t="0" r="r" b="b"/>
              <a:pathLst>
                <a:path w="335" h="120">
                  <a:moveTo>
                    <a:pt x="0" y="120"/>
                  </a:moveTo>
                  <a:lnTo>
                    <a:pt x="0" y="0"/>
                  </a:lnTo>
                  <a:lnTo>
                    <a:pt x="335"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8" name="Rectangle 104"/>
            <p:cNvSpPr>
              <a:spLocks noChangeArrowheads="1"/>
            </p:cNvSpPr>
            <p:nvPr/>
          </p:nvSpPr>
          <p:spPr bwMode="auto">
            <a:xfrm>
              <a:off x="1819" y="2906"/>
              <a:ext cx="838"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Hokkaido</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W240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(H5N2)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29" name="Freeform 105"/>
            <p:cNvSpPr>
              <a:spLocks/>
            </p:cNvSpPr>
            <p:nvPr/>
          </p:nvSpPr>
          <p:spPr bwMode="auto">
            <a:xfrm>
              <a:off x="1804" y="2931"/>
              <a:ext cx="13" cy="34"/>
            </a:xfrm>
            <a:custGeom>
              <a:avLst/>
              <a:gdLst>
                <a:gd name="T0" fmla="*/ 0 w 13"/>
                <a:gd name="T1" fmla="*/ 34 h 34"/>
                <a:gd name="T2" fmla="*/ 0 w 13"/>
                <a:gd name="T3" fmla="*/ 0 h 34"/>
                <a:gd name="T4" fmla="*/ 13 w 13"/>
                <a:gd name="T5" fmla="*/ 0 h 34"/>
              </a:gdLst>
              <a:ahLst/>
              <a:cxnLst>
                <a:cxn ang="0">
                  <a:pos x="T0" y="T1"/>
                </a:cxn>
                <a:cxn ang="0">
                  <a:pos x="T2" y="T3"/>
                </a:cxn>
                <a:cxn ang="0">
                  <a:pos x="T4" y="T5"/>
                </a:cxn>
              </a:cxnLst>
              <a:rect l="0" t="0" r="r" b="b"/>
              <a:pathLst>
                <a:path w="13" h="34">
                  <a:moveTo>
                    <a:pt x="0" y="34"/>
                  </a:moveTo>
                  <a:lnTo>
                    <a:pt x="0" y="0"/>
                  </a:lnTo>
                  <a:lnTo>
                    <a:pt x="13"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30" name="Rectangle 106"/>
            <p:cNvSpPr>
              <a:spLocks noChangeArrowheads="1"/>
            </p:cNvSpPr>
            <p:nvPr/>
          </p:nvSpPr>
          <p:spPr bwMode="auto">
            <a:xfrm>
              <a:off x="1806" y="2978"/>
              <a:ext cx="743"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WBF</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H2193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(H5N3)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1" name="Freeform 107"/>
            <p:cNvSpPr>
              <a:spLocks/>
            </p:cNvSpPr>
            <p:nvPr/>
          </p:nvSpPr>
          <p:spPr bwMode="auto">
            <a:xfrm>
              <a:off x="1804" y="2968"/>
              <a:ext cx="0" cy="35"/>
            </a:xfrm>
            <a:custGeom>
              <a:avLst/>
              <a:gdLst>
                <a:gd name="T0" fmla="*/ 0 h 35"/>
                <a:gd name="T1" fmla="*/ 35 h 35"/>
                <a:gd name="T2" fmla="*/ 35 h 35"/>
              </a:gdLst>
              <a:ahLst/>
              <a:cxnLst>
                <a:cxn ang="0">
                  <a:pos x="0" y="T0"/>
                </a:cxn>
                <a:cxn ang="0">
                  <a:pos x="0" y="T1"/>
                </a:cxn>
                <a:cxn ang="0">
                  <a:pos x="0" y="T2"/>
                </a:cxn>
              </a:cxnLst>
              <a:rect l="0" t="0" r="r" b="b"/>
              <a:pathLst>
                <a:path h="35">
                  <a:moveTo>
                    <a:pt x="0" y="0"/>
                  </a:moveTo>
                  <a:lnTo>
                    <a:pt x="0" y="35"/>
                  </a:lnTo>
                  <a:lnTo>
                    <a:pt x="0"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32" name="Freeform 108"/>
            <p:cNvSpPr>
              <a:spLocks/>
            </p:cNvSpPr>
            <p:nvPr/>
          </p:nvSpPr>
          <p:spPr bwMode="auto">
            <a:xfrm>
              <a:off x="1792" y="2967"/>
              <a:ext cx="12" cy="52"/>
            </a:xfrm>
            <a:custGeom>
              <a:avLst/>
              <a:gdLst>
                <a:gd name="T0" fmla="*/ 0 w 12"/>
                <a:gd name="T1" fmla="*/ 52 h 52"/>
                <a:gd name="T2" fmla="*/ 0 w 12"/>
                <a:gd name="T3" fmla="*/ 0 h 52"/>
                <a:gd name="T4" fmla="*/ 12 w 12"/>
                <a:gd name="T5" fmla="*/ 0 h 52"/>
              </a:gdLst>
              <a:ahLst/>
              <a:cxnLst>
                <a:cxn ang="0">
                  <a:pos x="T0" y="T1"/>
                </a:cxn>
                <a:cxn ang="0">
                  <a:pos x="T2" y="T3"/>
                </a:cxn>
                <a:cxn ang="0">
                  <a:pos x="T4" y="T5"/>
                </a:cxn>
              </a:cxnLst>
              <a:rect l="0" t="0" r="r" b="b"/>
              <a:pathLst>
                <a:path w="12" h="52">
                  <a:moveTo>
                    <a:pt x="0" y="52"/>
                  </a:moveTo>
                  <a:lnTo>
                    <a:pt x="0" y="0"/>
                  </a:lnTo>
                  <a:lnTo>
                    <a:pt x="12"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33" name="Rectangle 109"/>
            <p:cNvSpPr>
              <a:spLocks noChangeArrowheads="1"/>
            </p:cNvSpPr>
            <p:nvPr/>
          </p:nvSpPr>
          <p:spPr bwMode="auto">
            <a:xfrm>
              <a:off x="1855" y="3050"/>
              <a:ext cx="894"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A/mallard/Korea/H956-1/2017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4" name="Freeform 110"/>
            <p:cNvSpPr>
              <a:spLocks/>
            </p:cNvSpPr>
            <p:nvPr/>
          </p:nvSpPr>
          <p:spPr bwMode="auto">
            <a:xfrm>
              <a:off x="1792" y="3022"/>
              <a:ext cx="60" cy="53"/>
            </a:xfrm>
            <a:custGeom>
              <a:avLst/>
              <a:gdLst>
                <a:gd name="T0" fmla="*/ 0 w 60"/>
                <a:gd name="T1" fmla="*/ 0 h 53"/>
                <a:gd name="T2" fmla="*/ 0 w 60"/>
                <a:gd name="T3" fmla="*/ 53 h 53"/>
                <a:gd name="T4" fmla="*/ 60 w 60"/>
                <a:gd name="T5" fmla="*/ 53 h 53"/>
              </a:gdLst>
              <a:ahLst/>
              <a:cxnLst>
                <a:cxn ang="0">
                  <a:pos x="T0" y="T1"/>
                </a:cxn>
                <a:cxn ang="0">
                  <a:pos x="T2" y="T3"/>
                </a:cxn>
                <a:cxn ang="0">
                  <a:pos x="T4" y="T5"/>
                </a:cxn>
              </a:cxnLst>
              <a:rect l="0" t="0" r="r" b="b"/>
              <a:pathLst>
                <a:path w="60" h="53">
                  <a:moveTo>
                    <a:pt x="0" y="0"/>
                  </a:moveTo>
                  <a:lnTo>
                    <a:pt x="0" y="53"/>
                  </a:lnTo>
                  <a:lnTo>
                    <a:pt x="60" y="5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35" name="Freeform 111"/>
            <p:cNvSpPr>
              <a:spLocks/>
            </p:cNvSpPr>
            <p:nvPr/>
          </p:nvSpPr>
          <p:spPr bwMode="auto">
            <a:xfrm>
              <a:off x="1694" y="3021"/>
              <a:ext cx="98" cy="79"/>
            </a:xfrm>
            <a:custGeom>
              <a:avLst/>
              <a:gdLst>
                <a:gd name="T0" fmla="*/ 0 w 98"/>
                <a:gd name="T1" fmla="*/ 79 h 79"/>
                <a:gd name="T2" fmla="*/ 0 w 98"/>
                <a:gd name="T3" fmla="*/ 0 h 79"/>
                <a:gd name="T4" fmla="*/ 98 w 98"/>
                <a:gd name="T5" fmla="*/ 0 h 79"/>
              </a:gdLst>
              <a:ahLst/>
              <a:cxnLst>
                <a:cxn ang="0">
                  <a:pos x="T0" y="T1"/>
                </a:cxn>
                <a:cxn ang="0">
                  <a:pos x="T2" y="T3"/>
                </a:cxn>
                <a:cxn ang="0">
                  <a:pos x="T4" y="T5"/>
                </a:cxn>
              </a:cxnLst>
              <a:rect l="0" t="0" r="r" b="b"/>
              <a:pathLst>
                <a:path w="98" h="79">
                  <a:moveTo>
                    <a:pt x="0" y="79"/>
                  </a:moveTo>
                  <a:lnTo>
                    <a:pt x="0" y="0"/>
                  </a:lnTo>
                  <a:lnTo>
                    <a:pt x="98"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36" name="Rectangle 112"/>
            <p:cNvSpPr>
              <a:spLocks noChangeArrowheads="1"/>
            </p:cNvSpPr>
            <p:nvPr/>
          </p:nvSpPr>
          <p:spPr bwMode="auto">
            <a:xfrm>
              <a:off x="1834" y="3122"/>
              <a:ext cx="910"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A/common teal/</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A40-2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7" name="Freeform 113"/>
            <p:cNvSpPr>
              <a:spLocks/>
            </p:cNvSpPr>
            <p:nvPr/>
          </p:nvSpPr>
          <p:spPr bwMode="auto">
            <a:xfrm>
              <a:off x="1776" y="3147"/>
              <a:ext cx="55" cy="34"/>
            </a:xfrm>
            <a:custGeom>
              <a:avLst/>
              <a:gdLst>
                <a:gd name="T0" fmla="*/ 0 w 55"/>
                <a:gd name="T1" fmla="*/ 34 h 34"/>
                <a:gd name="T2" fmla="*/ 0 w 55"/>
                <a:gd name="T3" fmla="*/ 0 h 34"/>
                <a:gd name="T4" fmla="*/ 55 w 55"/>
                <a:gd name="T5" fmla="*/ 0 h 34"/>
              </a:gdLst>
              <a:ahLst/>
              <a:cxnLst>
                <a:cxn ang="0">
                  <a:pos x="T0" y="T1"/>
                </a:cxn>
                <a:cxn ang="0">
                  <a:pos x="T2" y="T3"/>
                </a:cxn>
                <a:cxn ang="0">
                  <a:pos x="T4" y="T5"/>
                </a:cxn>
              </a:cxnLst>
              <a:rect l="0" t="0" r="r" b="b"/>
              <a:pathLst>
                <a:path w="55" h="34">
                  <a:moveTo>
                    <a:pt x="0" y="34"/>
                  </a:moveTo>
                  <a:lnTo>
                    <a:pt x="0" y="0"/>
                  </a:lnTo>
                  <a:lnTo>
                    <a:pt x="55"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38" name="Rectangle 114"/>
            <p:cNvSpPr>
              <a:spLocks noChangeArrowheads="1"/>
            </p:cNvSpPr>
            <p:nvPr/>
          </p:nvSpPr>
          <p:spPr bwMode="auto">
            <a:xfrm>
              <a:off x="1793" y="3195"/>
              <a:ext cx="1053"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goose/</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Dongting</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PC0360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9" name="Freeform 115"/>
            <p:cNvSpPr>
              <a:spLocks/>
            </p:cNvSpPr>
            <p:nvPr/>
          </p:nvSpPr>
          <p:spPr bwMode="auto">
            <a:xfrm>
              <a:off x="1776" y="3184"/>
              <a:ext cx="14" cy="35"/>
            </a:xfrm>
            <a:custGeom>
              <a:avLst/>
              <a:gdLst>
                <a:gd name="T0" fmla="*/ 0 w 14"/>
                <a:gd name="T1" fmla="*/ 0 h 35"/>
                <a:gd name="T2" fmla="*/ 0 w 14"/>
                <a:gd name="T3" fmla="*/ 35 h 35"/>
                <a:gd name="T4" fmla="*/ 14 w 14"/>
                <a:gd name="T5" fmla="*/ 35 h 35"/>
              </a:gdLst>
              <a:ahLst/>
              <a:cxnLst>
                <a:cxn ang="0">
                  <a:pos x="T0" y="T1"/>
                </a:cxn>
                <a:cxn ang="0">
                  <a:pos x="T2" y="T3"/>
                </a:cxn>
                <a:cxn ang="0">
                  <a:pos x="T4" y="T5"/>
                </a:cxn>
              </a:cxnLst>
              <a:rect l="0" t="0" r="r" b="b"/>
              <a:pathLst>
                <a:path w="14" h="35">
                  <a:moveTo>
                    <a:pt x="0" y="0"/>
                  </a:moveTo>
                  <a:lnTo>
                    <a:pt x="0" y="35"/>
                  </a:lnTo>
                  <a:lnTo>
                    <a:pt x="14"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40" name="Freeform 116"/>
            <p:cNvSpPr>
              <a:spLocks/>
            </p:cNvSpPr>
            <p:nvPr/>
          </p:nvSpPr>
          <p:spPr bwMode="auto">
            <a:xfrm>
              <a:off x="1694" y="3103"/>
              <a:ext cx="82" cy="80"/>
            </a:xfrm>
            <a:custGeom>
              <a:avLst/>
              <a:gdLst>
                <a:gd name="T0" fmla="*/ 0 w 82"/>
                <a:gd name="T1" fmla="*/ 0 h 80"/>
                <a:gd name="T2" fmla="*/ 0 w 82"/>
                <a:gd name="T3" fmla="*/ 80 h 80"/>
                <a:gd name="T4" fmla="*/ 82 w 82"/>
                <a:gd name="T5" fmla="*/ 80 h 80"/>
              </a:gdLst>
              <a:ahLst/>
              <a:cxnLst>
                <a:cxn ang="0">
                  <a:pos x="T0" y="T1"/>
                </a:cxn>
                <a:cxn ang="0">
                  <a:pos x="T2" y="T3"/>
                </a:cxn>
                <a:cxn ang="0">
                  <a:pos x="T4" y="T5"/>
                </a:cxn>
              </a:cxnLst>
              <a:rect l="0" t="0" r="r" b="b"/>
              <a:pathLst>
                <a:path w="82" h="80">
                  <a:moveTo>
                    <a:pt x="0" y="0"/>
                  </a:moveTo>
                  <a:lnTo>
                    <a:pt x="0" y="80"/>
                  </a:lnTo>
                  <a:lnTo>
                    <a:pt x="82" y="8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41" name="Freeform 117"/>
            <p:cNvSpPr>
              <a:spLocks/>
            </p:cNvSpPr>
            <p:nvPr/>
          </p:nvSpPr>
          <p:spPr bwMode="auto">
            <a:xfrm>
              <a:off x="1646" y="2982"/>
              <a:ext cx="48" cy="120"/>
            </a:xfrm>
            <a:custGeom>
              <a:avLst/>
              <a:gdLst>
                <a:gd name="T0" fmla="*/ 0 w 48"/>
                <a:gd name="T1" fmla="*/ 0 h 120"/>
                <a:gd name="T2" fmla="*/ 0 w 48"/>
                <a:gd name="T3" fmla="*/ 120 h 120"/>
                <a:gd name="T4" fmla="*/ 48 w 48"/>
                <a:gd name="T5" fmla="*/ 120 h 120"/>
              </a:gdLst>
              <a:ahLst/>
              <a:cxnLst>
                <a:cxn ang="0">
                  <a:pos x="T0" y="T1"/>
                </a:cxn>
                <a:cxn ang="0">
                  <a:pos x="T2" y="T3"/>
                </a:cxn>
                <a:cxn ang="0">
                  <a:pos x="T4" y="T5"/>
                </a:cxn>
              </a:cxnLst>
              <a:rect l="0" t="0" r="r" b="b"/>
              <a:pathLst>
                <a:path w="48" h="120">
                  <a:moveTo>
                    <a:pt x="0" y="0"/>
                  </a:moveTo>
                  <a:lnTo>
                    <a:pt x="0" y="120"/>
                  </a:lnTo>
                  <a:lnTo>
                    <a:pt x="48" y="12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42" name="Freeform 118"/>
            <p:cNvSpPr>
              <a:spLocks/>
            </p:cNvSpPr>
            <p:nvPr/>
          </p:nvSpPr>
          <p:spPr bwMode="auto">
            <a:xfrm>
              <a:off x="1628" y="2980"/>
              <a:ext cx="18" cy="201"/>
            </a:xfrm>
            <a:custGeom>
              <a:avLst/>
              <a:gdLst>
                <a:gd name="T0" fmla="*/ 0 w 18"/>
                <a:gd name="T1" fmla="*/ 201 h 201"/>
                <a:gd name="T2" fmla="*/ 0 w 18"/>
                <a:gd name="T3" fmla="*/ 0 h 201"/>
                <a:gd name="T4" fmla="*/ 18 w 18"/>
                <a:gd name="T5" fmla="*/ 0 h 201"/>
              </a:gdLst>
              <a:ahLst/>
              <a:cxnLst>
                <a:cxn ang="0">
                  <a:pos x="T0" y="T1"/>
                </a:cxn>
                <a:cxn ang="0">
                  <a:pos x="T2" y="T3"/>
                </a:cxn>
                <a:cxn ang="0">
                  <a:pos x="T4" y="T5"/>
                </a:cxn>
              </a:cxnLst>
              <a:rect l="0" t="0" r="r" b="b"/>
              <a:pathLst>
                <a:path w="18" h="201">
                  <a:moveTo>
                    <a:pt x="0" y="201"/>
                  </a:moveTo>
                  <a:lnTo>
                    <a:pt x="0" y="0"/>
                  </a:lnTo>
                  <a:lnTo>
                    <a:pt x="18"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43" name="Rectangle 119"/>
            <p:cNvSpPr>
              <a:spLocks noChangeArrowheads="1"/>
            </p:cNvSpPr>
            <p:nvPr/>
          </p:nvSpPr>
          <p:spPr bwMode="auto">
            <a:xfrm>
              <a:off x="1983" y="3267"/>
              <a:ext cx="810"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CSM42-34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4" name="Freeform 120"/>
            <p:cNvSpPr>
              <a:spLocks/>
            </p:cNvSpPr>
            <p:nvPr/>
          </p:nvSpPr>
          <p:spPr bwMode="auto">
            <a:xfrm>
              <a:off x="1859" y="3291"/>
              <a:ext cx="122" cy="93"/>
            </a:xfrm>
            <a:custGeom>
              <a:avLst/>
              <a:gdLst>
                <a:gd name="T0" fmla="*/ 0 w 122"/>
                <a:gd name="T1" fmla="*/ 93 h 93"/>
                <a:gd name="T2" fmla="*/ 0 w 122"/>
                <a:gd name="T3" fmla="*/ 0 h 93"/>
                <a:gd name="T4" fmla="*/ 122 w 122"/>
                <a:gd name="T5" fmla="*/ 0 h 93"/>
              </a:gdLst>
              <a:ahLst/>
              <a:cxnLst>
                <a:cxn ang="0">
                  <a:pos x="T0" y="T1"/>
                </a:cxn>
                <a:cxn ang="0">
                  <a:pos x="T2" y="T3"/>
                </a:cxn>
                <a:cxn ang="0">
                  <a:pos x="T4" y="T5"/>
                </a:cxn>
              </a:cxnLst>
              <a:rect l="0" t="0" r="r" b="b"/>
              <a:pathLst>
                <a:path w="122" h="93">
                  <a:moveTo>
                    <a:pt x="0" y="93"/>
                  </a:moveTo>
                  <a:lnTo>
                    <a:pt x="0" y="0"/>
                  </a:lnTo>
                  <a:lnTo>
                    <a:pt x="122"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45" name="Rectangle 121"/>
            <p:cNvSpPr>
              <a:spLocks noChangeArrowheads="1"/>
            </p:cNvSpPr>
            <p:nvPr/>
          </p:nvSpPr>
          <p:spPr bwMode="auto">
            <a:xfrm>
              <a:off x="2104" y="3339"/>
              <a:ext cx="994"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A/Barnacle/Gs/Netherlands/2/2014</a:t>
              </a:r>
              <a:r>
                <a:rPr kumimoji="0" lang="en-US" altLang="ko-KR" sz="700" b="0" i="0" u="none" strike="noStrike" cap="none" normalizeH="0" smtClean="0">
                  <a:ln>
                    <a:noFill/>
                  </a:ln>
                  <a:solidFill>
                    <a:srgbClr val="000000"/>
                  </a:solidFill>
                  <a:effectLst/>
                  <a:latin typeface="Times New Roman" panose="02020603050405020304" pitchFamily="18" charset="0"/>
                  <a:cs typeface="Times New Roman" panose="02020603050405020304" pitchFamily="18" charset="0"/>
                </a:rPr>
                <a:t> </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(H3N6)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6" name="Freeform 122"/>
            <p:cNvSpPr>
              <a:spLocks/>
            </p:cNvSpPr>
            <p:nvPr/>
          </p:nvSpPr>
          <p:spPr bwMode="auto">
            <a:xfrm>
              <a:off x="2077" y="3363"/>
              <a:ext cx="24" cy="116"/>
            </a:xfrm>
            <a:custGeom>
              <a:avLst/>
              <a:gdLst>
                <a:gd name="T0" fmla="*/ 0 w 24"/>
                <a:gd name="T1" fmla="*/ 116 h 116"/>
                <a:gd name="T2" fmla="*/ 0 w 24"/>
                <a:gd name="T3" fmla="*/ 0 h 116"/>
                <a:gd name="T4" fmla="*/ 24 w 24"/>
                <a:gd name="T5" fmla="*/ 0 h 116"/>
              </a:gdLst>
              <a:ahLst/>
              <a:cxnLst>
                <a:cxn ang="0">
                  <a:pos x="T0" y="T1"/>
                </a:cxn>
                <a:cxn ang="0">
                  <a:pos x="T2" y="T3"/>
                </a:cxn>
                <a:cxn ang="0">
                  <a:pos x="T4" y="T5"/>
                </a:cxn>
              </a:cxnLst>
              <a:rect l="0" t="0" r="r" b="b"/>
              <a:pathLst>
                <a:path w="24" h="116">
                  <a:moveTo>
                    <a:pt x="0" y="116"/>
                  </a:moveTo>
                  <a:lnTo>
                    <a:pt x="0" y="0"/>
                  </a:lnTo>
                  <a:lnTo>
                    <a:pt x="24"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47" name="Rectangle 123"/>
            <p:cNvSpPr>
              <a:spLocks noChangeArrowheads="1"/>
            </p:cNvSpPr>
            <p:nvPr/>
          </p:nvSpPr>
          <p:spPr bwMode="auto">
            <a:xfrm>
              <a:off x="2176" y="3411"/>
              <a:ext cx="815"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H840-2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8" name="Freeform 124"/>
            <p:cNvSpPr>
              <a:spLocks/>
            </p:cNvSpPr>
            <p:nvPr/>
          </p:nvSpPr>
          <p:spPr bwMode="auto">
            <a:xfrm>
              <a:off x="2164" y="3435"/>
              <a:ext cx="10" cy="35"/>
            </a:xfrm>
            <a:custGeom>
              <a:avLst/>
              <a:gdLst>
                <a:gd name="T0" fmla="*/ 0 w 10"/>
                <a:gd name="T1" fmla="*/ 35 h 35"/>
                <a:gd name="T2" fmla="*/ 0 w 10"/>
                <a:gd name="T3" fmla="*/ 0 h 35"/>
                <a:gd name="T4" fmla="*/ 10 w 10"/>
                <a:gd name="T5" fmla="*/ 0 h 35"/>
              </a:gdLst>
              <a:ahLst/>
              <a:cxnLst>
                <a:cxn ang="0">
                  <a:pos x="T0" y="T1"/>
                </a:cxn>
                <a:cxn ang="0">
                  <a:pos x="T2" y="T3"/>
                </a:cxn>
                <a:cxn ang="0">
                  <a:pos x="T4" y="T5"/>
                </a:cxn>
              </a:cxnLst>
              <a:rect l="0" t="0" r="r" b="b"/>
              <a:pathLst>
                <a:path w="10" h="35">
                  <a:moveTo>
                    <a:pt x="0" y="35"/>
                  </a:moveTo>
                  <a:lnTo>
                    <a:pt x="0" y="0"/>
                  </a:lnTo>
                  <a:lnTo>
                    <a:pt x="1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49" name="Rectangle 125"/>
            <p:cNvSpPr>
              <a:spLocks noChangeArrowheads="1"/>
            </p:cNvSpPr>
            <p:nvPr/>
          </p:nvSpPr>
          <p:spPr bwMode="auto">
            <a:xfrm>
              <a:off x="2167" y="3483"/>
              <a:ext cx="815"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A/mallard/Kr/H673-4/2016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50" name="Freeform 126"/>
            <p:cNvSpPr>
              <a:spLocks/>
            </p:cNvSpPr>
            <p:nvPr/>
          </p:nvSpPr>
          <p:spPr bwMode="auto">
            <a:xfrm>
              <a:off x="2164" y="3473"/>
              <a:ext cx="0" cy="34"/>
            </a:xfrm>
            <a:custGeom>
              <a:avLst/>
              <a:gdLst>
                <a:gd name="T0" fmla="*/ 0 h 34"/>
                <a:gd name="T1" fmla="*/ 34 h 34"/>
                <a:gd name="T2" fmla="*/ 34 h 34"/>
              </a:gdLst>
              <a:ahLst/>
              <a:cxnLst>
                <a:cxn ang="0">
                  <a:pos x="0" y="T0"/>
                </a:cxn>
                <a:cxn ang="0">
                  <a:pos x="0" y="T1"/>
                </a:cxn>
                <a:cxn ang="0">
                  <a:pos x="0" y="T2"/>
                </a:cxn>
              </a:cxnLst>
              <a:rect l="0" t="0" r="r" b="b"/>
              <a:pathLst>
                <a:path h="34">
                  <a:moveTo>
                    <a:pt x="0" y="0"/>
                  </a:moveTo>
                  <a:lnTo>
                    <a:pt x="0" y="34"/>
                  </a:lnTo>
                  <a:lnTo>
                    <a:pt x="0" y="34"/>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1" name="Freeform 127"/>
            <p:cNvSpPr>
              <a:spLocks/>
            </p:cNvSpPr>
            <p:nvPr/>
          </p:nvSpPr>
          <p:spPr bwMode="auto">
            <a:xfrm>
              <a:off x="2151" y="3471"/>
              <a:ext cx="13" cy="125"/>
            </a:xfrm>
            <a:custGeom>
              <a:avLst/>
              <a:gdLst>
                <a:gd name="T0" fmla="*/ 0 w 13"/>
                <a:gd name="T1" fmla="*/ 125 h 125"/>
                <a:gd name="T2" fmla="*/ 0 w 13"/>
                <a:gd name="T3" fmla="*/ 0 h 125"/>
                <a:gd name="T4" fmla="*/ 13 w 13"/>
                <a:gd name="T5" fmla="*/ 0 h 125"/>
              </a:gdLst>
              <a:ahLst/>
              <a:cxnLst>
                <a:cxn ang="0">
                  <a:pos x="T0" y="T1"/>
                </a:cxn>
                <a:cxn ang="0">
                  <a:pos x="T2" y="T3"/>
                </a:cxn>
                <a:cxn ang="0">
                  <a:pos x="T4" y="T5"/>
                </a:cxn>
              </a:cxnLst>
              <a:rect l="0" t="0" r="r" b="b"/>
              <a:pathLst>
                <a:path w="13" h="125">
                  <a:moveTo>
                    <a:pt x="0" y="125"/>
                  </a:moveTo>
                  <a:lnTo>
                    <a:pt x="0" y="0"/>
                  </a:lnTo>
                  <a:lnTo>
                    <a:pt x="13"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2" name="Rectangle 128"/>
            <p:cNvSpPr>
              <a:spLocks noChangeArrowheads="1"/>
            </p:cNvSpPr>
            <p:nvPr/>
          </p:nvSpPr>
          <p:spPr bwMode="auto">
            <a:xfrm>
              <a:off x="2154" y="3555"/>
              <a:ext cx="95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A/mandarin/</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H890-3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53" name="Freeform 129"/>
            <p:cNvSpPr>
              <a:spLocks/>
            </p:cNvSpPr>
            <p:nvPr/>
          </p:nvSpPr>
          <p:spPr bwMode="auto">
            <a:xfrm>
              <a:off x="2151" y="3579"/>
              <a:ext cx="0" cy="71"/>
            </a:xfrm>
            <a:custGeom>
              <a:avLst/>
              <a:gdLst>
                <a:gd name="T0" fmla="*/ 71 h 71"/>
                <a:gd name="T1" fmla="*/ 0 h 71"/>
                <a:gd name="T2" fmla="*/ 0 h 71"/>
              </a:gdLst>
              <a:ahLst/>
              <a:cxnLst>
                <a:cxn ang="0">
                  <a:pos x="0" y="T0"/>
                </a:cxn>
                <a:cxn ang="0">
                  <a:pos x="0" y="T1"/>
                </a:cxn>
                <a:cxn ang="0">
                  <a:pos x="0" y="T2"/>
                </a:cxn>
              </a:cxnLst>
              <a:rect l="0" t="0" r="r" b="b"/>
              <a:pathLst>
                <a:path h="71">
                  <a:moveTo>
                    <a:pt x="0" y="71"/>
                  </a:moveTo>
                  <a:lnTo>
                    <a:pt x="0" y="0"/>
                  </a:lnTo>
                  <a:lnTo>
                    <a:pt x="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4" name="Rectangle 130"/>
            <p:cNvSpPr>
              <a:spLocks noChangeArrowheads="1"/>
            </p:cNvSpPr>
            <p:nvPr/>
          </p:nvSpPr>
          <p:spPr bwMode="auto">
            <a:xfrm>
              <a:off x="2163" y="3627"/>
              <a:ext cx="95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A/mandarin/DK/Kr/H539-3/2016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55" name="Freeform 131"/>
            <p:cNvSpPr>
              <a:spLocks/>
            </p:cNvSpPr>
            <p:nvPr/>
          </p:nvSpPr>
          <p:spPr bwMode="auto">
            <a:xfrm>
              <a:off x="2151" y="3652"/>
              <a:ext cx="9" cy="34"/>
            </a:xfrm>
            <a:custGeom>
              <a:avLst/>
              <a:gdLst>
                <a:gd name="T0" fmla="*/ 0 w 9"/>
                <a:gd name="T1" fmla="*/ 34 h 34"/>
                <a:gd name="T2" fmla="*/ 0 w 9"/>
                <a:gd name="T3" fmla="*/ 0 h 34"/>
                <a:gd name="T4" fmla="*/ 9 w 9"/>
                <a:gd name="T5" fmla="*/ 0 h 34"/>
              </a:gdLst>
              <a:ahLst/>
              <a:cxnLst>
                <a:cxn ang="0">
                  <a:pos x="T0" y="T1"/>
                </a:cxn>
                <a:cxn ang="0">
                  <a:pos x="T2" y="T3"/>
                </a:cxn>
                <a:cxn ang="0">
                  <a:pos x="T4" y="T5"/>
                </a:cxn>
              </a:cxnLst>
              <a:rect l="0" t="0" r="r" b="b"/>
              <a:pathLst>
                <a:path w="9" h="34">
                  <a:moveTo>
                    <a:pt x="0" y="34"/>
                  </a:moveTo>
                  <a:lnTo>
                    <a:pt x="0" y="0"/>
                  </a:lnTo>
                  <a:lnTo>
                    <a:pt x="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6" name="Rectangle 132"/>
            <p:cNvSpPr>
              <a:spLocks noChangeArrowheads="1"/>
            </p:cNvSpPr>
            <p:nvPr/>
          </p:nvSpPr>
          <p:spPr bwMode="auto">
            <a:xfrm>
              <a:off x="2175" y="3699"/>
              <a:ext cx="894"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A/mallard/Korea/H906-3/2017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57" name="Freeform 133"/>
            <p:cNvSpPr>
              <a:spLocks/>
            </p:cNvSpPr>
            <p:nvPr/>
          </p:nvSpPr>
          <p:spPr bwMode="auto">
            <a:xfrm>
              <a:off x="2151" y="3689"/>
              <a:ext cx="21" cy="35"/>
            </a:xfrm>
            <a:custGeom>
              <a:avLst/>
              <a:gdLst>
                <a:gd name="T0" fmla="*/ 0 w 21"/>
                <a:gd name="T1" fmla="*/ 0 h 35"/>
                <a:gd name="T2" fmla="*/ 0 w 21"/>
                <a:gd name="T3" fmla="*/ 35 h 35"/>
                <a:gd name="T4" fmla="*/ 21 w 21"/>
                <a:gd name="T5" fmla="*/ 35 h 35"/>
              </a:gdLst>
              <a:ahLst/>
              <a:cxnLst>
                <a:cxn ang="0">
                  <a:pos x="T0" y="T1"/>
                </a:cxn>
                <a:cxn ang="0">
                  <a:pos x="T2" y="T3"/>
                </a:cxn>
                <a:cxn ang="0">
                  <a:pos x="T4" y="T5"/>
                </a:cxn>
              </a:cxnLst>
              <a:rect l="0" t="0" r="r" b="b"/>
              <a:pathLst>
                <a:path w="21" h="35">
                  <a:moveTo>
                    <a:pt x="0" y="0"/>
                  </a:moveTo>
                  <a:lnTo>
                    <a:pt x="0" y="35"/>
                  </a:lnTo>
                  <a:lnTo>
                    <a:pt x="21" y="3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8" name="Line 134"/>
            <p:cNvSpPr>
              <a:spLocks noChangeShapeType="1"/>
            </p:cNvSpPr>
            <p:nvPr/>
          </p:nvSpPr>
          <p:spPr bwMode="auto">
            <a:xfrm>
              <a:off x="2151" y="3599"/>
              <a:ext cx="0" cy="125"/>
            </a:xfrm>
            <a:prstGeom prst="line">
              <a:avLst/>
            </a:prstGeom>
            <a:noFill/>
            <a:ln w="7938"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9" name="Freeform 135"/>
            <p:cNvSpPr>
              <a:spLocks/>
            </p:cNvSpPr>
            <p:nvPr/>
          </p:nvSpPr>
          <p:spPr bwMode="auto">
            <a:xfrm>
              <a:off x="2077" y="3482"/>
              <a:ext cx="74" cy="115"/>
            </a:xfrm>
            <a:custGeom>
              <a:avLst/>
              <a:gdLst>
                <a:gd name="T0" fmla="*/ 0 w 74"/>
                <a:gd name="T1" fmla="*/ 0 h 115"/>
                <a:gd name="T2" fmla="*/ 0 w 74"/>
                <a:gd name="T3" fmla="*/ 115 h 115"/>
                <a:gd name="T4" fmla="*/ 74 w 74"/>
                <a:gd name="T5" fmla="*/ 115 h 115"/>
              </a:gdLst>
              <a:ahLst/>
              <a:cxnLst>
                <a:cxn ang="0">
                  <a:pos x="T0" y="T1"/>
                </a:cxn>
                <a:cxn ang="0">
                  <a:pos x="T2" y="T3"/>
                </a:cxn>
                <a:cxn ang="0">
                  <a:pos x="T4" y="T5"/>
                </a:cxn>
              </a:cxnLst>
              <a:rect l="0" t="0" r="r" b="b"/>
              <a:pathLst>
                <a:path w="74" h="115">
                  <a:moveTo>
                    <a:pt x="0" y="0"/>
                  </a:moveTo>
                  <a:lnTo>
                    <a:pt x="0" y="115"/>
                  </a:lnTo>
                  <a:lnTo>
                    <a:pt x="74" y="11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0" name="Freeform 136"/>
            <p:cNvSpPr>
              <a:spLocks/>
            </p:cNvSpPr>
            <p:nvPr/>
          </p:nvSpPr>
          <p:spPr bwMode="auto">
            <a:xfrm>
              <a:off x="1859" y="3387"/>
              <a:ext cx="218" cy="93"/>
            </a:xfrm>
            <a:custGeom>
              <a:avLst/>
              <a:gdLst>
                <a:gd name="T0" fmla="*/ 0 w 218"/>
                <a:gd name="T1" fmla="*/ 0 h 93"/>
                <a:gd name="T2" fmla="*/ 0 w 218"/>
                <a:gd name="T3" fmla="*/ 93 h 93"/>
                <a:gd name="T4" fmla="*/ 218 w 218"/>
                <a:gd name="T5" fmla="*/ 93 h 93"/>
              </a:gdLst>
              <a:ahLst/>
              <a:cxnLst>
                <a:cxn ang="0">
                  <a:pos x="T0" y="T1"/>
                </a:cxn>
                <a:cxn ang="0">
                  <a:pos x="T2" y="T3"/>
                </a:cxn>
                <a:cxn ang="0">
                  <a:pos x="T4" y="T5"/>
                </a:cxn>
              </a:cxnLst>
              <a:rect l="0" t="0" r="r" b="b"/>
              <a:pathLst>
                <a:path w="218" h="93">
                  <a:moveTo>
                    <a:pt x="0" y="0"/>
                  </a:moveTo>
                  <a:lnTo>
                    <a:pt x="0" y="93"/>
                  </a:lnTo>
                  <a:lnTo>
                    <a:pt x="218" y="9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1" name="Freeform 137"/>
            <p:cNvSpPr>
              <a:spLocks/>
            </p:cNvSpPr>
            <p:nvPr/>
          </p:nvSpPr>
          <p:spPr bwMode="auto">
            <a:xfrm>
              <a:off x="1628" y="3184"/>
              <a:ext cx="231" cy="202"/>
            </a:xfrm>
            <a:custGeom>
              <a:avLst/>
              <a:gdLst>
                <a:gd name="T0" fmla="*/ 0 w 231"/>
                <a:gd name="T1" fmla="*/ 0 h 202"/>
                <a:gd name="T2" fmla="*/ 0 w 231"/>
                <a:gd name="T3" fmla="*/ 202 h 202"/>
                <a:gd name="T4" fmla="*/ 231 w 231"/>
                <a:gd name="T5" fmla="*/ 202 h 202"/>
              </a:gdLst>
              <a:ahLst/>
              <a:cxnLst>
                <a:cxn ang="0">
                  <a:pos x="T0" y="T1"/>
                </a:cxn>
                <a:cxn ang="0">
                  <a:pos x="T2" y="T3"/>
                </a:cxn>
                <a:cxn ang="0">
                  <a:pos x="T4" y="T5"/>
                </a:cxn>
              </a:cxnLst>
              <a:rect l="0" t="0" r="r" b="b"/>
              <a:pathLst>
                <a:path w="231" h="202">
                  <a:moveTo>
                    <a:pt x="0" y="0"/>
                  </a:moveTo>
                  <a:lnTo>
                    <a:pt x="0" y="202"/>
                  </a:lnTo>
                  <a:lnTo>
                    <a:pt x="231" y="20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2" name="Freeform 138"/>
            <p:cNvSpPr>
              <a:spLocks/>
            </p:cNvSpPr>
            <p:nvPr/>
          </p:nvSpPr>
          <p:spPr bwMode="auto">
            <a:xfrm>
              <a:off x="1531" y="2343"/>
              <a:ext cx="97" cy="840"/>
            </a:xfrm>
            <a:custGeom>
              <a:avLst/>
              <a:gdLst>
                <a:gd name="T0" fmla="*/ 0 w 97"/>
                <a:gd name="T1" fmla="*/ 0 h 840"/>
                <a:gd name="T2" fmla="*/ 0 w 97"/>
                <a:gd name="T3" fmla="*/ 840 h 840"/>
                <a:gd name="T4" fmla="*/ 97 w 97"/>
                <a:gd name="T5" fmla="*/ 840 h 840"/>
              </a:gdLst>
              <a:ahLst/>
              <a:cxnLst>
                <a:cxn ang="0">
                  <a:pos x="T0" y="T1"/>
                </a:cxn>
                <a:cxn ang="0">
                  <a:pos x="T2" y="T3"/>
                </a:cxn>
                <a:cxn ang="0">
                  <a:pos x="T4" y="T5"/>
                </a:cxn>
              </a:cxnLst>
              <a:rect l="0" t="0" r="r" b="b"/>
              <a:pathLst>
                <a:path w="97" h="840">
                  <a:moveTo>
                    <a:pt x="0" y="0"/>
                  </a:moveTo>
                  <a:lnTo>
                    <a:pt x="0" y="840"/>
                  </a:lnTo>
                  <a:lnTo>
                    <a:pt x="97" y="84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3" name="Freeform 139"/>
            <p:cNvSpPr>
              <a:spLocks/>
            </p:cNvSpPr>
            <p:nvPr/>
          </p:nvSpPr>
          <p:spPr bwMode="auto">
            <a:xfrm>
              <a:off x="930" y="1482"/>
              <a:ext cx="601" cy="859"/>
            </a:xfrm>
            <a:custGeom>
              <a:avLst/>
              <a:gdLst>
                <a:gd name="T0" fmla="*/ 0 w 601"/>
                <a:gd name="T1" fmla="*/ 0 h 859"/>
                <a:gd name="T2" fmla="*/ 0 w 601"/>
                <a:gd name="T3" fmla="*/ 859 h 859"/>
                <a:gd name="T4" fmla="*/ 601 w 601"/>
                <a:gd name="T5" fmla="*/ 859 h 859"/>
              </a:gdLst>
              <a:ahLst/>
              <a:cxnLst>
                <a:cxn ang="0">
                  <a:pos x="T0" y="T1"/>
                </a:cxn>
                <a:cxn ang="0">
                  <a:pos x="T2" y="T3"/>
                </a:cxn>
                <a:cxn ang="0">
                  <a:pos x="T4" y="T5"/>
                </a:cxn>
              </a:cxnLst>
              <a:rect l="0" t="0" r="r" b="b"/>
              <a:pathLst>
                <a:path w="601" h="859">
                  <a:moveTo>
                    <a:pt x="0" y="0"/>
                  </a:moveTo>
                  <a:lnTo>
                    <a:pt x="0" y="859"/>
                  </a:lnTo>
                  <a:lnTo>
                    <a:pt x="601" y="859"/>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4" name="Rectangle 140"/>
            <p:cNvSpPr>
              <a:spLocks noChangeArrowheads="1"/>
            </p:cNvSpPr>
            <p:nvPr/>
          </p:nvSpPr>
          <p:spPr bwMode="auto">
            <a:xfrm>
              <a:off x="2085" y="3427"/>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65" name="Rectangle 141"/>
            <p:cNvSpPr>
              <a:spLocks noChangeArrowheads="1"/>
            </p:cNvSpPr>
            <p:nvPr/>
          </p:nvSpPr>
          <p:spPr bwMode="auto">
            <a:xfrm>
              <a:off x="2032" y="3609"/>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66" name="Rectangle 142"/>
            <p:cNvSpPr>
              <a:spLocks noChangeArrowheads="1"/>
            </p:cNvSpPr>
            <p:nvPr/>
          </p:nvSpPr>
          <p:spPr bwMode="auto">
            <a:xfrm>
              <a:off x="1958" y="3492"/>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67" name="Rectangle 143"/>
            <p:cNvSpPr>
              <a:spLocks noChangeArrowheads="1"/>
            </p:cNvSpPr>
            <p:nvPr/>
          </p:nvSpPr>
          <p:spPr bwMode="auto">
            <a:xfrm>
              <a:off x="1740" y="3398"/>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68" name="Rectangle 144"/>
            <p:cNvSpPr>
              <a:spLocks noChangeArrowheads="1"/>
            </p:cNvSpPr>
            <p:nvPr/>
          </p:nvSpPr>
          <p:spPr bwMode="auto">
            <a:xfrm>
              <a:off x="1891" y="1321"/>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69" name="Rectangle 145"/>
            <p:cNvSpPr>
              <a:spLocks noChangeArrowheads="1"/>
            </p:cNvSpPr>
            <p:nvPr/>
          </p:nvSpPr>
          <p:spPr bwMode="auto">
            <a:xfrm>
              <a:off x="1806" y="1210"/>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0" name="Rectangle 146"/>
            <p:cNvSpPr>
              <a:spLocks noChangeArrowheads="1"/>
            </p:cNvSpPr>
            <p:nvPr/>
          </p:nvSpPr>
          <p:spPr bwMode="auto">
            <a:xfrm>
              <a:off x="1818" y="1408"/>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1" name="Rectangle 147"/>
            <p:cNvSpPr>
              <a:spLocks noChangeArrowheads="1"/>
            </p:cNvSpPr>
            <p:nvPr/>
          </p:nvSpPr>
          <p:spPr bwMode="auto">
            <a:xfrm>
              <a:off x="1749" y="1463"/>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2" name="Rectangle 148"/>
            <p:cNvSpPr>
              <a:spLocks noChangeArrowheads="1"/>
            </p:cNvSpPr>
            <p:nvPr/>
          </p:nvSpPr>
          <p:spPr bwMode="auto">
            <a:xfrm>
              <a:off x="1790" y="1681"/>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3" name="Rectangle 149"/>
            <p:cNvSpPr>
              <a:spLocks noChangeArrowheads="1"/>
            </p:cNvSpPr>
            <p:nvPr/>
          </p:nvSpPr>
          <p:spPr bwMode="auto">
            <a:xfrm>
              <a:off x="1658" y="1544"/>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4" name="Rectangle 150"/>
            <p:cNvSpPr>
              <a:spLocks noChangeArrowheads="1"/>
            </p:cNvSpPr>
            <p:nvPr/>
          </p:nvSpPr>
          <p:spPr bwMode="auto">
            <a:xfrm>
              <a:off x="1769" y="1841"/>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5" name="Rectangle 151"/>
            <p:cNvSpPr>
              <a:spLocks noChangeArrowheads="1"/>
            </p:cNvSpPr>
            <p:nvPr/>
          </p:nvSpPr>
          <p:spPr bwMode="auto">
            <a:xfrm>
              <a:off x="1870" y="2057"/>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6" name="Rectangle 152"/>
            <p:cNvSpPr>
              <a:spLocks noChangeArrowheads="1"/>
            </p:cNvSpPr>
            <p:nvPr/>
          </p:nvSpPr>
          <p:spPr bwMode="auto">
            <a:xfrm>
              <a:off x="1855" y="2111"/>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7" name="Rectangle 153"/>
            <p:cNvSpPr>
              <a:spLocks noChangeArrowheads="1"/>
            </p:cNvSpPr>
            <p:nvPr/>
          </p:nvSpPr>
          <p:spPr bwMode="auto">
            <a:xfrm>
              <a:off x="1802" y="2174"/>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8" name="Rectangle 154"/>
            <p:cNvSpPr>
              <a:spLocks noChangeArrowheads="1"/>
            </p:cNvSpPr>
            <p:nvPr/>
          </p:nvSpPr>
          <p:spPr bwMode="auto">
            <a:xfrm>
              <a:off x="1882" y="276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9" name="Rectangle 155"/>
            <p:cNvSpPr>
              <a:spLocks noChangeArrowheads="1"/>
            </p:cNvSpPr>
            <p:nvPr/>
          </p:nvSpPr>
          <p:spPr bwMode="auto">
            <a:xfrm>
              <a:off x="1882" y="249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0" name="Rectangle 156"/>
            <p:cNvSpPr>
              <a:spLocks noChangeArrowheads="1"/>
            </p:cNvSpPr>
            <p:nvPr/>
          </p:nvSpPr>
          <p:spPr bwMode="auto">
            <a:xfrm>
              <a:off x="1829" y="2654"/>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1" name="Rectangle 157"/>
            <p:cNvSpPr>
              <a:spLocks noChangeArrowheads="1"/>
            </p:cNvSpPr>
            <p:nvPr/>
          </p:nvSpPr>
          <p:spPr bwMode="auto">
            <a:xfrm>
              <a:off x="1802" y="2546"/>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2" name="Rectangle 158"/>
            <p:cNvSpPr>
              <a:spLocks noChangeArrowheads="1"/>
            </p:cNvSpPr>
            <p:nvPr/>
          </p:nvSpPr>
          <p:spPr bwMode="auto">
            <a:xfrm>
              <a:off x="1759" y="2456"/>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3" name="Rectangle 159"/>
            <p:cNvSpPr>
              <a:spLocks noChangeArrowheads="1"/>
            </p:cNvSpPr>
            <p:nvPr/>
          </p:nvSpPr>
          <p:spPr bwMode="auto">
            <a:xfrm>
              <a:off x="1738" y="2343"/>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4" name="Rectangle 160"/>
            <p:cNvSpPr>
              <a:spLocks noChangeArrowheads="1"/>
            </p:cNvSpPr>
            <p:nvPr/>
          </p:nvSpPr>
          <p:spPr bwMode="auto">
            <a:xfrm>
              <a:off x="1707" y="203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5" name="Rectangle 161"/>
            <p:cNvSpPr>
              <a:spLocks noChangeArrowheads="1"/>
            </p:cNvSpPr>
            <p:nvPr/>
          </p:nvSpPr>
          <p:spPr bwMode="auto">
            <a:xfrm>
              <a:off x="1658" y="191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6" name="Rectangle 162"/>
            <p:cNvSpPr>
              <a:spLocks noChangeArrowheads="1"/>
            </p:cNvSpPr>
            <p:nvPr/>
          </p:nvSpPr>
          <p:spPr bwMode="auto">
            <a:xfrm>
              <a:off x="1637" y="1756"/>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7" name="Rectangle 163"/>
            <p:cNvSpPr>
              <a:spLocks noChangeArrowheads="1"/>
            </p:cNvSpPr>
            <p:nvPr/>
          </p:nvSpPr>
          <p:spPr bwMode="auto">
            <a:xfrm>
              <a:off x="1550" y="145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8" name="Rectangle 164"/>
            <p:cNvSpPr>
              <a:spLocks noChangeArrowheads="1"/>
            </p:cNvSpPr>
            <p:nvPr/>
          </p:nvSpPr>
          <p:spPr bwMode="auto">
            <a:xfrm>
              <a:off x="1778" y="471"/>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9" name="Rectangle 165"/>
            <p:cNvSpPr>
              <a:spLocks noChangeArrowheads="1"/>
            </p:cNvSpPr>
            <p:nvPr/>
          </p:nvSpPr>
          <p:spPr bwMode="auto">
            <a:xfrm>
              <a:off x="1960" y="688"/>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0" name="Rectangle 166"/>
            <p:cNvSpPr>
              <a:spLocks noChangeArrowheads="1"/>
            </p:cNvSpPr>
            <p:nvPr/>
          </p:nvSpPr>
          <p:spPr bwMode="auto">
            <a:xfrm>
              <a:off x="2049" y="110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1" name="Rectangle 167"/>
            <p:cNvSpPr>
              <a:spLocks noChangeArrowheads="1"/>
            </p:cNvSpPr>
            <p:nvPr/>
          </p:nvSpPr>
          <p:spPr bwMode="auto">
            <a:xfrm>
              <a:off x="1990" y="1014"/>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2" name="Rectangle 168"/>
            <p:cNvSpPr>
              <a:spLocks noChangeArrowheads="1"/>
            </p:cNvSpPr>
            <p:nvPr/>
          </p:nvSpPr>
          <p:spPr bwMode="auto">
            <a:xfrm>
              <a:off x="1907" y="839"/>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3" name="Rectangle 169"/>
            <p:cNvSpPr>
              <a:spLocks noChangeArrowheads="1"/>
            </p:cNvSpPr>
            <p:nvPr/>
          </p:nvSpPr>
          <p:spPr bwMode="auto">
            <a:xfrm>
              <a:off x="1682" y="576"/>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4" name="Rectangle 170"/>
            <p:cNvSpPr>
              <a:spLocks noChangeArrowheads="1"/>
            </p:cNvSpPr>
            <p:nvPr/>
          </p:nvSpPr>
          <p:spPr bwMode="auto">
            <a:xfrm>
              <a:off x="1541" y="319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5" name="Rectangle 171"/>
            <p:cNvSpPr>
              <a:spLocks noChangeArrowheads="1"/>
            </p:cNvSpPr>
            <p:nvPr/>
          </p:nvSpPr>
          <p:spPr bwMode="auto">
            <a:xfrm>
              <a:off x="1559" y="2936"/>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6" name="Rectangle 172"/>
            <p:cNvSpPr>
              <a:spLocks noChangeArrowheads="1"/>
            </p:cNvSpPr>
            <p:nvPr/>
          </p:nvSpPr>
          <p:spPr bwMode="auto">
            <a:xfrm>
              <a:off x="1657" y="3195"/>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7" name="Rectangle 173"/>
            <p:cNvSpPr>
              <a:spLocks noChangeArrowheads="1"/>
            </p:cNvSpPr>
            <p:nvPr/>
          </p:nvSpPr>
          <p:spPr bwMode="auto">
            <a:xfrm>
              <a:off x="1575" y="3114"/>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8" name="Rectangle 174"/>
            <p:cNvSpPr>
              <a:spLocks noChangeArrowheads="1"/>
            </p:cNvSpPr>
            <p:nvPr/>
          </p:nvSpPr>
          <p:spPr bwMode="auto">
            <a:xfrm>
              <a:off x="1673" y="2976"/>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9" name="Rectangle 175"/>
            <p:cNvSpPr>
              <a:spLocks noChangeArrowheads="1"/>
            </p:cNvSpPr>
            <p:nvPr/>
          </p:nvSpPr>
          <p:spPr bwMode="auto">
            <a:xfrm>
              <a:off x="1694" y="2922"/>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00" name="Line 176"/>
            <p:cNvSpPr>
              <a:spLocks noChangeShapeType="1"/>
            </p:cNvSpPr>
            <p:nvPr/>
          </p:nvSpPr>
          <p:spPr bwMode="auto">
            <a:xfrm>
              <a:off x="1194" y="3825"/>
              <a:ext cx="99" cy="0"/>
            </a:xfrm>
            <a:prstGeom prst="line">
              <a:avLst/>
            </a:prstGeom>
            <a:noFill/>
            <a:ln w="7938"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1" name="Line 177"/>
            <p:cNvSpPr>
              <a:spLocks noChangeShapeType="1"/>
            </p:cNvSpPr>
            <p:nvPr/>
          </p:nvSpPr>
          <p:spPr bwMode="auto">
            <a:xfrm>
              <a:off x="1194" y="3813"/>
              <a:ext cx="0" cy="24"/>
            </a:xfrm>
            <a:prstGeom prst="line">
              <a:avLst/>
            </a:prstGeom>
            <a:noFill/>
            <a:ln w="7938"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2" name="Line 178"/>
            <p:cNvSpPr>
              <a:spLocks noChangeShapeType="1"/>
            </p:cNvSpPr>
            <p:nvPr/>
          </p:nvSpPr>
          <p:spPr bwMode="auto">
            <a:xfrm>
              <a:off x="1293" y="3813"/>
              <a:ext cx="0" cy="24"/>
            </a:xfrm>
            <a:prstGeom prst="line">
              <a:avLst/>
            </a:prstGeom>
            <a:noFill/>
            <a:ln w="7938"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3" name="Rectangle 179"/>
            <p:cNvSpPr>
              <a:spLocks noChangeArrowheads="1"/>
            </p:cNvSpPr>
            <p:nvPr/>
          </p:nvSpPr>
          <p:spPr bwMode="auto">
            <a:xfrm>
              <a:off x="1188" y="3840"/>
              <a:ext cx="9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0.01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grpSp>
      <p:grpSp>
        <p:nvGrpSpPr>
          <p:cNvPr id="704" name="Group 182"/>
          <p:cNvGrpSpPr>
            <a:grpSpLocks noChangeAspect="1"/>
          </p:cNvGrpSpPr>
          <p:nvPr/>
        </p:nvGrpSpPr>
        <p:grpSpPr bwMode="auto">
          <a:xfrm>
            <a:off x="6693346" y="967870"/>
            <a:ext cx="3887938" cy="4669495"/>
            <a:chOff x="2086" y="429"/>
            <a:chExt cx="3002" cy="3118"/>
          </a:xfrm>
        </p:grpSpPr>
        <p:sp>
          <p:nvSpPr>
            <p:cNvPr id="705" name="AutoShape 181"/>
            <p:cNvSpPr>
              <a:spLocks noChangeAspect="1" noChangeArrowheads="1" noTextEdit="1"/>
            </p:cNvSpPr>
            <p:nvPr/>
          </p:nvSpPr>
          <p:spPr bwMode="auto">
            <a:xfrm>
              <a:off x="2086" y="429"/>
              <a:ext cx="3002" cy="3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6" name="Rectangle 183"/>
            <p:cNvSpPr>
              <a:spLocks noChangeArrowheads="1"/>
            </p:cNvSpPr>
            <p:nvPr/>
          </p:nvSpPr>
          <p:spPr bwMode="auto">
            <a:xfrm>
              <a:off x="2582" y="467"/>
              <a:ext cx="811"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A117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07" name="Freeform 184"/>
            <p:cNvSpPr>
              <a:spLocks/>
            </p:cNvSpPr>
            <p:nvPr/>
          </p:nvSpPr>
          <p:spPr bwMode="auto">
            <a:xfrm>
              <a:off x="2250" y="490"/>
              <a:ext cx="329" cy="102"/>
            </a:xfrm>
            <a:custGeom>
              <a:avLst/>
              <a:gdLst>
                <a:gd name="T0" fmla="*/ 0 w 329"/>
                <a:gd name="T1" fmla="*/ 102 h 102"/>
                <a:gd name="T2" fmla="*/ 0 w 329"/>
                <a:gd name="T3" fmla="*/ 0 h 102"/>
                <a:gd name="T4" fmla="*/ 329 w 329"/>
                <a:gd name="T5" fmla="*/ 0 h 102"/>
              </a:gdLst>
              <a:ahLst/>
              <a:cxnLst>
                <a:cxn ang="0">
                  <a:pos x="T0" y="T1"/>
                </a:cxn>
                <a:cxn ang="0">
                  <a:pos x="T2" y="T3"/>
                </a:cxn>
                <a:cxn ang="0">
                  <a:pos x="T4" y="T5"/>
                </a:cxn>
              </a:cxnLst>
              <a:rect l="0" t="0" r="r" b="b"/>
              <a:pathLst>
                <a:path w="329" h="102">
                  <a:moveTo>
                    <a:pt x="0" y="102"/>
                  </a:moveTo>
                  <a:lnTo>
                    <a:pt x="0" y="0"/>
                  </a:lnTo>
                  <a:lnTo>
                    <a:pt x="32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8" name="Rectangle 185"/>
            <p:cNvSpPr>
              <a:spLocks noChangeArrowheads="1"/>
            </p:cNvSpPr>
            <p:nvPr/>
          </p:nvSpPr>
          <p:spPr bwMode="auto">
            <a:xfrm>
              <a:off x="2481" y="532"/>
              <a:ext cx="1291"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goose/</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Dongting</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PC0360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09" name="Freeform 186"/>
            <p:cNvSpPr>
              <a:spLocks/>
            </p:cNvSpPr>
            <p:nvPr/>
          </p:nvSpPr>
          <p:spPr bwMode="auto">
            <a:xfrm>
              <a:off x="2386" y="555"/>
              <a:ext cx="92" cy="32"/>
            </a:xfrm>
            <a:custGeom>
              <a:avLst/>
              <a:gdLst>
                <a:gd name="T0" fmla="*/ 0 w 92"/>
                <a:gd name="T1" fmla="*/ 32 h 32"/>
                <a:gd name="T2" fmla="*/ 0 w 92"/>
                <a:gd name="T3" fmla="*/ 0 h 32"/>
                <a:gd name="T4" fmla="*/ 92 w 92"/>
                <a:gd name="T5" fmla="*/ 0 h 32"/>
              </a:gdLst>
              <a:ahLst/>
              <a:cxnLst>
                <a:cxn ang="0">
                  <a:pos x="T0" y="T1"/>
                </a:cxn>
                <a:cxn ang="0">
                  <a:pos x="T2" y="T3"/>
                </a:cxn>
                <a:cxn ang="0">
                  <a:pos x="T4" y="T5"/>
                </a:cxn>
              </a:cxnLst>
              <a:rect l="0" t="0" r="r" b="b"/>
              <a:pathLst>
                <a:path w="92" h="32">
                  <a:moveTo>
                    <a:pt x="0" y="32"/>
                  </a:moveTo>
                  <a:lnTo>
                    <a:pt x="0" y="0"/>
                  </a:lnTo>
                  <a:lnTo>
                    <a:pt x="92"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0" name="Rectangle 187"/>
            <p:cNvSpPr>
              <a:spLocks noChangeArrowheads="1"/>
            </p:cNvSpPr>
            <p:nvPr/>
          </p:nvSpPr>
          <p:spPr bwMode="auto">
            <a:xfrm>
              <a:off x="2554" y="598"/>
              <a:ext cx="1027"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Hokkaido</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W240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(H5N3)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11" name="Freeform 188"/>
            <p:cNvSpPr>
              <a:spLocks/>
            </p:cNvSpPr>
            <p:nvPr/>
          </p:nvSpPr>
          <p:spPr bwMode="auto">
            <a:xfrm>
              <a:off x="2386" y="589"/>
              <a:ext cx="165" cy="32"/>
            </a:xfrm>
            <a:custGeom>
              <a:avLst/>
              <a:gdLst>
                <a:gd name="T0" fmla="*/ 0 w 165"/>
                <a:gd name="T1" fmla="*/ 0 h 32"/>
                <a:gd name="T2" fmla="*/ 0 w 165"/>
                <a:gd name="T3" fmla="*/ 32 h 32"/>
                <a:gd name="T4" fmla="*/ 165 w 165"/>
                <a:gd name="T5" fmla="*/ 32 h 32"/>
              </a:gdLst>
              <a:ahLst/>
              <a:cxnLst>
                <a:cxn ang="0">
                  <a:pos x="T0" y="T1"/>
                </a:cxn>
                <a:cxn ang="0">
                  <a:pos x="T2" y="T3"/>
                </a:cxn>
                <a:cxn ang="0">
                  <a:pos x="T4" y="T5"/>
                </a:cxn>
              </a:cxnLst>
              <a:rect l="0" t="0" r="r" b="b"/>
              <a:pathLst>
                <a:path w="165" h="32">
                  <a:moveTo>
                    <a:pt x="0" y="0"/>
                  </a:moveTo>
                  <a:lnTo>
                    <a:pt x="0" y="32"/>
                  </a:lnTo>
                  <a:lnTo>
                    <a:pt x="165" y="3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2" name="Freeform 189"/>
            <p:cNvSpPr>
              <a:spLocks/>
            </p:cNvSpPr>
            <p:nvPr/>
          </p:nvSpPr>
          <p:spPr bwMode="auto">
            <a:xfrm>
              <a:off x="2366" y="588"/>
              <a:ext cx="20" cy="107"/>
            </a:xfrm>
            <a:custGeom>
              <a:avLst/>
              <a:gdLst>
                <a:gd name="T0" fmla="*/ 0 w 20"/>
                <a:gd name="T1" fmla="*/ 107 h 107"/>
                <a:gd name="T2" fmla="*/ 0 w 20"/>
                <a:gd name="T3" fmla="*/ 0 h 107"/>
                <a:gd name="T4" fmla="*/ 20 w 20"/>
                <a:gd name="T5" fmla="*/ 0 h 107"/>
              </a:gdLst>
              <a:ahLst/>
              <a:cxnLst>
                <a:cxn ang="0">
                  <a:pos x="T0" y="T1"/>
                </a:cxn>
                <a:cxn ang="0">
                  <a:pos x="T2" y="T3"/>
                </a:cxn>
                <a:cxn ang="0">
                  <a:pos x="T4" y="T5"/>
                </a:cxn>
              </a:cxnLst>
              <a:rect l="0" t="0" r="r" b="b"/>
              <a:pathLst>
                <a:path w="20" h="107">
                  <a:moveTo>
                    <a:pt x="0" y="107"/>
                  </a:moveTo>
                  <a:lnTo>
                    <a:pt x="0" y="0"/>
                  </a:lnTo>
                  <a:lnTo>
                    <a:pt x="2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3" name="Rectangle 190"/>
            <p:cNvSpPr>
              <a:spLocks noChangeArrowheads="1"/>
            </p:cNvSpPr>
            <p:nvPr/>
          </p:nvSpPr>
          <p:spPr bwMode="auto">
            <a:xfrm>
              <a:off x="2471" y="663"/>
              <a:ext cx="77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A93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(H5N2)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14" name="Freeform 191"/>
            <p:cNvSpPr>
              <a:spLocks/>
            </p:cNvSpPr>
            <p:nvPr/>
          </p:nvSpPr>
          <p:spPr bwMode="auto">
            <a:xfrm>
              <a:off x="2386" y="686"/>
              <a:ext cx="82" cy="118"/>
            </a:xfrm>
            <a:custGeom>
              <a:avLst/>
              <a:gdLst>
                <a:gd name="T0" fmla="*/ 0 w 82"/>
                <a:gd name="T1" fmla="*/ 118 h 118"/>
                <a:gd name="T2" fmla="*/ 0 w 82"/>
                <a:gd name="T3" fmla="*/ 0 h 118"/>
                <a:gd name="T4" fmla="*/ 82 w 82"/>
                <a:gd name="T5" fmla="*/ 0 h 118"/>
              </a:gdLst>
              <a:ahLst/>
              <a:cxnLst>
                <a:cxn ang="0">
                  <a:pos x="T0" y="T1"/>
                </a:cxn>
                <a:cxn ang="0">
                  <a:pos x="T2" y="T3"/>
                </a:cxn>
                <a:cxn ang="0">
                  <a:pos x="T4" y="T5"/>
                </a:cxn>
              </a:cxnLst>
              <a:rect l="0" t="0" r="r" b="b"/>
              <a:pathLst>
                <a:path w="82" h="118">
                  <a:moveTo>
                    <a:pt x="0" y="118"/>
                  </a:moveTo>
                  <a:lnTo>
                    <a:pt x="0" y="0"/>
                  </a:lnTo>
                  <a:lnTo>
                    <a:pt x="82"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5" name="Rectangle 192"/>
            <p:cNvSpPr>
              <a:spLocks noChangeArrowheads="1"/>
            </p:cNvSpPr>
            <p:nvPr/>
          </p:nvSpPr>
          <p:spPr bwMode="auto">
            <a:xfrm>
              <a:off x="2644" y="729"/>
              <a:ext cx="761"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16" name="Freeform 193"/>
            <p:cNvSpPr>
              <a:spLocks/>
            </p:cNvSpPr>
            <p:nvPr/>
          </p:nvSpPr>
          <p:spPr bwMode="auto">
            <a:xfrm>
              <a:off x="2529" y="752"/>
              <a:ext cx="112" cy="64"/>
            </a:xfrm>
            <a:custGeom>
              <a:avLst/>
              <a:gdLst>
                <a:gd name="T0" fmla="*/ 0 w 112"/>
                <a:gd name="T1" fmla="*/ 64 h 64"/>
                <a:gd name="T2" fmla="*/ 0 w 112"/>
                <a:gd name="T3" fmla="*/ 0 h 64"/>
                <a:gd name="T4" fmla="*/ 112 w 112"/>
                <a:gd name="T5" fmla="*/ 0 h 64"/>
              </a:gdLst>
              <a:ahLst/>
              <a:cxnLst>
                <a:cxn ang="0">
                  <a:pos x="T0" y="T1"/>
                </a:cxn>
                <a:cxn ang="0">
                  <a:pos x="T2" y="T3"/>
                </a:cxn>
                <a:cxn ang="0">
                  <a:pos x="T4" y="T5"/>
                </a:cxn>
              </a:cxnLst>
              <a:rect l="0" t="0" r="r" b="b"/>
              <a:pathLst>
                <a:path w="112" h="64">
                  <a:moveTo>
                    <a:pt x="0" y="64"/>
                  </a:moveTo>
                  <a:lnTo>
                    <a:pt x="0" y="0"/>
                  </a:lnTo>
                  <a:lnTo>
                    <a:pt x="112"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7" name="Rectangle 194"/>
            <p:cNvSpPr>
              <a:spLocks noChangeArrowheads="1"/>
            </p:cNvSpPr>
            <p:nvPr/>
          </p:nvSpPr>
          <p:spPr bwMode="auto">
            <a:xfrm>
              <a:off x="2531" y="794"/>
              <a:ext cx="77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18" name="Freeform 195"/>
            <p:cNvSpPr>
              <a:spLocks/>
            </p:cNvSpPr>
            <p:nvPr/>
          </p:nvSpPr>
          <p:spPr bwMode="auto">
            <a:xfrm>
              <a:off x="2529" y="818"/>
              <a:ext cx="0" cy="31"/>
            </a:xfrm>
            <a:custGeom>
              <a:avLst/>
              <a:gdLst>
                <a:gd name="T0" fmla="*/ 31 h 31"/>
                <a:gd name="T1" fmla="*/ 0 h 31"/>
                <a:gd name="T2" fmla="*/ 0 h 31"/>
              </a:gdLst>
              <a:ahLst/>
              <a:cxnLst>
                <a:cxn ang="0">
                  <a:pos x="0" y="T0"/>
                </a:cxn>
                <a:cxn ang="0">
                  <a:pos x="0" y="T1"/>
                </a:cxn>
                <a:cxn ang="0">
                  <a:pos x="0" y="T2"/>
                </a:cxn>
              </a:cxnLst>
              <a:rect l="0" t="0" r="r" b="b"/>
              <a:pathLst>
                <a:path h="31">
                  <a:moveTo>
                    <a:pt x="0" y="31"/>
                  </a:moveTo>
                  <a:lnTo>
                    <a:pt x="0" y="0"/>
                  </a:lnTo>
                  <a:lnTo>
                    <a:pt x="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9" name="Rectangle 196"/>
            <p:cNvSpPr>
              <a:spLocks noChangeArrowheads="1"/>
            </p:cNvSpPr>
            <p:nvPr/>
          </p:nvSpPr>
          <p:spPr bwMode="auto">
            <a:xfrm>
              <a:off x="2551" y="860"/>
              <a:ext cx="77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20" name="Freeform 197"/>
            <p:cNvSpPr>
              <a:spLocks/>
            </p:cNvSpPr>
            <p:nvPr/>
          </p:nvSpPr>
          <p:spPr bwMode="auto">
            <a:xfrm>
              <a:off x="2529" y="852"/>
              <a:ext cx="19" cy="31"/>
            </a:xfrm>
            <a:custGeom>
              <a:avLst/>
              <a:gdLst>
                <a:gd name="T0" fmla="*/ 0 w 19"/>
                <a:gd name="T1" fmla="*/ 0 h 31"/>
                <a:gd name="T2" fmla="*/ 0 w 19"/>
                <a:gd name="T3" fmla="*/ 31 h 31"/>
                <a:gd name="T4" fmla="*/ 19 w 19"/>
                <a:gd name="T5" fmla="*/ 31 h 31"/>
              </a:gdLst>
              <a:ahLst/>
              <a:cxnLst>
                <a:cxn ang="0">
                  <a:pos x="T0" y="T1"/>
                </a:cxn>
                <a:cxn ang="0">
                  <a:pos x="T2" y="T3"/>
                </a:cxn>
                <a:cxn ang="0">
                  <a:pos x="T4" y="T5"/>
                </a:cxn>
              </a:cxnLst>
              <a:rect l="0" t="0" r="r" b="b"/>
              <a:pathLst>
                <a:path w="19" h="31">
                  <a:moveTo>
                    <a:pt x="0" y="0"/>
                  </a:moveTo>
                  <a:lnTo>
                    <a:pt x="0" y="31"/>
                  </a:lnTo>
                  <a:lnTo>
                    <a:pt x="19"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1" name="Line 198"/>
            <p:cNvSpPr>
              <a:spLocks noChangeShapeType="1"/>
            </p:cNvSpPr>
            <p:nvPr/>
          </p:nvSpPr>
          <p:spPr bwMode="auto">
            <a:xfrm>
              <a:off x="2529" y="819"/>
              <a:ext cx="0" cy="64"/>
            </a:xfrm>
            <a:prstGeom prst="line">
              <a:avLst/>
            </a:prstGeom>
            <a:noFill/>
            <a:ln w="7938"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2" name="Freeform 199"/>
            <p:cNvSpPr>
              <a:spLocks/>
            </p:cNvSpPr>
            <p:nvPr/>
          </p:nvSpPr>
          <p:spPr bwMode="auto">
            <a:xfrm>
              <a:off x="2519" y="818"/>
              <a:ext cx="10" cy="105"/>
            </a:xfrm>
            <a:custGeom>
              <a:avLst/>
              <a:gdLst>
                <a:gd name="T0" fmla="*/ 0 w 10"/>
                <a:gd name="T1" fmla="*/ 105 h 105"/>
                <a:gd name="T2" fmla="*/ 0 w 10"/>
                <a:gd name="T3" fmla="*/ 0 h 105"/>
                <a:gd name="T4" fmla="*/ 10 w 10"/>
                <a:gd name="T5" fmla="*/ 0 h 105"/>
              </a:gdLst>
              <a:ahLst/>
              <a:cxnLst>
                <a:cxn ang="0">
                  <a:pos x="T0" y="T1"/>
                </a:cxn>
                <a:cxn ang="0">
                  <a:pos x="T2" y="T3"/>
                </a:cxn>
                <a:cxn ang="0">
                  <a:pos x="T4" y="T5"/>
                </a:cxn>
              </a:cxnLst>
              <a:rect l="0" t="0" r="r" b="b"/>
              <a:pathLst>
                <a:path w="10" h="105">
                  <a:moveTo>
                    <a:pt x="0" y="105"/>
                  </a:moveTo>
                  <a:lnTo>
                    <a:pt x="0" y="0"/>
                  </a:lnTo>
                  <a:lnTo>
                    <a:pt x="1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3" name="Rectangle 200"/>
            <p:cNvSpPr>
              <a:spLocks noChangeArrowheads="1"/>
            </p:cNvSpPr>
            <p:nvPr/>
          </p:nvSpPr>
          <p:spPr bwMode="auto">
            <a:xfrm>
              <a:off x="2677" y="925"/>
              <a:ext cx="78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JSM</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24" name="Freeform 201"/>
            <p:cNvSpPr>
              <a:spLocks/>
            </p:cNvSpPr>
            <p:nvPr/>
          </p:nvSpPr>
          <p:spPr bwMode="auto">
            <a:xfrm>
              <a:off x="2663" y="949"/>
              <a:ext cx="11" cy="31"/>
            </a:xfrm>
            <a:custGeom>
              <a:avLst/>
              <a:gdLst>
                <a:gd name="T0" fmla="*/ 0 w 11"/>
                <a:gd name="T1" fmla="*/ 31 h 31"/>
                <a:gd name="T2" fmla="*/ 0 w 11"/>
                <a:gd name="T3" fmla="*/ 0 h 31"/>
                <a:gd name="T4" fmla="*/ 11 w 11"/>
                <a:gd name="T5" fmla="*/ 0 h 31"/>
              </a:gdLst>
              <a:ahLst/>
              <a:cxnLst>
                <a:cxn ang="0">
                  <a:pos x="T0" y="T1"/>
                </a:cxn>
                <a:cxn ang="0">
                  <a:pos x="T2" y="T3"/>
                </a:cxn>
                <a:cxn ang="0">
                  <a:pos x="T4" y="T5"/>
                </a:cxn>
              </a:cxnLst>
              <a:rect l="0" t="0" r="r" b="b"/>
              <a:pathLst>
                <a:path w="11" h="31">
                  <a:moveTo>
                    <a:pt x="0" y="31"/>
                  </a:moveTo>
                  <a:lnTo>
                    <a:pt x="0" y="0"/>
                  </a:lnTo>
                  <a:lnTo>
                    <a:pt x="11"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5" name="Rectangle 202"/>
            <p:cNvSpPr>
              <a:spLocks noChangeArrowheads="1"/>
            </p:cNvSpPr>
            <p:nvPr/>
          </p:nvSpPr>
          <p:spPr bwMode="auto">
            <a:xfrm>
              <a:off x="2666" y="991"/>
              <a:ext cx="787"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LSY</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26" name="Freeform 203"/>
            <p:cNvSpPr>
              <a:spLocks/>
            </p:cNvSpPr>
            <p:nvPr/>
          </p:nvSpPr>
          <p:spPr bwMode="auto">
            <a:xfrm>
              <a:off x="2663" y="983"/>
              <a:ext cx="0" cy="31"/>
            </a:xfrm>
            <a:custGeom>
              <a:avLst/>
              <a:gdLst>
                <a:gd name="T0" fmla="*/ 0 h 31"/>
                <a:gd name="T1" fmla="*/ 31 h 31"/>
                <a:gd name="T2" fmla="*/ 31 h 31"/>
              </a:gdLst>
              <a:ahLst/>
              <a:cxnLst>
                <a:cxn ang="0">
                  <a:pos x="0" y="T0"/>
                </a:cxn>
                <a:cxn ang="0">
                  <a:pos x="0" y="T1"/>
                </a:cxn>
                <a:cxn ang="0">
                  <a:pos x="0" y="T2"/>
                </a:cxn>
              </a:cxnLst>
              <a:rect l="0" t="0" r="r" b="b"/>
              <a:pathLst>
                <a:path h="31">
                  <a:moveTo>
                    <a:pt x="0" y="0"/>
                  </a:moveTo>
                  <a:lnTo>
                    <a:pt x="0" y="31"/>
                  </a:lnTo>
                  <a:lnTo>
                    <a:pt x="0"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7" name="Rectangle 204"/>
            <p:cNvSpPr>
              <a:spLocks noChangeArrowheads="1"/>
            </p:cNvSpPr>
            <p:nvPr/>
          </p:nvSpPr>
          <p:spPr bwMode="auto">
            <a:xfrm>
              <a:off x="2696" y="1056"/>
              <a:ext cx="811"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28" name="Freeform 205"/>
            <p:cNvSpPr>
              <a:spLocks/>
            </p:cNvSpPr>
            <p:nvPr/>
          </p:nvSpPr>
          <p:spPr bwMode="auto">
            <a:xfrm>
              <a:off x="2674" y="1080"/>
              <a:ext cx="20" cy="31"/>
            </a:xfrm>
            <a:custGeom>
              <a:avLst/>
              <a:gdLst>
                <a:gd name="T0" fmla="*/ 0 w 20"/>
                <a:gd name="T1" fmla="*/ 31 h 31"/>
                <a:gd name="T2" fmla="*/ 0 w 20"/>
                <a:gd name="T3" fmla="*/ 0 h 31"/>
                <a:gd name="T4" fmla="*/ 20 w 20"/>
                <a:gd name="T5" fmla="*/ 0 h 31"/>
              </a:gdLst>
              <a:ahLst/>
              <a:cxnLst>
                <a:cxn ang="0">
                  <a:pos x="T0" y="T1"/>
                </a:cxn>
                <a:cxn ang="0">
                  <a:pos x="T2" y="T3"/>
                </a:cxn>
                <a:cxn ang="0">
                  <a:pos x="T4" y="T5"/>
                </a:cxn>
              </a:cxnLst>
              <a:rect l="0" t="0" r="r" b="b"/>
              <a:pathLst>
                <a:path w="20" h="31">
                  <a:moveTo>
                    <a:pt x="0" y="31"/>
                  </a:moveTo>
                  <a:lnTo>
                    <a:pt x="0" y="0"/>
                  </a:lnTo>
                  <a:lnTo>
                    <a:pt x="2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9" name="Rectangle 206"/>
            <p:cNvSpPr>
              <a:spLocks noChangeArrowheads="1"/>
            </p:cNvSpPr>
            <p:nvPr/>
          </p:nvSpPr>
          <p:spPr bwMode="auto">
            <a:xfrm>
              <a:off x="2677" y="1122"/>
              <a:ext cx="77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30" name="Freeform 207"/>
            <p:cNvSpPr>
              <a:spLocks/>
            </p:cNvSpPr>
            <p:nvPr/>
          </p:nvSpPr>
          <p:spPr bwMode="auto">
            <a:xfrm>
              <a:off x="2674" y="1114"/>
              <a:ext cx="0" cy="31"/>
            </a:xfrm>
            <a:custGeom>
              <a:avLst/>
              <a:gdLst>
                <a:gd name="T0" fmla="*/ 0 h 31"/>
                <a:gd name="T1" fmla="*/ 31 h 31"/>
                <a:gd name="T2" fmla="*/ 31 h 31"/>
              </a:gdLst>
              <a:ahLst/>
              <a:cxnLst>
                <a:cxn ang="0">
                  <a:pos x="0" y="T0"/>
                </a:cxn>
                <a:cxn ang="0">
                  <a:pos x="0" y="T1"/>
                </a:cxn>
                <a:cxn ang="0">
                  <a:pos x="0" y="T2"/>
                </a:cxn>
              </a:cxnLst>
              <a:rect l="0" t="0" r="r" b="b"/>
              <a:pathLst>
                <a:path h="31">
                  <a:moveTo>
                    <a:pt x="0" y="0"/>
                  </a:moveTo>
                  <a:lnTo>
                    <a:pt x="0" y="31"/>
                  </a:lnTo>
                  <a:lnTo>
                    <a:pt x="0"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1" name="Freeform 208"/>
            <p:cNvSpPr>
              <a:spLocks/>
            </p:cNvSpPr>
            <p:nvPr/>
          </p:nvSpPr>
          <p:spPr bwMode="auto">
            <a:xfrm>
              <a:off x="2663" y="1032"/>
              <a:ext cx="11" cy="80"/>
            </a:xfrm>
            <a:custGeom>
              <a:avLst/>
              <a:gdLst>
                <a:gd name="T0" fmla="*/ 0 w 11"/>
                <a:gd name="T1" fmla="*/ 0 h 80"/>
                <a:gd name="T2" fmla="*/ 0 w 11"/>
                <a:gd name="T3" fmla="*/ 80 h 80"/>
                <a:gd name="T4" fmla="*/ 11 w 11"/>
                <a:gd name="T5" fmla="*/ 80 h 80"/>
              </a:gdLst>
              <a:ahLst/>
              <a:cxnLst>
                <a:cxn ang="0">
                  <a:pos x="T0" y="T1"/>
                </a:cxn>
                <a:cxn ang="0">
                  <a:pos x="T2" y="T3"/>
                </a:cxn>
                <a:cxn ang="0">
                  <a:pos x="T4" y="T5"/>
                </a:cxn>
              </a:cxnLst>
              <a:rect l="0" t="0" r="r" b="b"/>
              <a:pathLst>
                <a:path w="11" h="80">
                  <a:moveTo>
                    <a:pt x="0" y="0"/>
                  </a:moveTo>
                  <a:lnTo>
                    <a:pt x="0" y="80"/>
                  </a:lnTo>
                  <a:lnTo>
                    <a:pt x="11" y="8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2" name="Line 209"/>
            <p:cNvSpPr>
              <a:spLocks noChangeShapeType="1"/>
            </p:cNvSpPr>
            <p:nvPr/>
          </p:nvSpPr>
          <p:spPr bwMode="auto">
            <a:xfrm>
              <a:off x="2663" y="949"/>
              <a:ext cx="0" cy="80"/>
            </a:xfrm>
            <a:prstGeom prst="line">
              <a:avLst/>
            </a:prstGeom>
            <a:noFill/>
            <a:ln w="7938"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3" name="Freeform 210"/>
            <p:cNvSpPr>
              <a:spLocks/>
            </p:cNvSpPr>
            <p:nvPr/>
          </p:nvSpPr>
          <p:spPr bwMode="auto">
            <a:xfrm>
              <a:off x="2519" y="925"/>
              <a:ext cx="144" cy="106"/>
            </a:xfrm>
            <a:custGeom>
              <a:avLst/>
              <a:gdLst>
                <a:gd name="T0" fmla="*/ 0 w 144"/>
                <a:gd name="T1" fmla="*/ 0 h 106"/>
                <a:gd name="T2" fmla="*/ 0 w 144"/>
                <a:gd name="T3" fmla="*/ 106 h 106"/>
                <a:gd name="T4" fmla="*/ 144 w 144"/>
                <a:gd name="T5" fmla="*/ 106 h 106"/>
              </a:gdLst>
              <a:ahLst/>
              <a:cxnLst>
                <a:cxn ang="0">
                  <a:pos x="T0" y="T1"/>
                </a:cxn>
                <a:cxn ang="0">
                  <a:pos x="T2" y="T3"/>
                </a:cxn>
                <a:cxn ang="0">
                  <a:pos x="T4" y="T5"/>
                </a:cxn>
              </a:cxnLst>
              <a:rect l="0" t="0" r="r" b="b"/>
              <a:pathLst>
                <a:path w="144" h="106">
                  <a:moveTo>
                    <a:pt x="0" y="0"/>
                  </a:moveTo>
                  <a:lnTo>
                    <a:pt x="0" y="106"/>
                  </a:lnTo>
                  <a:lnTo>
                    <a:pt x="144" y="106"/>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4" name="Freeform 211"/>
            <p:cNvSpPr>
              <a:spLocks/>
            </p:cNvSpPr>
            <p:nvPr/>
          </p:nvSpPr>
          <p:spPr bwMode="auto">
            <a:xfrm>
              <a:off x="2386" y="807"/>
              <a:ext cx="133" cy="117"/>
            </a:xfrm>
            <a:custGeom>
              <a:avLst/>
              <a:gdLst>
                <a:gd name="T0" fmla="*/ 0 w 133"/>
                <a:gd name="T1" fmla="*/ 0 h 117"/>
                <a:gd name="T2" fmla="*/ 0 w 133"/>
                <a:gd name="T3" fmla="*/ 117 h 117"/>
                <a:gd name="T4" fmla="*/ 133 w 133"/>
                <a:gd name="T5" fmla="*/ 117 h 117"/>
              </a:gdLst>
              <a:ahLst/>
              <a:cxnLst>
                <a:cxn ang="0">
                  <a:pos x="T0" y="T1"/>
                </a:cxn>
                <a:cxn ang="0">
                  <a:pos x="T2" y="T3"/>
                </a:cxn>
                <a:cxn ang="0">
                  <a:pos x="T4" y="T5"/>
                </a:cxn>
              </a:cxnLst>
              <a:rect l="0" t="0" r="r" b="b"/>
              <a:pathLst>
                <a:path w="133" h="117">
                  <a:moveTo>
                    <a:pt x="0" y="0"/>
                  </a:moveTo>
                  <a:lnTo>
                    <a:pt x="0" y="117"/>
                  </a:lnTo>
                  <a:lnTo>
                    <a:pt x="133" y="117"/>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5" name="Freeform 212"/>
            <p:cNvSpPr>
              <a:spLocks/>
            </p:cNvSpPr>
            <p:nvPr/>
          </p:nvSpPr>
          <p:spPr bwMode="auto">
            <a:xfrm>
              <a:off x="2366" y="698"/>
              <a:ext cx="20" cy="107"/>
            </a:xfrm>
            <a:custGeom>
              <a:avLst/>
              <a:gdLst>
                <a:gd name="T0" fmla="*/ 0 w 20"/>
                <a:gd name="T1" fmla="*/ 0 h 107"/>
                <a:gd name="T2" fmla="*/ 0 w 20"/>
                <a:gd name="T3" fmla="*/ 107 h 107"/>
                <a:gd name="T4" fmla="*/ 20 w 20"/>
                <a:gd name="T5" fmla="*/ 107 h 107"/>
              </a:gdLst>
              <a:ahLst/>
              <a:cxnLst>
                <a:cxn ang="0">
                  <a:pos x="T0" y="T1"/>
                </a:cxn>
                <a:cxn ang="0">
                  <a:pos x="T2" y="T3"/>
                </a:cxn>
                <a:cxn ang="0">
                  <a:pos x="T4" y="T5"/>
                </a:cxn>
              </a:cxnLst>
              <a:rect l="0" t="0" r="r" b="b"/>
              <a:pathLst>
                <a:path w="20" h="107">
                  <a:moveTo>
                    <a:pt x="0" y="0"/>
                  </a:moveTo>
                  <a:lnTo>
                    <a:pt x="0" y="107"/>
                  </a:lnTo>
                  <a:lnTo>
                    <a:pt x="20" y="107"/>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6" name="Freeform 213"/>
            <p:cNvSpPr>
              <a:spLocks/>
            </p:cNvSpPr>
            <p:nvPr/>
          </p:nvSpPr>
          <p:spPr bwMode="auto">
            <a:xfrm>
              <a:off x="2250" y="594"/>
              <a:ext cx="116" cy="103"/>
            </a:xfrm>
            <a:custGeom>
              <a:avLst/>
              <a:gdLst>
                <a:gd name="T0" fmla="*/ 0 w 116"/>
                <a:gd name="T1" fmla="*/ 0 h 103"/>
                <a:gd name="T2" fmla="*/ 0 w 116"/>
                <a:gd name="T3" fmla="*/ 103 h 103"/>
                <a:gd name="T4" fmla="*/ 116 w 116"/>
                <a:gd name="T5" fmla="*/ 103 h 103"/>
              </a:gdLst>
              <a:ahLst/>
              <a:cxnLst>
                <a:cxn ang="0">
                  <a:pos x="T0" y="T1"/>
                </a:cxn>
                <a:cxn ang="0">
                  <a:pos x="T2" y="T3"/>
                </a:cxn>
                <a:cxn ang="0">
                  <a:pos x="T4" y="T5"/>
                </a:cxn>
              </a:cxnLst>
              <a:rect l="0" t="0" r="r" b="b"/>
              <a:pathLst>
                <a:path w="116" h="103">
                  <a:moveTo>
                    <a:pt x="0" y="0"/>
                  </a:moveTo>
                  <a:lnTo>
                    <a:pt x="0" y="103"/>
                  </a:lnTo>
                  <a:lnTo>
                    <a:pt x="116" y="10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7" name="Freeform 214"/>
            <p:cNvSpPr>
              <a:spLocks/>
            </p:cNvSpPr>
            <p:nvPr/>
          </p:nvSpPr>
          <p:spPr bwMode="auto">
            <a:xfrm>
              <a:off x="2179" y="593"/>
              <a:ext cx="71" cy="670"/>
            </a:xfrm>
            <a:custGeom>
              <a:avLst/>
              <a:gdLst>
                <a:gd name="T0" fmla="*/ 0 w 71"/>
                <a:gd name="T1" fmla="*/ 670 h 670"/>
                <a:gd name="T2" fmla="*/ 0 w 71"/>
                <a:gd name="T3" fmla="*/ 0 h 670"/>
                <a:gd name="T4" fmla="*/ 71 w 71"/>
                <a:gd name="T5" fmla="*/ 0 h 670"/>
              </a:gdLst>
              <a:ahLst/>
              <a:cxnLst>
                <a:cxn ang="0">
                  <a:pos x="T0" y="T1"/>
                </a:cxn>
                <a:cxn ang="0">
                  <a:pos x="T2" y="T3"/>
                </a:cxn>
                <a:cxn ang="0">
                  <a:pos x="T4" y="T5"/>
                </a:cxn>
              </a:cxnLst>
              <a:rect l="0" t="0" r="r" b="b"/>
              <a:pathLst>
                <a:path w="71" h="670">
                  <a:moveTo>
                    <a:pt x="0" y="670"/>
                  </a:moveTo>
                  <a:lnTo>
                    <a:pt x="0" y="0"/>
                  </a:lnTo>
                  <a:lnTo>
                    <a:pt x="71"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8" name="Rectangle 215"/>
            <p:cNvSpPr>
              <a:spLocks noChangeArrowheads="1"/>
            </p:cNvSpPr>
            <p:nvPr/>
          </p:nvSpPr>
          <p:spPr bwMode="auto">
            <a:xfrm>
              <a:off x="3053" y="1188"/>
              <a:ext cx="136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A/sacred ibis/South/</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Africa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120701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39" name="Freeform 216"/>
            <p:cNvSpPr>
              <a:spLocks/>
            </p:cNvSpPr>
            <p:nvPr/>
          </p:nvSpPr>
          <p:spPr bwMode="auto">
            <a:xfrm>
              <a:off x="2673" y="1211"/>
              <a:ext cx="378" cy="31"/>
            </a:xfrm>
            <a:custGeom>
              <a:avLst/>
              <a:gdLst>
                <a:gd name="T0" fmla="*/ 0 w 378"/>
                <a:gd name="T1" fmla="*/ 31 h 31"/>
                <a:gd name="T2" fmla="*/ 0 w 378"/>
                <a:gd name="T3" fmla="*/ 0 h 31"/>
                <a:gd name="T4" fmla="*/ 378 w 378"/>
                <a:gd name="T5" fmla="*/ 0 h 31"/>
              </a:gdLst>
              <a:ahLst/>
              <a:cxnLst>
                <a:cxn ang="0">
                  <a:pos x="T0" y="T1"/>
                </a:cxn>
                <a:cxn ang="0">
                  <a:pos x="T2" y="T3"/>
                </a:cxn>
                <a:cxn ang="0">
                  <a:pos x="T4" y="T5"/>
                </a:cxn>
              </a:cxnLst>
              <a:rect l="0" t="0" r="r" b="b"/>
              <a:pathLst>
                <a:path w="378" h="31">
                  <a:moveTo>
                    <a:pt x="0" y="31"/>
                  </a:moveTo>
                  <a:lnTo>
                    <a:pt x="0" y="0"/>
                  </a:lnTo>
                  <a:lnTo>
                    <a:pt x="378"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40" name="Rectangle 217"/>
            <p:cNvSpPr>
              <a:spLocks noChangeArrowheads="1"/>
            </p:cNvSpPr>
            <p:nvPr/>
          </p:nvSpPr>
          <p:spPr bwMode="auto">
            <a:xfrm>
              <a:off x="2961" y="1253"/>
              <a:ext cx="119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ostrich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South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Africa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ORD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1" name="Freeform 218"/>
            <p:cNvSpPr>
              <a:spLocks/>
            </p:cNvSpPr>
            <p:nvPr/>
          </p:nvSpPr>
          <p:spPr bwMode="auto">
            <a:xfrm>
              <a:off x="2673" y="1245"/>
              <a:ext cx="285" cy="31"/>
            </a:xfrm>
            <a:custGeom>
              <a:avLst/>
              <a:gdLst>
                <a:gd name="T0" fmla="*/ 0 w 285"/>
                <a:gd name="T1" fmla="*/ 0 h 31"/>
                <a:gd name="T2" fmla="*/ 0 w 285"/>
                <a:gd name="T3" fmla="*/ 31 h 31"/>
                <a:gd name="T4" fmla="*/ 285 w 285"/>
                <a:gd name="T5" fmla="*/ 31 h 31"/>
              </a:gdLst>
              <a:ahLst/>
              <a:cxnLst>
                <a:cxn ang="0">
                  <a:pos x="T0" y="T1"/>
                </a:cxn>
                <a:cxn ang="0">
                  <a:pos x="T2" y="T3"/>
                </a:cxn>
                <a:cxn ang="0">
                  <a:pos x="T4" y="T5"/>
                </a:cxn>
              </a:cxnLst>
              <a:rect l="0" t="0" r="r" b="b"/>
              <a:pathLst>
                <a:path w="285" h="31">
                  <a:moveTo>
                    <a:pt x="0" y="0"/>
                  </a:moveTo>
                  <a:lnTo>
                    <a:pt x="0" y="31"/>
                  </a:lnTo>
                  <a:lnTo>
                    <a:pt x="285"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42" name="Freeform 219"/>
            <p:cNvSpPr>
              <a:spLocks/>
            </p:cNvSpPr>
            <p:nvPr/>
          </p:nvSpPr>
          <p:spPr bwMode="auto">
            <a:xfrm>
              <a:off x="2338" y="1244"/>
              <a:ext cx="335" cy="153"/>
            </a:xfrm>
            <a:custGeom>
              <a:avLst/>
              <a:gdLst>
                <a:gd name="T0" fmla="*/ 0 w 335"/>
                <a:gd name="T1" fmla="*/ 153 h 153"/>
                <a:gd name="T2" fmla="*/ 0 w 335"/>
                <a:gd name="T3" fmla="*/ 0 h 153"/>
                <a:gd name="T4" fmla="*/ 335 w 335"/>
                <a:gd name="T5" fmla="*/ 0 h 153"/>
              </a:gdLst>
              <a:ahLst/>
              <a:cxnLst>
                <a:cxn ang="0">
                  <a:pos x="T0" y="T1"/>
                </a:cxn>
                <a:cxn ang="0">
                  <a:pos x="T2" y="T3"/>
                </a:cxn>
                <a:cxn ang="0">
                  <a:pos x="T4" y="T5"/>
                </a:cxn>
              </a:cxnLst>
              <a:rect l="0" t="0" r="r" b="b"/>
              <a:pathLst>
                <a:path w="335" h="153">
                  <a:moveTo>
                    <a:pt x="0" y="153"/>
                  </a:moveTo>
                  <a:lnTo>
                    <a:pt x="0" y="0"/>
                  </a:lnTo>
                  <a:lnTo>
                    <a:pt x="335"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43" name="Rectangle 220"/>
            <p:cNvSpPr>
              <a:spLocks noChangeArrowheads="1"/>
            </p:cNvSpPr>
            <p:nvPr/>
          </p:nvSpPr>
          <p:spPr bwMode="auto">
            <a:xfrm>
              <a:off x="2774" y="1319"/>
              <a:ext cx="1317"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A/mallard/Republic of Georgia/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4" name="Freeform 221"/>
            <p:cNvSpPr>
              <a:spLocks/>
            </p:cNvSpPr>
            <p:nvPr/>
          </p:nvSpPr>
          <p:spPr bwMode="auto">
            <a:xfrm>
              <a:off x="2441" y="1342"/>
              <a:ext cx="331" cy="31"/>
            </a:xfrm>
            <a:custGeom>
              <a:avLst/>
              <a:gdLst>
                <a:gd name="T0" fmla="*/ 0 w 331"/>
                <a:gd name="T1" fmla="*/ 31 h 31"/>
                <a:gd name="T2" fmla="*/ 0 w 331"/>
                <a:gd name="T3" fmla="*/ 0 h 31"/>
                <a:gd name="T4" fmla="*/ 331 w 331"/>
                <a:gd name="T5" fmla="*/ 0 h 31"/>
              </a:gdLst>
              <a:ahLst/>
              <a:cxnLst>
                <a:cxn ang="0">
                  <a:pos x="T0" y="T1"/>
                </a:cxn>
                <a:cxn ang="0">
                  <a:pos x="T2" y="T3"/>
                </a:cxn>
                <a:cxn ang="0">
                  <a:pos x="T4" y="T5"/>
                </a:cxn>
              </a:cxnLst>
              <a:rect l="0" t="0" r="r" b="b"/>
              <a:pathLst>
                <a:path w="331" h="31">
                  <a:moveTo>
                    <a:pt x="0" y="31"/>
                  </a:moveTo>
                  <a:lnTo>
                    <a:pt x="0" y="0"/>
                  </a:lnTo>
                  <a:lnTo>
                    <a:pt x="331"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45" name="Rectangle 222"/>
            <p:cNvSpPr>
              <a:spLocks noChangeArrowheads="1"/>
            </p:cNvSpPr>
            <p:nvPr/>
          </p:nvSpPr>
          <p:spPr bwMode="auto">
            <a:xfrm>
              <a:off x="2928" y="1384"/>
              <a:ext cx="1219"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A/ruddy shelDK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ongolia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1189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6" name="Freeform 223"/>
            <p:cNvSpPr>
              <a:spLocks/>
            </p:cNvSpPr>
            <p:nvPr/>
          </p:nvSpPr>
          <p:spPr bwMode="auto">
            <a:xfrm>
              <a:off x="2441" y="1376"/>
              <a:ext cx="484" cy="31"/>
            </a:xfrm>
            <a:custGeom>
              <a:avLst/>
              <a:gdLst>
                <a:gd name="T0" fmla="*/ 0 w 484"/>
                <a:gd name="T1" fmla="*/ 0 h 31"/>
                <a:gd name="T2" fmla="*/ 0 w 484"/>
                <a:gd name="T3" fmla="*/ 31 h 31"/>
                <a:gd name="T4" fmla="*/ 484 w 484"/>
                <a:gd name="T5" fmla="*/ 31 h 31"/>
              </a:gdLst>
              <a:ahLst/>
              <a:cxnLst>
                <a:cxn ang="0">
                  <a:pos x="T0" y="T1"/>
                </a:cxn>
                <a:cxn ang="0">
                  <a:pos x="T2" y="T3"/>
                </a:cxn>
                <a:cxn ang="0">
                  <a:pos x="T4" y="T5"/>
                </a:cxn>
              </a:cxnLst>
              <a:rect l="0" t="0" r="r" b="b"/>
              <a:pathLst>
                <a:path w="484" h="31">
                  <a:moveTo>
                    <a:pt x="0" y="0"/>
                  </a:moveTo>
                  <a:lnTo>
                    <a:pt x="0" y="31"/>
                  </a:lnTo>
                  <a:lnTo>
                    <a:pt x="484"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47" name="Freeform 224"/>
            <p:cNvSpPr>
              <a:spLocks/>
            </p:cNvSpPr>
            <p:nvPr/>
          </p:nvSpPr>
          <p:spPr bwMode="auto">
            <a:xfrm>
              <a:off x="2395" y="1375"/>
              <a:ext cx="46" cy="176"/>
            </a:xfrm>
            <a:custGeom>
              <a:avLst/>
              <a:gdLst>
                <a:gd name="T0" fmla="*/ 0 w 46"/>
                <a:gd name="T1" fmla="*/ 176 h 176"/>
                <a:gd name="T2" fmla="*/ 0 w 46"/>
                <a:gd name="T3" fmla="*/ 0 h 176"/>
                <a:gd name="T4" fmla="*/ 46 w 46"/>
                <a:gd name="T5" fmla="*/ 0 h 176"/>
              </a:gdLst>
              <a:ahLst/>
              <a:cxnLst>
                <a:cxn ang="0">
                  <a:pos x="T0" y="T1"/>
                </a:cxn>
                <a:cxn ang="0">
                  <a:pos x="T2" y="T3"/>
                </a:cxn>
                <a:cxn ang="0">
                  <a:pos x="T4" y="T5"/>
                </a:cxn>
              </a:cxnLst>
              <a:rect l="0" t="0" r="r" b="b"/>
              <a:pathLst>
                <a:path w="46" h="176">
                  <a:moveTo>
                    <a:pt x="0" y="176"/>
                  </a:moveTo>
                  <a:lnTo>
                    <a:pt x="0" y="0"/>
                  </a:lnTo>
                  <a:lnTo>
                    <a:pt x="46"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48" name="Rectangle 225"/>
            <p:cNvSpPr>
              <a:spLocks noChangeArrowheads="1"/>
            </p:cNvSpPr>
            <p:nvPr/>
          </p:nvSpPr>
          <p:spPr bwMode="auto">
            <a:xfrm>
              <a:off x="3769" y="1450"/>
              <a:ext cx="109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W437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9" name="Freeform 226"/>
            <p:cNvSpPr>
              <a:spLocks/>
            </p:cNvSpPr>
            <p:nvPr/>
          </p:nvSpPr>
          <p:spPr bwMode="auto">
            <a:xfrm>
              <a:off x="3612" y="1473"/>
              <a:ext cx="155" cy="81"/>
            </a:xfrm>
            <a:custGeom>
              <a:avLst/>
              <a:gdLst>
                <a:gd name="T0" fmla="*/ 0 w 155"/>
                <a:gd name="T1" fmla="*/ 81 h 81"/>
                <a:gd name="T2" fmla="*/ 0 w 155"/>
                <a:gd name="T3" fmla="*/ 0 h 81"/>
                <a:gd name="T4" fmla="*/ 155 w 155"/>
                <a:gd name="T5" fmla="*/ 0 h 81"/>
              </a:gdLst>
              <a:ahLst/>
              <a:cxnLst>
                <a:cxn ang="0">
                  <a:pos x="T0" y="T1"/>
                </a:cxn>
                <a:cxn ang="0">
                  <a:pos x="T2" y="T3"/>
                </a:cxn>
                <a:cxn ang="0">
                  <a:pos x="T4" y="T5"/>
                </a:cxn>
              </a:cxnLst>
              <a:rect l="0" t="0" r="r" b="b"/>
              <a:pathLst>
                <a:path w="155" h="81">
                  <a:moveTo>
                    <a:pt x="0" y="81"/>
                  </a:moveTo>
                  <a:lnTo>
                    <a:pt x="0" y="0"/>
                  </a:lnTo>
                  <a:lnTo>
                    <a:pt x="155"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50" name="Rectangle 227"/>
            <p:cNvSpPr>
              <a:spLocks noChangeArrowheads="1"/>
            </p:cNvSpPr>
            <p:nvPr/>
          </p:nvSpPr>
          <p:spPr bwMode="auto">
            <a:xfrm>
              <a:off x="3747" y="1515"/>
              <a:ext cx="934"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SH19-47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51" name="Freeform 228"/>
            <p:cNvSpPr>
              <a:spLocks/>
            </p:cNvSpPr>
            <p:nvPr/>
          </p:nvSpPr>
          <p:spPr bwMode="auto">
            <a:xfrm>
              <a:off x="3694" y="1539"/>
              <a:ext cx="50" cy="96"/>
            </a:xfrm>
            <a:custGeom>
              <a:avLst/>
              <a:gdLst>
                <a:gd name="T0" fmla="*/ 0 w 50"/>
                <a:gd name="T1" fmla="*/ 96 h 96"/>
                <a:gd name="T2" fmla="*/ 0 w 50"/>
                <a:gd name="T3" fmla="*/ 0 h 96"/>
                <a:gd name="T4" fmla="*/ 50 w 50"/>
                <a:gd name="T5" fmla="*/ 0 h 96"/>
              </a:gdLst>
              <a:ahLst/>
              <a:cxnLst>
                <a:cxn ang="0">
                  <a:pos x="T0" y="T1"/>
                </a:cxn>
                <a:cxn ang="0">
                  <a:pos x="T2" y="T3"/>
                </a:cxn>
                <a:cxn ang="0">
                  <a:pos x="T4" y="T5"/>
                </a:cxn>
              </a:cxnLst>
              <a:rect l="0" t="0" r="r" b="b"/>
              <a:pathLst>
                <a:path w="50" h="96">
                  <a:moveTo>
                    <a:pt x="0" y="96"/>
                  </a:moveTo>
                  <a:lnTo>
                    <a:pt x="0" y="0"/>
                  </a:lnTo>
                  <a:lnTo>
                    <a:pt x="5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52" name="Rectangle 229"/>
            <p:cNvSpPr>
              <a:spLocks noChangeArrowheads="1"/>
            </p:cNvSpPr>
            <p:nvPr/>
          </p:nvSpPr>
          <p:spPr bwMode="auto">
            <a:xfrm>
              <a:off x="3789" y="1581"/>
              <a:ext cx="109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53" name="Freeform 230"/>
            <p:cNvSpPr>
              <a:spLocks/>
            </p:cNvSpPr>
            <p:nvPr/>
          </p:nvSpPr>
          <p:spPr bwMode="auto">
            <a:xfrm>
              <a:off x="3705" y="1604"/>
              <a:ext cx="82" cy="31"/>
            </a:xfrm>
            <a:custGeom>
              <a:avLst/>
              <a:gdLst>
                <a:gd name="T0" fmla="*/ 0 w 82"/>
                <a:gd name="T1" fmla="*/ 31 h 31"/>
                <a:gd name="T2" fmla="*/ 0 w 82"/>
                <a:gd name="T3" fmla="*/ 0 h 31"/>
                <a:gd name="T4" fmla="*/ 82 w 82"/>
                <a:gd name="T5" fmla="*/ 0 h 31"/>
              </a:gdLst>
              <a:ahLst/>
              <a:cxnLst>
                <a:cxn ang="0">
                  <a:pos x="T0" y="T1"/>
                </a:cxn>
                <a:cxn ang="0">
                  <a:pos x="T2" y="T3"/>
                </a:cxn>
                <a:cxn ang="0">
                  <a:pos x="T4" y="T5"/>
                </a:cxn>
              </a:cxnLst>
              <a:rect l="0" t="0" r="r" b="b"/>
              <a:pathLst>
                <a:path w="82" h="31">
                  <a:moveTo>
                    <a:pt x="0" y="31"/>
                  </a:moveTo>
                  <a:lnTo>
                    <a:pt x="0" y="0"/>
                  </a:lnTo>
                  <a:lnTo>
                    <a:pt x="82"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54" name="Rectangle 231"/>
            <p:cNvSpPr>
              <a:spLocks noChangeArrowheads="1"/>
            </p:cNvSpPr>
            <p:nvPr/>
          </p:nvSpPr>
          <p:spPr bwMode="auto">
            <a:xfrm>
              <a:off x="3707" y="1646"/>
              <a:ext cx="1004"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35-25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55" name="Freeform 232"/>
            <p:cNvSpPr>
              <a:spLocks/>
            </p:cNvSpPr>
            <p:nvPr/>
          </p:nvSpPr>
          <p:spPr bwMode="auto">
            <a:xfrm>
              <a:off x="3705" y="1638"/>
              <a:ext cx="0" cy="32"/>
            </a:xfrm>
            <a:custGeom>
              <a:avLst/>
              <a:gdLst>
                <a:gd name="T0" fmla="*/ 0 h 32"/>
                <a:gd name="T1" fmla="*/ 32 h 32"/>
                <a:gd name="T2" fmla="*/ 32 h 32"/>
              </a:gdLst>
              <a:ahLst/>
              <a:cxnLst>
                <a:cxn ang="0">
                  <a:pos x="0" y="T0"/>
                </a:cxn>
                <a:cxn ang="0">
                  <a:pos x="0" y="T1"/>
                </a:cxn>
                <a:cxn ang="0">
                  <a:pos x="0" y="T2"/>
                </a:cxn>
              </a:cxnLst>
              <a:rect l="0" t="0" r="r" b="b"/>
              <a:pathLst>
                <a:path h="32">
                  <a:moveTo>
                    <a:pt x="0" y="0"/>
                  </a:moveTo>
                  <a:lnTo>
                    <a:pt x="0" y="32"/>
                  </a:lnTo>
                  <a:lnTo>
                    <a:pt x="0" y="3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56" name="Freeform 233"/>
            <p:cNvSpPr>
              <a:spLocks/>
            </p:cNvSpPr>
            <p:nvPr/>
          </p:nvSpPr>
          <p:spPr bwMode="auto">
            <a:xfrm>
              <a:off x="3694" y="1637"/>
              <a:ext cx="11" cy="48"/>
            </a:xfrm>
            <a:custGeom>
              <a:avLst/>
              <a:gdLst>
                <a:gd name="T0" fmla="*/ 0 w 11"/>
                <a:gd name="T1" fmla="*/ 48 h 48"/>
                <a:gd name="T2" fmla="*/ 0 w 11"/>
                <a:gd name="T3" fmla="*/ 0 h 48"/>
                <a:gd name="T4" fmla="*/ 11 w 11"/>
                <a:gd name="T5" fmla="*/ 0 h 48"/>
              </a:gdLst>
              <a:ahLst/>
              <a:cxnLst>
                <a:cxn ang="0">
                  <a:pos x="T0" y="T1"/>
                </a:cxn>
                <a:cxn ang="0">
                  <a:pos x="T2" y="T3"/>
                </a:cxn>
                <a:cxn ang="0">
                  <a:pos x="T4" y="T5"/>
                </a:cxn>
              </a:cxnLst>
              <a:rect l="0" t="0" r="r" b="b"/>
              <a:pathLst>
                <a:path w="11" h="48">
                  <a:moveTo>
                    <a:pt x="0" y="48"/>
                  </a:moveTo>
                  <a:lnTo>
                    <a:pt x="0" y="0"/>
                  </a:lnTo>
                  <a:lnTo>
                    <a:pt x="11"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57" name="Rectangle 234"/>
            <p:cNvSpPr>
              <a:spLocks noChangeArrowheads="1"/>
            </p:cNvSpPr>
            <p:nvPr/>
          </p:nvSpPr>
          <p:spPr bwMode="auto">
            <a:xfrm>
              <a:off x="3697" y="1712"/>
              <a:ext cx="1004"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39-26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58" name="Freeform 235"/>
            <p:cNvSpPr>
              <a:spLocks/>
            </p:cNvSpPr>
            <p:nvPr/>
          </p:nvSpPr>
          <p:spPr bwMode="auto">
            <a:xfrm>
              <a:off x="3694" y="1687"/>
              <a:ext cx="0" cy="48"/>
            </a:xfrm>
            <a:custGeom>
              <a:avLst/>
              <a:gdLst>
                <a:gd name="T0" fmla="*/ 0 h 48"/>
                <a:gd name="T1" fmla="*/ 48 h 48"/>
                <a:gd name="T2" fmla="*/ 48 h 48"/>
              </a:gdLst>
              <a:ahLst/>
              <a:cxnLst>
                <a:cxn ang="0">
                  <a:pos x="0" y="T0"/>
                </a:cxn>
                <a:cxn ang="0">
                  <a:pos x="0" y="T1"/>
                </a:cxn>
                <a:cxn ang="0">
                  <a:pos x="0" y="T2"/>
                </a:cxn>
              </a:cxnLst>
              <a:rect l="0" t="0" r="r" b="b"/>
              <a:pathLst>
                <a:path h="48">
                  <a:moveTo>
                    <a:pt x="0" y="0"/>
                  </a:moveTo>
                  <a:lnTo>
                    <a:pt x="0" y="48"/>
                  </a:lnTo>
                  <a:lnTo>
                    <a:pt x="0" y="4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59" name="Line 236"/>
            <p:cNvSpPr>
              <a:spLocks noChangeShapeType="1"/>
            </p:cNvSpPr>
            <p:nvPr/>
          </p:nvSpPr>
          <p:spPr bwMode="auto">
            <a:xfrm>
              <a:off x="3694" y="1638"/>
              <a:ext cx="0" cy="97"/>
            </a:xfrm>
            <a:prstGeom prst="line">
              <a:avLst/>
            </a:prstGeom>
            <a:noFill/>
            <a:ln w="7938"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60" name="Freeform 237"/>
            <p:cNvSpPr>
              <a:spLocks/>
            </p:cNvSpPr>
            <p:nvPr/>
          </p:nvSpPr>
          <p:spPr bwMode="auto">
            <a:xfrm>
              <a:off x="3612" y="1556"/>
              <a:ext cx="82" cy="81"/>
            </a:xfrm>
            <a:custGeom>
              <a:avLst/>
              <a:gdLst>
                <a:gd name="T0" fmla="*/ 0 w 82"/>
                <a:gd name="T1" fmla="*/ 0 h 81"/>
                <a:gd name="T2" fmla="*/ 0 w 82"/>
                <a:gd name="T3" fmla="*/ 81 h 81"/>
                <a:gd name="T4" fmla="*/ 82 w 82"/>
                <a:gd name="T5" fmla="*/ 81 h 81"/>
              </a:gdLst>
              <a:ahLst/>
              <a:cxnLst>
                <a:cxn ang="0">
                  <a:pos x="T0" y="T1"/>
                </a:cxn>
                <a:cxn ang="0">
                  <a:pos x="T2" y="T3"/>
                </a:cxn>
                <a:cxn ang="0">
                  <a:pos x="T4" y="T5"/>
                </a:cxn>
              </a:cxnLst>
              <a:rect l="0" t="0" r="r" b="b"/>
              <a:pathLst>
                <a:path w="82" h="81">
                  <a:moveTo>
                    <a:pt x="0" y="0"/>
                  </a:moveTo>
                  <a:lnTo>
                    <a:pt x="0" y="81"/>
                  </a:lnTo>
                  <a:lnTo>
                    <a:pt x="82" y="8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61" name="Freeform 238"/>
            <p:cNvSpPr>
              <a:spLocks/>
            </p:cNvSpPr>
            <p:nvPr/>
          </p:nvSpPr>
          <p:spPr bwMode="auto">
            <a:xfrm>
              <a:off x="3542" y="1555"/>
              <a:ext cx="70" cy="175"/>
            </a:xfrm>
            <a:custGeom>
              <a:avLst/>
              <a:gdLst>
                <a:gd name="T0" fmla="*/ 0 w 70"/>
                <a:gd name="T1" fmla="*/ 175 h 175"/>
                <a:gd name="T2" fmla="*/ 0 w 70"/>
                <a:gd name="T3" fmla="*/ 0 h 175"/>
                <a:gd name="T4" fmla="*/ 70 w 70"/>
                <a:gd name="T5" fmla="*/ 0 h 175"/>
              </a:gdLst>
              <a:ahLst/>
              <a:cxnLst>
                <a:cxn ang="0">
                  <a:pos x="T0" y="T1"/>
                </a:cxn>
                <a:cxn ang="0">
                  <a:pos x="T2" y="T3"/>
                </a:cxn>
                <a:cxn ang="0">
                  <a:pos x="T4" y="T5"/>
                </a:cxn>
              </a:cxnLst>
              <a:rect l="0" t="0" r="r" b="b"/>
              <a:pathLst>
                <a:path w="70" h="175">
                  <a:moveTo>
                    <a:pt x="0" y="175"/>
                  </a:moveTo>
                  <a:lnTo>
                    <a:pt x="0" y="0"/>
                  </a:lnTo>
                  <a:lnTo>
                    <a:pt x="7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62" name="Rectangle 239"/>
            <p:cNvSpPr>
              <a:spLocks noChangeArrowheads="1"/>
            </p:cNvSpPr>
            <p:nvPr/>
          </p:nvSpPr>
          <p:spPr bwMode="auto">
            <a:xfrm>
              <a:off x="4073" y="1777"/>
              <a:ext cx="958"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CSM42-1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63" name="Freeform 240"/>
            <p:cNvSpPr>
              <a:spLocks/>
            </p:cNvSpPr>
            <p:nvPr/>
          </p:nvSpPr>
          <p:spPr bwMode="auto">
            <a:xfrm>
              <a:off x="3829" y="1801"/>
              <a:ext cx="242" cy="31"/>
            </a:xfrm>
            <a:custGeom>
              <a:avLst/>
              <a:gdLst>
                <a:gd name="T0" fmla="*/ 0 w 242"/>
                <a:gd name="T1" fmla="*/ 31 h 31"/>
                <a:gd name="T2" fmla="*/ 0 w 242"/>
                <a:gd name="T3" fmla="*/ 0 h 31"/>
                <a:gd name="T4" fmla="*/ 242 w 242"/>
                <a:gd name="T5" fmla="*/ 0 h 31"/>
              </a:gdLst>
              <a:ahLst/>
              <a:cxnLst>
                <a:cxn ang="0">
                  <a:pos x="T0" y="T1"/>
                </a:cxn>
                <a:cxn ang="0">
                  <a:pos x="T2" y="T3"/>
                </a:cxn>
                <a:cxn ang="0">
                  <a:pos x="T4" y="T5"/>
                </a:cxn>
              </a:cxnLst>
              <a:rect l="0" t="0" r="r" b="b"/>
              <a:pathLst>
                <a:path w="242" h="31">
                  <a:moveTo>
                    <a:pt x="0" y="31"/>
                  </a:moveTo>
                  <a:lnTo>
                    <a:pt x="0" y="0"/>
                  </a:lnTo>
                  <a:lnTo>
                    <a:pt x="242"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64" name="Rectangle 241"/>
            <p:cNvSpPr>
              <a:spLocks noChangeArrowheads="1"/>
            </p:cNvSpPr>
            <p:nvPr/>
          </p:nvSpPr>
          <p:spPr bwMode="auto">
            <a:xfrm>
              <a:off x="3831" y="1843"/>
              <a:ext cx="993"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CSM42-34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65" name="Freeform 242"/>
            <p:cNvSpPr>
              <a:spLocks/>
            </p:cNvSpPr>
            <p:nvPr/>
          </p:nvSpPr>
          <p:spPr bwMode="auto">
            <a:xfrm>
              <a:off x="3829" y="1835"/>
              <a:ext cx="0" cy="31"/>
            </a:xfrm>
            <a:custGeom>
              <a:avLst/>
              <a:gdLst>
                <a:gd name="T0" fmla="*/ 0 h 31"/>
                <a:gd name="T1" fmla="*/ 31 h 31"/>
                <a:gd name="T2" fmla="*/ 31 h 31"/>
              </a:gdLst>
              <a:ahLst/>
              <a:cxnLst>
                <a:cxn ang="0">
                  <a:pos x="0" y="T0"/>
                </a:cxn>
                <a:cxn ang="0">
                  <a:pos x="0" y="T1"/>
                </a:cxn>
                <a:cxn ang="0">
                  <a:pos x="0" y="T2"/>
                </a:cxn>
              </a:cxnLst>
              <a:rect l="0" t="0" r="r" b="b"/>
              <a:pathLst>
                <a:path h="31">
                  <a:moveTo>
                    <a:pt x="0" y="0"/>
                  </a:moveTo>
                  <a:lnTo>
                    <a:pt x="0" y="31"/>
                  </a:lnTo>
                  <a:lnTo>
                    <a:pt x="0"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66" name="Freeform 243"/>
            <p:cNvSpPr>
              <a:spLocks/>
            </p:cNvSpPr>
            <p:nvPr/>
          </p:nvSpPr>
          <p:spPr bwMode="auto">
            <a:xfrm>
              <a:off x="3661" y="1833"/>
              <a:ext cx="168" cy="73"/>
            </a:xfrm>
            <a:custGeom>
              <a:avLst/>
              <a:gdLst>
                <a:gd name="T0" fmla="*/ 0 w 168"/>
                <a:gd name="T1" fmla="*/ 73 h 73"/>
                <a:gd name="T2" fmla="*/ 0 w 168"/>
                <a:gd name="T3" fmla="*/ 0 h 73"/>
                <a:gd name="T4" fmla="*/ 168 w 168"/>
                <a:gd name="T5" fmla="*/ 0 h 73"/>
              </a:gdLst>
              <a:ahLst/>
              <a:cxnLst>
                <a:cxn ang="0">
                  <a:pos x="T0" y="T1"/>
                </a:cxn>
                <a:cxn ang="0">
                  <a:pos x="T2" y="T3"/>
                </a:cxn>
                <a:cxn ang="0">
                  <a:pos x="T4" y="T5"/>
                </a:cxn>
              </a:cxnLst>
              <a:rect l="0" t="0" r="r" b="b"/>
              <a:pathLst>
                <a:path w="168" h="73">
                  <a:moveTo>
                    <a:pt x="0" y="73"/>
                  </a:moveTo>
                  <a:lnTo>
                    <a:pt x="0" y="0"/>
                  </a:lnTo>
                  <a:lnTo>
                    <a:pt x="168"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67" name="Rectangle 244"/>
            <p:cNvSpPr>
              <a:spLocks noChangeArrowheads="1"/>
            </p:cNvSpPr>
            <p:nvPr/>
          </p:nvSpPr>
          <p:spPr bwMode="auto">
            <a:xfrm>
              <a:off x="3808" y="1909"/>
              <a:ext cx="934"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SH20-27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68" name="Freeform 245"/>
            <p:cNvSpPr>
              <a:spLocks/>
            </p:cNvSpPr>
            <p:nvPr/>
          </p:nvSpPr>
          <p:spPr bwMode="auto">
            <a:xfrm>
              <a:off x="3764" y="1932"/>
              <a:ext cx="41" cy="48"/>
            </a:xfrm>
            <a:custGeom>
              <a:avLst/>
              <a:gdLst>
                <a:gd name="T0" fmla="*/ 0 w 41"/>
                <a:gd name="T1" fmla="*/ 48 h 48"/>
                <a:gd name="T2" fmla="*/ 0 w 41"/>
                <a:gd name="T3" fmla="*/ 0 h 48"/>
                <a:gd name="T4" fmla="*/ 41 w 41"/>
                <a:gd name="T5" fmla="*/ 0 h 48"/>
              </a:gdLst>
              <a:ahLst/>
              <a:cxnLst>
                <a:cxn ang="0">
                  <a:pos x="T0" y="T1"/>
                </a:cxn>
                <a:cxn ang="0">
                  <a:pos x="T2" y="T3"/>
                </a:cxn>
                <a:cxn ang="0">
                  <a:pos x="T4" y="T5"/>
                </a:cxn>
              </a:cxnLst>
              <a:rect l="0" t="0" r="r" b="b"/>
              <a:pathLst>
                <a:path w="41" h="48">
                  <a:moveTo>
                    <a:pt x="0" y="48"/>
                  </a:moveTo>
                  <a:lnTo>
                    <a:pt x="0" y="0"/>
                  </a:lnTo>
                  <a:lnTo>
                    <a:pt x="41"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69" name="Rectangle 246"/>
            <p:cNvSpPr>
              <a:spLocks noChangeArrowheads="1"/>
            </p:cNvSpPr>
            <p:nvPr/>
          </p:nvSpPr>
          <p:spPr bwMode="auto">
            <a:xfrm>
              <a:off x="3920" y="1974"/>
              <a:ext cx="891"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pintail</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1173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70" name="Freeform 247"/>
            <p:cNvSpPr>
              <a:spLocks/>
            </p:cNvSpPr>
            <p:nvPr/>
          </p:nvSpPr>
          <p:spPr bwMode="auto">
            <a:xfrm>
              <a:off x="3898" y="1997"/>
              <a:ext cx="19" cy="32"/>
            </a:xfrm>
            <a:custGeom>
              <a:avLst/>
              <a:gdLst>
                <a:gd name="T0" fmla="*/ 0 w 19"/>
                <a:gd name="T1" fmla="*/ 32 h 32"/>
                <a:gd name="T2" fmla="*/ 0 w 19"/>
                <a:gd name="T3" fmla="*/ 0 h 32"/>
                <a:gd name="T4" fmla="*/ 19 w 19"/>
                <a:gd name="T5" fmla="*/ 0 h 32"/>
              </a:gdLst>
              <a:ahLst/>
              <a:cxnLst>
                <a:cxn ang="0">
                  <a:pos x="T0" y="T1"/>
                </a:cxn>
                <a:cxn ang="0">
                  <a:pos x="T2" y="T3"/>
                </a:cxn>
                <a:cxn ang="0">
                  <a:pos x="T4" y="T5"/>
                </a:cxn>
              </a:cxnLst>
              <a:rect l="0" t="0" r="r" b="b"/>
              <a:pathLst>
                <a:path w="19" h="32">
                  <a:moveTo>
                    <a:pt x="0" y="32"/>
                  </a:moveTo>
                  <a:lnTo>
                    <a:pt x="0" y="0"/>
                  </a:lnTo>
                  <a:lnTo>
                    <a:pt x="1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71" name="Rectangle 248"/>
            <p:cNvSpPr>
              <a:spLocks noChangeArrowheads="1"/>
            </p:cNvSpPr>
            <p:nvPr/>
          </p:nvSpPr>
          <p:spPr bwMode="auto">
            <a:xfrm>
              <a:off x="3931" y="2040"/>
              <a:ext cx="838"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A330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72" name="Freeform 249"/>
            <p:cNvSpPr>
              <a:spLocks/>
            </p:cNvSpPr>
            <p:nvPr/>
          </p:nvSpPr>
          <p:spPr bwMode="auto">
            <a:xfrm>
              <a:off x="3898" y="2031"/>
              <a:ext cx="30" cy="32"/>
            </a:xfrm>
            <a:custGeom>
              <a:avLst/>
              <a:gdLst>
                <a:gd name="T0" fmla="*/ 0 w 30"/>
                <a:gd name="T1" fmla="*/ 0 h 32"/>
                <a:gd name="T2" fmla="*/ 0 w 30"/>
                <a:gd name="T3" fmla="*/ 32 h 32"/>
                <a:gd name="T4" fmla="*/ 30 w 30"/>
                <a:gd name="T5" fmla="*/ 32 h 32"/>
              </a:gdLst>
              <a:ahLst/>
              <a:cxnLst>
                <a:cxn ang="0">
                  <a:pos x="T0" y="T1"/>
                </a:cxn>
                <a:cxn ang="0">
                  <a:pos x="T2" y="T3"/>
                </a:cxn>
                <a:cxn ang="0">
                  <a:pos x="T4" y="T5"/>
                </a:cxn>
              </a:cxnLst>
              <a:rect l="0" t="0" r="r" b="b"/>
              <a:pathLst>
                <a:path w="30" h="32">
                  <a:moveTo>
                    <a:pt x="0" y="0"/>
                  </a:moveTo>
                  <a:lnTo>
                    <a:pt x="0" y="32"/>
                  </a:lnTo>
                  <a:lnTo>
                    <a:pt x="30" y="3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73" name="Freeform 250"/>
            <p:cNvSpPr>
              <a:spLocks/>
            </p:cNvSpPr>
            <p:nvPr/>
          </p:nvSpPr>
          <p:spPr bwMode="auto">
            <a:xfrm>
              <a:off x="3764" y="1982"/>
              <a:ext cx="134" cy="48"/>
            </a:xfrm>
            <a:custGeom>
              <a:avLst/>
              <a:gdLst>
                <a:gd name="T0" fmla="*/ 0 w 134"/>
                <a:gd name="T1" fmla="*/ 0 h 48"/>
                <a:gd name="T2" fmla="*/ 0 w 134"/>
                <a:gd name="T3" fmla="*/ 48 h 48"/>
                <a:gd name="T4" fmla="*/ 134 w 134"/>
                <a:gd name="T5" fmla="*/ 48 h 48"/>
              </a:gdLst>
              <a:ahLst/>
              <a:cxnLst>
                <a:cxn ang="0">
                  <a:pos x="T0" y="T1"/>
                </a:cxn>
                <a:cxn ang="0">
                  <a:pos x="T2" y="T3"/>
                </a:cxn>
                <a:cxn ang="0">
                  <a:pos x="T4" y="T5"/>
                </a:cxn>
              </a:cxnLst>
              <a:rect l="0" t="0" r="r" b="b"/>
              <a:pathLst>
                <a:path w="134" h="48">
                  <a:moveTo>
                    <a:pt x="0" y="0"/>
                  </a:moveTo>
                  <a:lnTo>
                    <a:pt x="0" y="48"/>
                  </a:lnTo>
                  <a:lnTo>
                    <a:pt x="134" y="4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74" name="Freeform 251"/>
            <p:cNvSpPr>
              <a:spLocks/>
            </p:cNvSpPr>
            <p:nvPr/>
          </p:nvSpPr>
          <p:spPr bwMode="auto">
            <a:xfrm>
              <a:off x="3661" y="1909"/>
              <a:ext cx="103" cy="72"/>
            </a:xfrm>
            <a:custGeom>
              <a:avLst/>
              <a:gdLst>
                <a:gd name="T0" fmla="*/ 0 w 103"/>
                <a:gd name="T1" fmla="*/ 0 h 72"/>
                <a:gd name="T2" fmla="*/ 0 w 103"/>
                <a:gd name="T3" fmla="*/ 72 h 72"/>
                <a:gd name="T4" fmla="*/ 103 w 103"/>
                <a:gd name="T5" fmla="*/ 72 h 72"/>
              </a:gdLst>
              <a:ahLst/>
              <a:cxnLst>
                <a:cxn ang="0">
                  <a:pos x="T0" y="T1"/>
                </a:cxn>
                <a:cxn ang="0">
                  <a:pos x="T2" y="T3"/>
                </a:cxn>
                <a:cxn ang="0">
                  <a:pos x="T4" y="T5"/>
                </a:cxn>
              </a:cxnLst>
              <a:rect l="0" t="0" r="r" b="b"/>
              <a:pathLst>
                <a:path w="103" h="72">
                  <a:moveTo>
                    <a:pt x="0" y="0"/>
                  </a:moveTo>
                  <a:lnTo>
                    <a:pt x="0" y="72"/>
                  </a:lnTo>
                  <a:lnTo>
                    <a:pt x="103" y="7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75" name="Freeform 252"/>
            <p:cNvSpPr>
              <a:spLocks/>
            </p:cNvSpPr>
            <p:nvPr/>
          </p:nvSpPr>
          <p:spPr bwMode="auto">
            <a:xfrm>
              <a:off x="3542" y="1732"/>
              <a:ext cx="119" cy="175"/>
            </a:xfrm>
            <a:custGeom>
              <a:avLst/>
              <a:gdLst>
                <a:gd name="T0" fmla="*/ 0 w 119"/>
                <a:gd name="T1" fmla="*/ 0 h 175"/>
                <a:gd name="T2" fmla="*/ 0 w 119"/>
                <a:gd name="T3" fmla="*/ 175 h 175"/>
                <a:gd name="T4" fmla="*/ 119 w 119"/>
                <a:gd name="T5" fmla="*/ 175 h 175"/>
              </a:gdLst>
              <a:ahLst/>
              <a:cxnLst>
                <a:cxn ang="0">
                  <a:pos x="T0" y="T1"/>
                </a:cxn>
                <a:cxn ang="0">
                  <a:pos x="T2" y="T3"/>
                </a:cxn>
                <a:cxn ang="0">
                  <a:pos x="T4" y="T5"/>
                </a:cxn>
              </a:cxnLst>
              <a:rect l="0" t="0" r="r" b="b"/>
              <a:pathLst>
                <a:path w="119" h="175">
                  <a:moveTo>
                    <a:pt x="0" y="0"/>
                  </a:moveTo>
                  <a:lnTo>
                    <a:pt x="0" y="175"/>
                  </a:lnTo>
                  <a:lnTo>
                    <a:pt x="119" y="175"/>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76" name="Freeform 253"/>
            <p:cNvSpPr>
              <a:spLocks/>
            </p:cNvSpPr>
            <p:nvPr/>
          </p:nvSpPr>
          <p:spPr bwMode="auto">
            <a:xfrm>
              <a:off x="2395" y="1554"/>
              <a:ext cx="1147" cy="177"/>
            </a:xfrm>
            <a:custGeom>
              <a:avLst/>
              <a:gdLst>
                <a:gd name="T0" fmla="*/ 0 w 1147"/>
                <a:gd name="T1" fmla="*/ 0 h 177"/>
                <a:gd name="T2" fmla="*/ 0 w 1147"/>
                <a:gd name="T3" fmla="*/ 177 h 177"/>
                <a:gd name="T4" fmla="*/ 1147 w 1147"/>
                <a:gd name="T5" fmla="*/ 177 h 177"/>
              </a:gdLst>
              <a:ahLst/>
              <a:cxnLst>
                <a:cxn ang="0">
                  <a:pos x="T0" y="T1"/>
                </a:cxn>
                <a:cxn ang="0">
                  <a:pos x="T2" y="T3"/>
                </a:cxn>
                <a:cxn ang="0">
                  <a:pos x="T4" y="T5"/>
                </a:cxn>
              </a:cxnLst>
              <a:rect l="0" t="0" r="r" b="b"/>
              <a:pathLst>
                <a:path w="1147" h="177">
                  <a:moveTo>
                    <a:pt x="0" y="0"/>
                  </a:moveTo>
                  <a:lnTo>
                    <a:pt x="0" y="177"/>
                  </a:lnTo>
                  <a:lnTo>
                    <a:pt x="1147" y="177"/>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77" name="Freeform 254"/>
            <p:cNvSpPr>
              <a:spLocks/>
            </p:cNvSpPr>
            <p:nvPr/>
          </p:nvSpPr>
          <p:spPr bwMode="auto">
            <a:xfrm>
              <a:off x="2338" y="1399"/>
              <a:ext cx="57" cy="154"/>
            </a:xfrm>
            <a:custGeom>
              <a:avLst/>
              <a:gdLst>
                <a:gd name="T0" fmla="*/ 0 w 57"/>
                <a:gd name="T1" fmla="*/ 0 h 154"/>
                <a:gd name="T2" fmla="*/ 0 w 57"/>
                <a:gd name="T3" fmla="*/ 154 h 154"/>
                <a:gd name="T4" fmla="*/ 57 w 57"/>
                <a:gd name="T5" fmla="*/ 154 h 154"/>
              </a:gdLst>
              <a:ahLst/>
              <a:cxnLst>
                <a:cxn ang="0">
                  <a:pos x="T0" y="T1"/>
                </a:cxn>
                <a:cxn ang="0">
                  <a:pos x="T2" y="T3"/>
                </a:cxn>
                <a:cxn ang="0">
                  <a:pos x="T4" y="T5"/>
                </a:cxn>
              </a:cxnLst>
              <a:rect l="0" t="0" r="r" b="b"/>
              <a:pathLst>
                <a:path w="57" h="154">
                  <a:moveTo>
                    <a:pt x="0" y="0"/>
                  </a:moveTo>
                  <a:lnTo>
                    <a:pt x="0" y="154"/>
                  </a:lnTo>
                  <a:lnTo>
                    <a:pt x="57" y="154"/>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78" name="Freeform 255"/>
            <p:cNvSpPr>
              <a:spLocks/>
            </p:cNvSpPr>
            <p:nvPr/>
          </p:nvSpPr>
          <p:spPr bwMode="auto">
            <a:xfrm>
              <a:off x="2198" y="1398"/>
              <a:ext cx="140" cy="537"/>
            </a:xfrm>
            <a:custGeom>
              <a:avLst/>
              <a:gdLst>
                <a:gd name="T0" fmla="*/ 0 w 140"/>
                <a:gd name="T1" fmla="*/ 537 h 537"/>
                <a:gd name="T2" fmla="*/ 0 w 140"/>
                <a:gd name="T3" fmla="*/ 0 h 537"/>
                <a:gd name="T4" fmla="*/ 140 w 140"/>
                <a:gd name="T5" fmla="*/ 0 h 537"/>
              </a:gdLst>
              <a:ahLst/>
              <a:cxnLst>
                <a:cxn ang="0">
                  <a:pos x="T0" y="T1"/>
                </a:cxn>
                <a:cxn ang="0">
                  <a:pos x="T2" y="T3"/>
                </a:cxn>
                <a:cxn ang="0">
                  <a:pos x="T4" y="T5"/>
                </a:cxn>
              </a:cxnLst>
              <a:rect l="0" t="0" r="r" b="b"/>
              <a:pathLst>
                <a:path w="140" h="537">
                  <a:moveTo>
                    <a:pt x="0" y="537"/>
                  </a:moveTo>
                  <a:lnTo>
                    <a:pt x="0" y="0"/>
                  </a:lnTo>
                  <a:lnTo>
                    <a:pt x="14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79" name="Rectangle 256"/>
            <p:cNvSpPr>
              <a:spLocks noChangeArrowheads="1"/>
            </p:cNvSpPr>
            <p:nvPr/>
          </p:nvSpPr>
          <p:spPr bwMode="auto">
            <a:xfrm>
              <a:off x="2885" y="2105"/>
              <a:ext cx="1073"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A/spot-billed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AQ09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80" name="Freeform 257"/>
            <p:cNvSpPr>
              <a:spLocks/>
            </p:cNvSpPr>
            <p:nvPr/>
          </p:nvSpPr>
          <p:spPr bwMode="auto">
            <a:xfrm>
              <a:off x="2685" y="2128"/>
              <a:ext cx="198" cy="32"/>
            </a:xfrm>
            <a:custGeom>
              <a:avLst/>
              <a:gdLst>
                <a:gd name="T0" fmla="*/ 0 w 198"/>
                <a:gd name="T1" fmla="*/ 32 h 32"/>
                <a:gd name="T2" fmla="*/ 0 w 198"/>
                <a:gd name="T3" fmla="*/ 0 h 32"/>
                <a:gd name="T4" fmla="*/ 198 w 198"/>
                <a:gd name="T5" fmla="*/ 0 h 32"/>
              </a:gdLst>
              <a:ahLst/>
              <a:cxnLst>
                <a:cxn ang="0">
                  <a:pos x="T0" y="T1"/>
                </a:cxn>
                <a:cxn ang="0">
                  <a:pos x="T2" y="T3"/>
                </a:cxn>
                <a:cxn ang="0">
                  <a:pos x="T4" y="T5"/>
                </a:cxn>
              </a:cxnLst>
              <a:rect l="0" t="0" r="r" b="b"/>
              <a:pathLst>
                <a:path w="198" h="32">
                  <a:moveTo>
                    <a:pt x="0" y="32"/>
                  </a:moveTo>
                  <a:lnTo>
                    <a:pt x="0" y="0"/>
                  </a:lnTo>
                  <a:lnTo>
                    <a:pt x="198"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81" name="Rectangle 258"/>
            <p:cNvSpPr>
              <a:spLocks noChangeArrowheads="1"/>
            </p:cNvSpPr>
            <p:nvPr/>
          </p:nvSpPr>
          <p:spPr bwMode="auto">
            <a:xfrm>
              <a:off x="2855" y="2171"/>
              <a:ext cx="837"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82" name="Freeform 259"/>
            <p:cNvSpPr>
              <a:spLocks/>
            </p:cNvSpPr>
            <p:nvPr/>
          </p:nvSpPr>
          <p:spPr bwMode="auto">
            <a:xfrm>
              <a:off x="2685" y="2163"/>
              <a:ext cx="167" cy="31"/>
            </a:xfrm>
            <a:custGeom>
              <a:avLst/>
              <a:gdLst>
                <a:gd name="T0" fmla="*/ 0 w 167"/>
                <a:gd name="T1" fmla="*/ 0 h 31"/>
                <a:gd name="T2" fmla="*/ 0 w 167"/>
                <a:gd name="T3" fmla="*/ 31 h 31"/>
                <a:gd name="T4" fmla="*/ 167 w 167"/>
                <a:gd name="T5" fmla="*/ 31 h 31"/>
              </a:gdLst>
              <a:ahLst/>
              <a:cxnLst>
                <a:cxn ang="0">
                  <a:pos x="T0" y="T1"/>
                </a:cxn>
                <a:cxn ang="0">
                  <a:pos x="T2" y="T3"/>
                </a:cxn>
                <a:cxn ang="0">
                  <a:pos x="T4" y="T5"/>
                </a:cxn>
              </a:cxnLst>
              <a:rect l="0" t="0" r="r" b="b"/>
              <a:pathLst>
                <a:path w="167" h="31">
                  <a:moveTo>
                    <a:pt x="0" y="0"/>
                  </a:moveTo>
                  <a:lnTo>
                    <a:pt x="0" y="31"/>
                  </a:lnTo>
                  <a:lnTo>
                    <a:pt x="167"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83" name="Freeform 260"/>
            <p:cNvSpPr>
              <a:spLocks/>
            </p:cNvSpPr>
            <p:nvPr/>
          </p:nvSpPr>
          <p:spPr bwMode="auto">
            <a:xfrm>
              <a:off x="2440" y="2161"/>
              <a:ext cx="245" cy="48"/>
            </a:xfrm>
            <a:custGeom>
              <a:avLst/>
              <a:gdLst>
                <a:gd name="T0" fmla="*/ 0 w 245"/>
                <a:gd name="T1" fmla="*/ 48 h 48"/>
                <a:gd name="T2" fmla="*/ 0 w 245"/>
                <a:gd name="T3" fmla="*/ 0 h 48"/>
                <a:gd name="T4" fmla="*/ 245 w 245"/>
                <a:gd name="T5" fmla="*/ 0 h 48"/>
              </a:gdLst>
              <a:ahLst/>
              <a:cxnLst>
                <a:cxn ang="0">
                  <a:pos x="T0" y="T1"/>
                </a:cxn>
                <a:cxn ang="0">
                  <a:pos x="T2" y="T3"/>
                </a:cxn>
                <a:cxn ang="0">
                  <a:pos x="T4" y="T5"/>
                </a:cxn>
              </a:cxnLst>
              <a:rect l="0" t="0" r="r" b="b"/>
              <a:pathLst>
                <a:path w="245" h="48">
                  <a:moveTo>
                    <a:pt x="0" y="48"/>
                  </a:moveTo>
                  <a:lnTo>
                    <a:pt x="0" y="0"/>
                  </a:lnTo>
                  <a:lnTo>
                    <a:pt x="245"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84" name="Rectangle 261"/>
            <p:cNvSpPr>
              <a:spLocks noChangeArrowheads="1"/>
            </p:cNvSpPr>
            <p:nvPr/>
          </p:nvSpPr>
          <p:spPr bwMode="auto">
            <a:xfrm>
              <a:off x="2657" y="2236"/>
              <a:ext cx="123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A/greylag goose/</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Iceland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0948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(H6N5)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85" name="Freeform 262"/>
            <p:cNvSpPr>
              <a:spLocks/>
            </p:cNvSpPr>
            <p:nvPr/>
          </p:nvSpPr>
          <p:spPr bwMode="auto">
            <a:xfrm>
              <a:off x="2440" y="2212"/>
              <a:ext cx="214" cy="48"/>
            </a:xfrm>
            <a:custGeom>
              <a:avLst/>
              <a:gdLst>
                <a:gd name="T0" fmla="*/ 0 w 214"/>
                <a:gd name="T1" fmla="*/ 0 h 48"/>
                <a:gd name="T2" fmla="*/ 0 w 214"/>
                <a:gd name="T3" fmla="*/ 48 h 48"/>
                <a:gd name="T4" fmla="*/ 214 w 214"/>
                <a:gd name="T5" fmla="*/ 48 h 48"/>
              </a:gdLst>
              <a:ahLst/>
              <a:cxnLst>
                <a:cxn ang="0">
                  <a:pos x="T0" y="T1"/>
                </a:cxn>
                <a:cxn ang="0">
                  <a:pos x="T2" y="T3"/>
                </a:cxn>
                <a:cxn ang="0">
                  <a:pos x="T4" y="T5"/>
                </a:cxn>
              </a:cxnLst>
              <a:rect l="0" t="0" r="r" b="b"/>
              <a:pathLst>
                <a:path w="214" h="48">
                  <a:moveTo>
                    <a:pt x="0" y="0"/>
                  </a:moveTo>
                  <a:lnTo>
                    <a:pt x="0" y="48"/>
                  </a:lnTo>
                  <a:lnTo>
                    <a:pt x="214" y="4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86" name="Freeform 263"/>
            <p:cNvSpPr>
              <a:spLocks/>
            </p:cNvSpPr>
            <p:nvPr/>
          </p:nvSpPr>
          <p:spPr bwMode="auto">
            <a:xfrm>
              <a:off x="2424" y="2210"/>
              <a:ext cx="16" cy="56"/>
            </a:xfrm>
            <a:custGeom>
              <a:avLst/>
              <a:gdLst>
                <a:gd name="T0" fmla="*/ 0 w 16"/>
                <a:gd name="T1" fmla="*/ 56 h 56"/>
                <a:gd name="T2" fmla="*/ 0 w 16"/>
                <a:gd name="T3" fmla="*/ 0 h 56"/>
                <a:gd name="T4" fmla="*/ 16 w 16"/>
                <a:gd name="T5" fmla="*/ 0 h 56"/>
              </a:gdLst>
              <a:ahLst/>
              <a:cxnLst>
                <a:cxn ang="0">
                  <a:pos x="T0" y="T1"/>
                </a:cxn>
                <a:cxn ang="0">
                  <a:pos x="T2" y="T3"/>
                </a:cxn>
                <a:cxn ang="0">
                  <a:pos x="T4" y="T5"/>
                </a:cxn>
              </a:cxnLst>
              <a:rect l="0" t="0" r="r" b="b"/>
              <a:pathLst>
                <a:path w="16" h="56">
                  <a:moveTo>
                    <a:pt x="0" y="56"/>
                  </a:moveTo>
                  <a:lnTo>
                    <a:pt x="0" y="0"/>
                  </a:lnTo>
                  <a:lnTo>
                    <a:pt x="16"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87" name="Rectangle 264"/>
            <p:cNvSpPr>
              <a:spLocks noChangeArrowheads="1"/>
            </p:cNvSpPr>
            <p:nvPr/>
          </p:nvSpPr>
          <p:spPr bwMode="auto">
            <a:xfrm>
              <a:off x="2642" y="2302"/>
              <a:ext cx="95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Jiangxi</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10784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88" name="Freeform 265"/>
            <p:cNvSpPr>
              <a:spLocks/>
            </p:cNvSpPr>
            <p:nvPr/>
          </p:nvSpPr>
          <p:spPr bwMode="auto">
            <a:xfrm>
              <a:off x="2424" y="2269"/>
              <a:ext cx="216" cy="56"/>
            </a:xfrm>
            <a:custGeom>
              <a:avLst/>
              <a:gdLst>
                <a:gd name="T0" fmla="*/ 0 w 216"/>
                <a:gd name="T1" fmla="*/ 0 h 56"/>
                <a:gd name="T2" fmla="*/ 0 w 216"/>
                <a:gd name="T3" fmla="*/ 56 h 56"/>
                <a:gd name="T4" fmla="*/ 216 w 216"/>
                <a:gd name="T5" fmla="*/ 56 h 56"/>
              </a:gdLst>
              <a:ahLst/>
              <a:cxnLst>
                <a:cxn ang="0">
                  <a:pos x="T0" y="T1"/>
                </a:cxn>
                <a:cxn ang="0">
                  <a:pos x="T2" y="T3"/>
                </a:cxn>
                <a:cxn ang="0">
                  <a:pos x="T4" y="T5"/>
                </a:cxn>
              </a:cxnLst>
              <a:rect l="0" t="0" r="r" b="b"/>
              <a:pathLst>
                <a:path w="216" h="56">
                  <a:moveTo>
                    <a:pt x="0" y="0"/>
                  </a:moveTo>
                  <a:lnTo>
                    <a:pt x="0" y="56"/>
                  </a:lnTo>
                  <a:lnTo>
                    <a:pt x="216" y="56"/>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89" name="Freeform 266"/>
            <p:cNvSpPr>
              <a:spLocks/>
            </p:cNvSpPr>
            <p:nvPr/>
          </p:nvSpPr>
          <p:spPr bwMode="auto">
            <a:xfrm>
              <a:off x="2367" y="2268"/>
              <a:ext cx="57" cy="207"/>
            </a:xfrm>
            <a:custGeom>
              <a:avLst/>
              <a:gdLst>
                <a:gd name="T0" fmla="*/ 0 w 57"/>
                <a:gd name="T1" fmla="*/ 207 h 207"/>
                <a:gd name="T2" fmla="*/ 0 w 57"/>
                <a:gd name="T3" fmla="*/ 0 h 207"/>
                <a:gd name="T4" fmla="*/ 57 w 57"/>
                <a:gd name="T5" fmla="*/ 0 h 207"/>
              </a:gdLst>
              <a:ahLst/>
              <a:cxnLst>
                <a:cxn ang="0">
                  <a:pos x="T0" y="T1"/>
                </a:cxn>
                <a:cxn ang="0">
                  <a:pos x="T2" y="T3"/>
                </a:cxn>
                <a:cxn ang="0">
                  <a:pos x="T4" y="T5"/>
                </a:cxn>
              </a:cxnLst>
              <a:rect l="0" t="0" r="r" b="b"/>
              <a:pathLst>
                <a:path w="57" h="207">
                  <a:moveTo>
                    <a:pt x="0" y="207"/>
                  </a:moveTo>
                  <a:lnTo>
                    <a:pt x="0" y="0"/>
                  </a:lnTo>
                  <a:lnTo>
                    <a:pt x="57"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90" name="Rectangle 267"/>
            <p:cNvSpPr>
              <a:spLocks noChangeArrowheads="1"/>
            </p:cNvSpPr>
            <p:nvPr/>
          </p:nvSpPr>
          <p:spPr bwMode="auto">
            <a:xfrm>
              <a:off x="2761" y="2367"/>
              <a:ext cx="994"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742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(H10N7)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91" name="Freeform 268"/>
            <p:cNvSpPr>
              <a:spLocks/>
            </p:cNvSpPr>
            <p:nvPr/>
          </p:nvSpPr>
          <p:spPr bwMode="auto">
            <a:xfrm>
              <a:off x="2616" y="2391"/>
              <a:ext cx="143" cy="31"/>
            </a:xfrm>
            <a:custGeom>
              <a:avLst/>
              <a:gdLst>
                <a:gd name="T0" fmla="*/ 0 w 143"/>
                <a:gd name="T1" fmla="*/ 31 h 31"/>
                <a:gd name="T2" fmla="*/ 0 w 143"/>
                <a:gd name="T3" fmla="*/ 0 h 31"/>
                <a:gd name="T4" fmla="*/ 143 w 143"/>
                <a:gd name="T5" fmla="*/ 0 h 31"/>
              </a:gdLst>
              <a:ahLst/>
              <a:cxnLst>
                <a:cxn ang="0">
                  <a:pos x="T0" y="T1"/>
                </a:cxn>
                <a:cxn ang="0">
                  <a:pos x="T2" y="T3"/>
                </a:cxn>
                <a:cxn ang="0">
                  <a:pos x="T4" y="T5"/>
                </a:cxn>
              </a:cxnLst>
              <a:rect l="0" t="0" r="r" b="b"/>
              <a:pathLst>
                <a:path w="143" h="31">
                  <a:moveTo>
                    <a:pt x="0" y="31"/>
                  </a:moveTo>
                  <a:lnTo>
                    <a:pt x="0" y="0"/>
                  </a:lnTo>
                  <a:lnTo>
                    <a:pt x="143"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92" name="Rectangle 269"/>
            <p:cNvSpPr>
              <a:spLocks noChangeArrowheads="1"/>
            </p:cNvSpPr>
            <p:nvPr/>
          </p:nvSpPr>
          <p:spPr bwMode="auto">
            <a:xfrm>
              <a:off x="2809" y="2433"/>
              <a:ext cx="1022"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A/common teal/</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A40-2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0212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93" name="Freeform 270"/>
            <p:cNvSpPr>
              <a:spLocks/>
            </p:cNvSpPr>
            <p:nvPr/>
          </p:nvSpPr>
          <p:spPr bwMode="auto">
            <a:xfrm>
              <a:off x="2616" y="2425"/>
              <a:ext cx="190" cy="31"/>
            </a:xfrm>
            <a:custGeom>
              <a:avLst/>
              <a:gdLst>
                <a:gd name="T0" fmla="*/ 0 w 190"/>
                <a:gd name="T1" fmla="*/ 0 h 31"/>
                <a:gd name="T2" fmla="*/ 0 w 190"/>
                <a:gd name="T3" fmla="*/ 31 h 31"/>
                <a:gd name="T4" fmla="*/ 190 w 190"/>
                <a:gd name="T5" fmla="*/ 31 h 31"/>
              </a:gdLst>
              <a:ahLst/>
              <a:cxnLst>
                <a:cxn ang="0">
                  <a:pos x="T0" y="T1"/>
                </a:cxn>
                <a:cxn ang="0">
                  <a:pos x="T2" y="T3"/>
                </a:cxn>
                <a:cxn ang="0">
                  <a:pos x="T4" y="T5"/>
                </a:cxn>
              </a:cxnLst>
              <a:rect l="0" t="0" r="r" b="b"/>
              <a:pathLst>
                <a:path w="190" h="31">
                  <a:moveTo>
                    <a:pt x="0" y="0"/>
                  </a:moveTo>
                  <a:lnTo>
                    <a:pt x="0" y="31"/>
                  </a:lnTo>
                  <a:lnTo>
                    <a:pt x="190"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94" name="Freeform 271"/>
            <p:cNvSpPr>
              <a:spLocks/>
            </p:cNvSpPr>
            <p:nvPr/>
          </p:nvSpPr>
          <p:spPr bwMode="auto">
            <a:xfrm>
              <a:off x="2522" y="2423"/>
              <a:ext cx="94" cy="48"/>
            </a:xfrm>
            <a:custGeom>
              <a:avLst/>
              <a:gdLst>
                <a:gd name="T0" fmla="*/ 0 w 94"/>
                <a:gd name="T1" fmla="*/ 48 h 48"/>
                <a:gd name="T2" fmla="*/ 0 w 94"/>
                <a:gd name="T3" fmla="*/ 0 h 48"/>
                <a:gd name="T4" fmla="*/ 94 w 94"/>
                <a:gd name="T5" fmla="*/ 0 h 48"/>
              </a:gdLst>
              <a:ahLst/>
              <a:cxnLst>
                <a:cxn ang="0">
                  <a:pos x="T0" y="T1"/>
                </a:cxn>
                <a:cxn ang="0">
                  <a:pos x="T2" y="T3"/>
                </a:cxn>
                <a:cxn ang="0">
                  <a:pos x="T4" y="T5"/>
                </a:cxn>
              </a:cxnLst>
              <a:rect l="0" t="0" r="r" b="b"/>
              <a:pathLst>
                <a:path w="94" h="48">
                  <a:moveTo>
                    <a:pt x="0" y="48"/>
                  </a:moveTo>
                  <a:lnTo>
                    <a:pt x="0" y="0"/>
                  </a:lnTo>
                  <a:lnTo>
                    <a:pt x="94"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95" name="Rectangle 272"/>
            <p:cNvSpPr>
              <a:spLocks noChangeArrowheads="1"/>
            </p:cNvSpPr>
            <p:nvPr/>
          </p:nvSpPr>
          <p:spPr bwMode="auto">
            <a:xfrm>
              <a:off x="2793" y="2498"/>
              <a:ext cx="1538"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A/black-tailed godwit/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Bangladesh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24734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96" name="Freeform 273"/>
            <p:cNvSpPr>
              <a:spLocks/>
            </p:cNvSpPr>
            <p:nvPr/>
          </p:nvSpPr>
          <p:spPr bwMode="auto">
            <a:xfrm>
              <a:off x="2522" y="2474"/>
              <a:ext cx="268" cy="48"/>
            </a:xfrm>
            <a:custGeom>
              <a:avLst/>
              <a:gdLst>
                <a:gd name="T0" fmla="*/ 0 w 268"/>
                <a:gd name="T1" fmla="*/ 0 h 48"/>
                <a:gd name="T2" fmla="*/ 0 w 268"/>
                <a:gd name="T3" fmla="*/ 48 h 48"/>
                <a:gd name="T4" fmla="*/ 268 w 268"/>
                <a:gd name="T5" fmla="*/ 48 h 48"/>
              </a:gdLst>
              <a:ahLst/>
              <a:cxnLst>
                <a:cxn ang="0">
                  <a:pos x="T0" y="T1"/>
                </a:cxn>
                <a:cxn ang="0">
                  <a:pos x="T2" y="T3"/>
                </a:cxn>
                <a:cxn ang="0">
                  <a:pos x="T4" y="T5"/>
                </a:cxn>
              </a:cxnLst>
              <a:rect l="0" t="0" r="r" b="b"/>
              <a:pathLst>
                <a:path w="268" h="48">
                  <a:moveTo>
                    <a:pt x="0" y="0"/>
                  </a:moveTo>
                  <a:lnTo>
                    <a:pt x="0" y="48"/>
                  </a:lnTo>
                  <a:lnTo>
                    <a:pt x="268" y="4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97" name="Freeform 274"/>
            <p:cNvSpPr>
              <a:spLocks/>
            </p:cNvSpPr>
            <p:nvPr/>
          </p:nvSpPr>
          <p:spPr bwMode="auto">
            <a:xfrm>
              <a:off x="2482" y="2473"/>
              <a:ext cx="40" cy="210"/>
            </a:xfrm>
            <a:custGeom>
              <a:avLst/>
              <a:gdLst>
                <a:gd name="T0" fmla="*/ 0 w 40"/>
                <a:gd name="T1" fmla="*/ 210 h 210"/>
                <a:gd name="T2" fmla="*/ 0 w 40"/>
                <a:gd name="T3" fmla="*/ 0 h 210"/>
                <a:gd name="T4" fmla="*/ 40 w 40"/>
                <a:gd name="T5" fmla="*/ 0 h 210"/>
              </a:gdLst>
              <a:ahLst/>
              <a:cxnLst>
                <a:cxn ang="0">
                  <a:pos x="T0" y="T1"/>
                </a:cxn>
                <a:cxn ang="0">
                  <a:pos x="T2" y="T3"/>
                </a:cxn>
                <a:cxn ang="0">
                  <a:pos x="T4" y="T5"/>
                </a:cxn>
              </a:cxnLst>
              <a:rect l="0" t="0" r="r" b="b"/>
              <a:pathLst>
                <a:path w="40" h="210">
                  <a:moveTo>
                    <a:pt x="0" y="210"/>
                  </a:moveTo>
                  <a:lnTo>
                    <a:pt x="0" y="0"/>
                  </a:lnTo>
                  <a:lnTo>
                    <a:pt x="4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98" name="Rectangle 275"/>
            <p:cNvSpPr>
              <a:spLocks noChangeArrowheads="1"/>
            </p:cNvSpPr>
            <p:nvPr/>
          </p:nvSpPr>
          <p:spPr bwMode="auto">
            <a:xfrm>
              <a:off x="3025" y="2564"/>
              <a:ext cx="109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A/mallard/Korea/H956-1/2017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99" name="Freeform 276"/>
            <p:cNvSpPr>
              <a:spLocks/>
            </p:cNvSpPr>
            <p:nvPr/>
          </p:nvSpPr>
          <p:spPr bwMode="auto">
            <a:xfrm>
              <a:off x="2967" y="2587"/>
              <a:ext cx="56" cy="32"/>
            </a:xfrm>
            <a:custGeom>
              <a:avLst/>
              <a:gdLst>
                <a:gd name="T0" fmla="*/ 0 w 56"/>
                <a:gd name="T1" fmla="*/ 32 h 32"/>
                <a:gd name="T2" fmla="*/ 0 w 56"/>
                <a:gd name="T3" fmla="*/ 0 h 32"/>
                <a:gd name="T4" fmla="*/ 56 w 56"/>
                <a:gd name="T5" fmla="*/ 0 h 32"/>
              </a:gdLst>
              <a:ahLst/>
              <a:cxnLst>
                <a:cxn ang="0">
                  <a:pos x="T0" y="T1"/>
                </a:cxn>
                <a:cxn ang="0">
                  <a:pos x="T2" y="T3"/>
                </a:cxn>
                <a:cxn ang="0">
                  <a:pos x="T4" y="T5"/>
                </a:cxn>
              </a:cxnLst>
              <a:rect l="0" t="0" r="r" b="b"/>
              <a:pathLst>
                <a:path w="56" h="32">
                  <a:moveTo>
                    <a:pt x="0" y="32"/>
                  </a:moveTo>
                  <a:lnTo>
                    <a:pt x="0" y="0"/>
                  </a:lnTo>
                  <a:lnTo>
                    <a:pt x="56"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00" name="Rectangle 277"/>
            <p:cNvSpPr>
              <a:spLocks noChangeArrowheads="1"/>
            </p:cNvSpPr>
            <p:nvPr/>
          </p:nvSpPr>
          <p:spPr bwMode="auto">
            <a:xfrm>
              <a:off x="2998" y="2630"/>
              <a:ext cx="1037"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A/mallard/Korea/H910/2017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01" name="Freeform 278"/>
            <p:cNvSpPr>
              <a:spLocks/>
            </p:cNvSpPr>
            <p:nvPr/>
          </p:nvSpPr>
          <p:spPr bwMode="auto">
            <a:xfrm>
              <a:off x="2967" y="2621"/>
              <a:ext cx="28" cy="32"/>
            </a:xfrm>
            <a:custGeom>
              <a:avLst/>
              <a:gdLst>
                <a:gd name="T0" fmla="*/ 0 w 28"/>
                <a:gd name="T1" fmla="*/ 0 h 32"/>
                <a:gd name="T2" fmla="*/ 0 w 28"/>
                <a:gd name="T3" fmla="*/ 32 h 32"/>
                <a:gd name="T4" fmla="*/ 28 w 28"/>
                <a:gd name="T5" fmla="*/ 32 h 32"/>
              </a:gdLst>
              <a:ahLst/>
              <a:cxnLst>
                <a:cxn ang="0">
                  <a:pos x="T0" y="T1"/>
                </a:cxn>
                <a:cxn ang="0">
                  <a:pos x="T2" y="T3"/>
                </a:cxn>
                <a:cxn ang="0">
                  <a:pos x="T4" y="T5"/>
                </a:cxn>
              </a:cxnLst>
              <a:rect l="0" t="0" r="r" b="b"/>
              <a:pathLst>
                <a:path w="28" h="32">
                  <a:moveTo>
                    <a:pt x="0" y="0"/>
                  </a:moveTo>
                  <a:lnTo>
                    <a:pt x="0" y="32"/>
                  </a:lnTo>
                  <a:lnTo>
                    <a:pt x="28" y="3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02" name="Freeform 279"/>
            <p:cNvSpPr>
              <a:spLocks/>
            </p:cNvSpPr>
            <p:nvPr/>
          </p:nvSpPr>
          <p:spPr bwMode="auto">
            <a:xfrm>
              <a:off x="2958" y="2620"/>
              <a:ext cx="9" cy="48"/>
            </a:xfrm>
            <a:custGeom>
              <a:avLst/>
              <a:gdLst>
                <a:gd name="T0" fmla="*/ 0 w 9"/>
                <a:gd name="T1" fmla="*/ 48 h 48"/>
                <a:gd name="T2" fmla="*/ 0 w 9"/>
                <a:gd name="T3" fmla="*/ 0 h 48"/>
                <a:gd name="T4" fmla="*/ 9 w 9"/>
                <a:gd name="T5" fmla="*/ 0 h 48"/>
              </a:gdLst>
              <a:ahLst/>
              <a:cxnLst>
                <a:cxn ang="0">
                  <a:pos x="T0" y="T1"/>
                </a:cxn>
                <a:cxn ang="0">
                  <a:pos x="T2" y="T3"/>
                </a:cxn>
                <a:cxn ang="0">
                  <a:pos x="T4" y="T5"/>
                </a:cxn>
              </a:cxnLst>
              <a:rect l="0" t="0" r="r" b="b"/>
              <a:pathLst>
                <a:path w="9" h="48">
                  <a:moveTo>
                    <a:pt x="0" y="48"/>
                  </a:moveTo>
                  <a:lnTo>
                    <a:pt x="0" y="0"/>
                  </a:lnTo>
                  <a:lnTo>
                    <a:pt x="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03" name="Rectangle 280"/>
            <p:cNvSpPr>
              <a:spLocks noChangeArrowheads="1"/>
            </p:cNvSpPr>
            <p:nvPr/>
          </p:nvSpPr>
          <p:spPr bwMode="auto">
            <a:xfrm>
              <a:off x="3025" y="2695"/>
              <a:ext cx="109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A/mallard/Korea/H906-3/2017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04" name="Freeform 281"/>
            <p:cNvSpPr>
              <a:spLocks/>
            </p:cNvSpPr>
            <p:nvPr/>
          </p:nvSpPr>
          <p:spPr bwMode="auto">
            <a:xfrm>
              <a:off x="2958" y="2671"/>
              <a:ext cx="65" cy="47"/>
            </a:xfrm>
            <a:custGeom>
              <a:avLst/>
              <a:gdLst>
                <a:gd name="T0" fmla="*/ 0 w 65"/>
                <a:gd name="T1" fmla="*/ 0 h 47"/>
                <a:gd name="T2" fmla="*/ 0 w 65"/>
                <a:gd name="T3" fmla="*/ 47 h 47"/>
                <a:gd name="T4" fmla="*/ 65 w 65"/>
                <a:gd name="T5" fmla="*/ 47 h 47"/>
              </a:gdLst>
              <a:ahLst/>
              <a:cxnLst>
                <a:cxn ang="0">
                  <a:pos x="T0" y="T1"/>
                </a:cxn>
                <a:cxn ang="0">
                  <a:pos x="T2" y="T3"/>
                </a:cxn>
                <a:cxn ang="0">
                  <a:pos x="T4" y="T5"/>
                </a:cxn>
              </a:cxnLst>
              <a:rect l="0" t="0" r="r" b="b"/>
              <a:pathLst>
                <a:path w="65" h="47">
                  <a:moveTo>
                    <a:pt x="0" y="0"/>
                  </a:moveTo>
                  <a:lnTo>
                    <a:pt x="0" y="47"/>
                  </a:lnTo>
                  <a:lnTo>
                    <a:pt x="65" y="47"/>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05" name="Freeform 282"/>
            <p:cNvSpPr>
              <a:spLocks/>
            </p:cNvSpPr>
            <p:nvPr/>
          </p:nvSpPr>
          <p:spPr bwMode="auto">
            <a:xfrm>
              <a:off x="2949" y="2669"/>
              <a:ext cx="9" cy="56"/>
            </a:xfrm>
            <a:custGeom>
              <a:avLst/>
              <a:gdLst>
                <a:gd name="T0" fmla="*/ 0 w 9"/>
                <a:gd name="T1" fmla="*/ 56 h 56"/>
                <a:gd name="T2" fmla="*/ 0 w 9"/>
                <a:gd name="T3" fmla="*/ 0 h 56"/>
                <a:gd name="T4" fmla="*/ 9 w 9"/>
                <a:gd name="T5" fmla="*/ 0 h 56"/>
              </a:gdLst>
              <a:ahLst/>
              <a:cxnLst>
                <a:cxn ang="0">
                  <a:pos x="T0" y="T1"/>
                </a:cxn>
                <a:cxn ang="0">
                  <a:pos x="T2" y="T3"/>
                </a:cxn>
                <a:cxn ang="0">
                  <a:pos x="T4" y="T5"/>
                </a:cxn>
              </a:cxnLst>
              <a:rect l="0" t="0" r="r" b="b"/>
              <a:pathLst>
                <a:path w="9" h="56">
                  <a:moveTo>
                    <a:pt x="0" y="56"/>
                  </a:moveTo>
                  <a:lnTo>
                    <a:pt x="0" y="0"/>
                  </a:lnTo>
                  <a:lnTo>
                    <a:pt x="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06" name="Rectangle 283"/>
            <p:cNvSpPr>
              <a:spLocks noChangeArrowheads="1"/>
            </p:cNvSpPr>
            <p:nvPr/>
          </p:nvSpPr>
          <p:spPr bwMode="auto">
            <a:xfrm>
              <a:off x="2979" y="2761"/>
              <a:ext cx="1167"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A/mandarin/DK/Kr/H539-3/2016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07" name="Freeform 284"/>
            <p:cNvSpPr>
              <a:spLocks/>
            </p:cNvSpPr>
            <p:nvPr/>
          </p:nvSpPr>
          <p:spPr bwMode="auto">
            <a:xfrm>
              <a:off x="2949" y="2728"/>
              <a:ext cx="28" cy="56"/>
            </a:xfrm>
            <a:custGeom>
              <a:avLst/>
              <a:gdLst>
                <a:gd name="T0" fmla="*/ 0 w 28"/>
                <a:gd name="T1" fmla="*/ 0 h 56"/>
                <a:gd name="T2" fmla="*/ 0 w 28"/>
                <a:gd name="T3" fmla="*/ 56 h 56"/>
                <a:gd name="T4" fmla="*/ 28 w 28"/>
                <a:gd name="T5" fmla="*/ 56 h 56"/>
              </a:gdLst>
              <a:ahLst/>
              <a:cxnLst>
                <a:cxn ang="0">
                  <a:pos x="T0" y="T1"/>
                </a:cxn>
                <a:cxn ang="0">
                  <a:pos x="T2" y="T3"/>
                </a:cxn>
                <a:cxn ang="0">
                  <a:pos x="T4" y="T5"/>
                </a:cxn>
              </a:cxnLst>
              <a:rect l="0" t="0" r="r" b="b"/>
              <a:pathLst>
                <a:path w="28" h="56">
                  <a:moveTo>
                    <a:pt x="0" y="0"/>
                  </a:moveTo>
                  <a:lnTo>
                    <a:pt x="0" y="56"/>
                  </a:lnTo>
                  <a:lnTo>
                    <a:pt x="28" y="56"/>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08" name="Rectangle 285"/>
            <p:cNvSpPr>
              <a:spLocks noChangeArrowheads="1"/>
            </p:cNvSpPr>
            <p:nvPr/>
          </p:nvSpPr>
          <p:spPr bwMode="auto">
            <a:xfrm>
              <a:off x="2979" y="2826"/>
              <a:ext cx="999"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A/mallard/Kr/H673-4/2016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09" name="Freeform 286"/>
            <p:cNvSpPr>
              <a:spLocks/>
            </p:cNvSpPr>
            <p:nvPr/>
          </p:nvSpPr>
          <p:spPr bwMode="auto">
            <a:xfrm>
              <a:off x="2949" y="2761"/>
              <a:ext cx="28" cy="88"/>
            </a:xfrm>
            <a:custGeom>
              <a:avLst/>
              <a:gdLst>
                <a:gd name="T0" fmla="*/ 0 w 28"/>
                <a:gd name="T1" fmla="*/ 0 h 88"/>
                <a:gd name="T2" fmla="*/ 0 w 28"/>
                <a:gd name="T3" fmla="*/ 88 h 88"/>
                <a:gd name="T4" fmla="*/ 28 w 28"/>
                <a:gd name="T5" fmla="*/ 88 h 88"/>
              </a:gdLst>
              <a:ahLst/>
              <a:cxnLst>
                <a:cxn ang="0">
                  <a:pos x="T0" y="T1"/>
                </a:cxn>
                <a:cxn ang="0">
                  <a:pos x="T2" y="T3"/>
                </a:cxn>
                <a:cxn ang="0">
                  <a:pos x="T4" y="T5"/>
                </a:cxn>
              </a:cxnLst>
              <a:rect l="0" t="0" r="r" b="b"/>
              <a:pathLst>
                <a:path w="28" h="88">
                  <a:moveTo>
                    <a:pt x="0" y="0"/>
                  </a:moveTo>
                  <a:lnTo>
                    <a:pt x="0" y="88"/>
                  </a:lnTo>
                  <a:lnTo>
                    <a:pt x="28" y="8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10" name="Line 287"/>
            <p:cNvSpPr>
              <a:spLocks noChangeShapeType="1"/>
            </p:cNvSpPr>
            <p:nvPr/>
          </p:nvSpPr>
          <p:spPr bwMode="auto">
            <a:xfrm>
              <a:off x="2949" y="2669"/>
              <a:ext cx="0" cy="89"/>
            </a:xfrm>
            <a:prstGeom prst="line">
              <a:avLst/>
            </a:prstGeom>
            <a:noFill/>
            <a:ln w="7938"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11" name="Freeform 288"/>
            <p:cNvSpPr>
              <a:spLocks/>
            </p:cNvSpPr>
            <p:nvPr/>
          </p:nvSpPr>
          <p:spPr bwMode="auto">
            <a:xfrm>
              <a:off x="2666" y="2759"/>
              <a:ext cx="283" cy="136"/>
            </a:xfrm>
            <a:custGeom>
              <a:avLst/>
              <a:gdLst>
                <a:gd name="T0" fmla="*/ 0 w 283"/>
                <a:gd name="T1" fmla="*/ 136 h 136"/>
                <a:gd name="T2" fmla="*/ 0 w 283"/>
                <a:gd name="T3" fmla="*/ 0 h 136"/>
                <a:gd name="T4" fmla="*/ 283 w 283"/>
                <a:gd name="T5" fmla="*/ 0 h 136"/>
              </a:gdLst>
              <a:ahLst/>
              <a:cxnLst>
                <a:cxn ang="0">
                  <a:pos x="T0" y="T1"/>
                </a:cxn>
                <a:cxn ang="0">
                  <a:pos x="T2" y="T3"/>
                </a:cxn>
                <a:cxn ang="0">
                  <a:pos x="T4" y="T5"/>
                </a:cxn>
              </a:cxnLst>
              <a:rect l="0" t="0" r="r" b="b"/>
              <a:pathLst>
                <a:path w="283" h="136">
                  <a:moveTo>
                    <a:pt x="0" y="136"/>
                  </a:moveTo>
                  <a:lnTo>
                    <a:pt x="0" y="0"/>
                  </a:lnTo>
                  <a:lnTo>
                    <a:pt x="283"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12" name="Rectangle 289"/>
            <p:cNvSpPr>
              <a:spLocks noChangeArrowheads="1"/>
            </p:cNvSpPr>
            <p:nvPr/>
          </p:nvSpPr>
          <p:spPr bwMode="auto">
            <a:xfrm>
              <a:off x="2818" y="2892"/>
              <a:ext cx="1110"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Wuhan</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CDHN01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 (H11N9)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13" name="Freeform 290"/>
            <p:cNvSpPr>
              <a:spLocks/>
            </p:cNvSpPr>
            <p:nvPr/>
          </p:nvSpPr>
          <p:spPr bwMode="auto">
            <a:xfrm>
              <a:off x="2714" y="2915"/>
              <a:ext cx="101" cy="117"/>
            </a:xfrm>
            <a:custGeom>
              <a:avLst/>
              <a:gdLst>
                <a:gd name="T0" fmla="*/ 0 w 101"/>
                <a:gd name="T1" fmla="*/ 117 h 117"/>
                <a:gd name="T2" fmla="*/ 0 w 101"/>
                <a:gd name="T3" fmla="*/ 0 h 117"/>
                <a:gd name="T4" fmla="*/ 101 w 101"/>
                <a:gd name="T5" fmla="*/ 0 h 117"/>
              </a:gdLst>
              <a:ahLst/>
              <a:cxnLst>
                <a:cxn ang="0">
                  <a:pos x="T0" y="T1"/>
                </a:cxn>
                <a:cxn ang="0">
                  <a:pos x="T2" y="T3"/>
                </a:cxn>
                <a:cxn ang="0">
                  <a:pos x="T4" y="T5"/>
                </a:cxn>
              </a:cxnLst>
              <a:rect l="0" t="0" r="r" b="b"/>
              <a:pathLst>
                <a:path w="101" h="117">
                  <a:moveTo>
                    <a:pt x="0" y="117"/>
                  </a:moveTo>
                  <a:lnTo>
                    <a:pt x="0" y="0"/>
                  </a:lnTo>
                  <a:lnTo>
                    <a:pt x="101"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14" name="Rectangle 291"/>
            <p:cNvSpPr>
              <a:spLocks noChangeArrowheads="1"/>
            </p:cNvSpPr>
            <p:nvPr/>
          </p:nvSpPr>
          <p:spPr bwMode="auto">
            <a:xfrm>
              <a:off x="2913" y="2957"/>
              <a:ext cx="1099"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A/mallard/Korea/WB963/2017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15" name="Freeform 292"/>
            <p:cNvSpPr>
              <a:spLocks/>
            </p:cNvSpPr>
            <p:nvPr/>
          </p:nvSpPr>
          <p:spPr bwMode="auto">
            <a:xfrm>
              <a:off x="2892" y="2981"/>
              <a:ext cx="19" cy="31"/>
            </a:xfrm>
            <a:custGeom>
              <a:avLst/>
              <a:gdLst>
                <a:gd name="T0" fmla="*/ 0 w 19"/>
                <a:gd name="T1" fmla="*/ 31 h 31"/>
                <a:gd name="T2" fmla="*/ 0 w 19"/>
                <a:gd name="T3" fmla="*/ 0 h 31"/>
                <a:gd name="T4" fmla="*/ 19 w 19"/>
                <a:gd name="T5" fmla="*/ 0 h 31"/>
              </a:gdLst>
              <a:ahLst/>
              <a:cxnLst>
                <a:cxn ang="0">
                  <a:pos x="T0" y="T1"/>
                </a:cxn>
                <a:cxn ang="0">
                  <a:pos x="T2" y="T3"/>
                </a:cxn>
                <a:cxn ang="0">
                  <a:pos x="T4" y="T5"/>
                </a:cxn>
              </a:cxnLst>
              <a:rect l="0" t="0" r="r" b="b"/>
              <a:pathLst>
                <a:path w="19" h="31">
                  <a:moveTo>
                    <a:pt x="0" y="31"/>
                  </a:moveTo>
                  <a:lnTo>
                    <a:pt x="0" y="0"/>
                  </a:lnTo>
                  <a:lnTo>
                    <a:pt x="1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16" name="Rectangle 293"/>
            <p:cNvSpPr>
              <a:spLocks noChangeArrowheads="1"/>
            </p:cNvSpPr>
            <p:nvPr/>
          </p:nvSpPr>
          <p:spPr bwMode="auto">
            <a:xfrm>
              <a:off x="2895" y="3023"/>
              <a:ext cx="1037"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A/mallard/Korea/H917/2017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17" name="Freeform 294"/>
            <p:cNvSpPr>
              <a:spLocks/>
            </p:cNvSpPr>
            <p:nvPr/>
          </p:nvSpPr>
          <p:spPr bwMode="auto">
            <a:xfrm>
              <a:off x="2892" y="3015"/>
              <a:ext cx="0" cy="31"/>
            </a:xfrm>
            <a:custGeom>
              <a:avLst/>
              <a:gdLst>
                <a:gd name="T0" fmla="*/ 0 h 31"/>
                <a:gd name="T1" fmla="*/ 31 h 31"/>
                <a:gd name="T2" fmla="*/ 31 h 31"/>
              </a:gdLst>
              <a:ahLst/>
              <a:cxnLst>
                <a:cxn ang="0">
                  <a:pos x="0" y="T0"/>
                </a:cxn>
                <a:cxn ang="0">
                  <a:pos x="0" y="T1"/>
                </a:cxn>
                <a:cxn ang="0">
                  <a:pos x="0" y="T2"/>
                </a:cxn>
              </a:cxnLst>
              <a:rect l="0" t="0" r="r" b="b"/>
              <a:pathLst>
                <a:path h="31">
                  <a:moveTo>
                    <a:pt x="0" y="0"/>
                  </a:moveTo>
                  <a:lnTo>
                    <a:pt x="0" y="31"/>
                  </a:lnTo>
                  <a:lnTo>
                    <a:pt x="0"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18" name="Freeform 295"/>
            <p:cNvSpPr>
              <a:spLocks/>
            </p:cNvSpPr>
            <p:nvPr/>
          </p:nvSpPr>
          <p:spPr bwMode="auto">
            <a:xfrm>
              <a:off x="2874" y="3013"/>
              <a:ext cx="18" cy="138"/>
            </a:xfrm>
            <a:custGeom>
              <a:avLst/>
              <a:gdLst>
                <a:gd name="T0" fmla="*/ 0 w 18"/>
                <a:gd name="T1" fmla="*/ 138 h 138"/>
                <a:gd name="T2" fmla="*/ 0 w 18"/>
                <a:gd name="T3" fmla="*/ 0 h 138"/>
                <a:gd name="T4" fmla="*/ 18 w 18"/>
                <a:gd name="T5" fmla="*/ 0 h 138"/>
              </a:gdLst>
              <a:ahLst/>
              <a:cxnLst>
                <a:cxn ang="0">
                  <a:pos x="T0" y="T1"/>
                </a:cxn>
                <a:cxn ang="0">
                  <a:pos x="T2" y="T3"/>
                </a:cxn>
                <a:cxn ang="0">
                  <a:pos x="T4" y="T5"/>
                </a:cxn>
              </a:cxnLst>
              <a:rect l="0" t="0" r="r" b="b"/>
              <a:pathLst>
                <a:path w="18" h="138">
                  <a:moveTo>
                    <a:pt x="0" y="138"/>
                  </a:moveTo>
                  <a:lnTo>
                    <a:pt x="0" y="0"/>
                  </a:lnTo>
                  <a:lnTo>
                    <a:pt x="18"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19" name="Rectangle 296"/>
            <p:cNvSpPr>
              <a:spLocks noChangeArrowheads="1"/>
            </p:cNvSpPr>
            <p:nvPr/>
          </p:nvSpPr>
          <p:spPr bwMode="auto">
            <a:xfrm>
              <a:off x="2904" y="3088"/>
              <a:ext cx="1130"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A/mallard/Korea/H1029-5/2017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20" name="Freeform 297"/>
            <p:cNvSpPr>
              <a:spLocks/>
            </p:cNvSpPr>
            <p:nvPr/>
          </p:nvSpPr>
          <p:spPr bwMode="auto">
            <a:xfrm>
              <a:off x="2892" y="3112"/>
              <a:ext cx="9" cy="31"/>
            </a:xfrm>
            <a:custGeom>
              <a:avLst/>
              <a:gdLst>
                <a:gd name="T0" fmla="*/ 0 w 9"/>
                <a:gd name="T1" fmla="*/ 31 h 31"/>
                <a:gd name="T2" fmla="*/ 0 w 9"/>
                <a:gd name="T3" fmla="*/ 0 h 31"/>
                <a:gd name="T4" fmla="*/ 9 w 9"/>
                <a:gd name="T5" fmla="*/ 0 h 31"/>
              </a:gdLst>
              <a:ahLst/>
              <a:cxnLst>
                <a:cxn ang="0">
                  <a:pos x="T0" y="T1"/>
                </a:cxn>
                <a:cxn ang="0">
                  <a:pos x="T2" y="T3"/>
                </a:cxn>
                <a:cxn ang="0">
                  <a:pos x="T4" y="T5"/>
                </a:cxn>
              </a:cxnLst>
              <a:rect l="0" t="0" r="r" b="b"/>
              <a:pathLst>
                <a:path w="9" h="31">
                  <a:moveTo>
                    <a:pt x="0" y="31"/>
                  </a:moveTo>
                  <a:lnTo>
                    <a:pt x="0" y="0"/>
                  </a:lnTo>
                  <a:lnTo>
                    <a:pt x="9"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21" name="Rectangle 298"/>
            <p:cNvSpPr>
              <a:spLocks noChangeArrowheads="1"/>
            </p:cNvSpPr>
            <p:nvPr/>
          </p:nvSpPr>
          <p:spPr bwMode="auto">
            <a:xfrm>
              <a:off x="2904" y="3154"/>
              <a:ext cx="1130"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A/mallard/Korea/H1066-5/2017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22" name="Freeform 299"/>
            <p:cNvSpPr>
              <a:spLocks/>
            </p:cNvSpPr>
            <p:nvPr/>
          </p:nvSpPr>
          <p:spPr bwMode="auto">
            <a:xfrm>
              <a:off x="2892" y="3146"/>
              <a:ext cx="9" cy="31"/>
            </a:xfrm>
            <a:custGeom>
              <a:avLst/>
              <a:gdLst>
                <a:gd name="T0" fmla="*/ 0 w 9"/>
                <a:gd name="T1" fmla="*/ 0 h 31"/>
                <a:gd name="T2" fmla="*/ 0 w 9"/>
                <a:gd name="T3" fmla="*/ 31 h 31"/>
                <a:gd name="T4" fmla="*/ 9 w 9"/>
                <a:gd name="T5" fmla="*/ 31 h 31"/>
              </a:gdLst>
              <a:ahLst/>
              <a:cxnLst>
                <a:cxn ang="0">
                  <a:pos x="T0" y="T1"/>
                </a:cxn>
                <a:cxn ang="0">
                  <a:pos x="T2" y="T3"/>
                </a:cxn>
                <a:cxn ang="0">
                  <a:pos x="T4" y="T5"/>
                </a:cxn>
              </a:cxnLst>
              <a:rect l="0" t="0" r="r" b="b"/>
              <a:pathLst>
                <a:path w="9" h="31">
                  <a:moveTo>
                    <a:pt x="0" y="0"/>
                  </a:moveTo>
                  <a:lnTo>
                    <a:pt x="0" y="31"/>
                  </a:lnTo>
                  <a:lnTo>
                    <a:pt x="9" y="3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23" name="Freeform 300"/>
            <p:cNvSpPr>
              <a:spLocks/>
            </p:cNvSpPr>
            <p:nvPr/>
          </p:nvSpPr>
          <p:spPr bwMode="auto">
            <a:xfrm>
              <a:off x="2874" y="3144"/>
              <a:ext cx="18" cy="73"/>
            </a:xfrm>
            <a:custGeom>
              <a:avLst/>
              <a:gdLst>
                <a:gd name="T0" fmla="*/ 0 w 18"/>
                <a:gd name="T1" fmla="*/ 73 h 73"/>
                <a:gd name="T2" fmla="*/ 0 w 18"/>
                <a:gd name="T3" fmla="*/ 0 h 73"/>
                <a:gd name="T4" fmla="*/ 18 w 18"/>
                <a:gd name="T5" fmla="*/ 0 h 73"/>
              </a:gdLst>
              <a:ahLst/>
              <a:cxnLst>
                <a:cxn ang="0">
                  <a:pos x="T0" y="T1"/>
                </a:cxn>
                <a:cxn ang="0">
                  <a:pos x="T2" y="T3"/>
                </a:cxn>
                <a:cxn ang="0">
                  <a:pos x="T4" y="T5"/>
                </a:cxn>
              </a:cxnLst>
              <a:rect l="0" t="0" r="r" b="b"/>
              <a:pathLst>
                <a:path w="18" h="73">
                  <a:moveTo>
                    <a:pt x="0" y="73"/>
                  </a:moveTo>
                  <a:lnTo>
                    <a:pt x="0" y="0"/>
                  </a:lnTo>
                  <a:lnTo>
                    <a:pt x="18"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24" name="Rectangle 301"/>
            <p:cNvSpPr>
              <a:spLocks noChangeArrowheads="1"/>
            </p:cNvSpPr>
            <p:nvPr/>
          </p:nvSpPr>
          <p:spPr bwMode="auto">
            <a:xfrm>
              <a:off x="2904" y="3219"/>
              <a:ext cx="1130"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A/mallard/Korea/H1065-1/2017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25" name="Freeform 302"/>
            <p:cNvSpPr>
              <a:spLocks/>
            </p:cNvSpPr>
            <p:nvPr/>
          </p:nvSpPr>
          <p:spPr bwMode="auto">
            <a:xfrm>
              <a:off x="2901" y="3243"/>
              <a:ext cx="0" cy="47"/>
            </a:xfrm>
            <a:custGeom>
              <a:avLst/>
              <a:gdLst>
                <a:gd name="T0" fmla="*/ 47 h 47"/>
                <a:gd name="T1" fmla="*/ 0 h 47"/>
                <a:gd name="T2" fmla="*/ 0 h 47"/>
              </a:gdLst>
              <a:ahLst/>
              <a:cxnLst>
                <a:cxn ang="0">
                  <a:pos x="0" y="T0"/>
                </a:cxn>
                <a:cxn ang="0">
                  <a:pos x="0" y="T1"/>
                </a:cxn>
                <a:cxn ang="0">
                  <a:pos x="0" y="T2"/>
                </a:cxn>
              </a:cxnLst>
              <a:rect l="0" t="0" r="r" b="b"/>
              <a:pathLst>
                <a:path h="47">
                  <a:moveTo>
                    <a:pt x="0" y="47"/>
                  </a:moveTo>
                  <a:lnTo>
                    <a:pt x="0" y="0"/>
                  </a:lnTo>
                  <a:lnTo>
                    <a:pt x="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26" name="Rectangle 303"/>
            <p:cNvSpPr>
              <a:spLocks noChangeArrowheads="1"/>
            </p:cNvSpPr>
            <p:nvPr/>
          </p:nvSpPr>
          <p:spPr bwMode="auto">
            <a:xfrm>
              <a:off x="2922" y="3285"/>
              <a:ext cx="999"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A/mallard/Kr/H982-6/2017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27" name="Freeform 304"/>
            <p:cNvSpPr>
              <a:spLocks/>
            </p:cNvSpPr>
            <p:nvPr/>
          </p:nvSpPr>
          <p:spPr bwMode="auto">
            <a:xfrm>
              <a:off x="2920" y="3308"/>
              <a:ext cx="0" cy="32"/>
            </a:xfrm>
            <a:custGeom>
              <a:avLst/>
              <a:gdLst>
                <a:gd name="T0" fmla="*/ 32 h 32"/>
                <a:gd name="T1" fmla="*/ 0 h 32"/>
                <a:gd name="T2" fmla="*/ 0 h 32"/>
              </a:gdLst>
              <a:ahLst/>
              <a:cxnLst>
                <a:cxn ang="0">
                  <a:pos x="0" y="T0"/>
                </a:cxn>
                <a:cxn ang="0">
                  <a:pos x="0" y="T1"/>
                </a:cxn>
                <a:cxn ang="0">
                  <a:pos x="0" y="T2"/>
                </a:cxn>
              </a:cxnLst>
              <a:rect l="0" t="0" r="r" b="b"/>
              <a:pathLst>
                <a:path h="32">
                  <a:moveTo>
                    <a:pt x="0" y="32"/>
                  </a:moveTo>
                  <a:lnTo>
                    <a:pt x="0" y="0"/>
                  </a:lnTo>
                  <a:lnTo>
                    <a:pt x="0" y="0"/>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28" name="Rectangle 305"/>
            <p:cNvSpPr>
              <a:spLocks noChangeArrowheads="1"/>
            </p:cNvSpPr>
            <p:nvPr/>
          </p:nvSpPr>
          <p:spPr bwMode="auto">
            <a:xfrm>
              <a:off x="2922" y="3351"/>
              <a:ext cx="146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1" i="0" u="none" strike="noStrike" cap="none" normalizeH="0" baseline="0" smtClean="0">
                  <a:ln>
                    <a:noFill/>
                  </a:ln>
                  <a:effectLst/>
                  <a:latin typeface="Times New Roman" panose="02020603050405020304" pitchFamily="18" charset="0"/>
                  <a:cs typeface="Times New Roman" panose="02020603050405020304" pitchFamily="18" charset="0"/>
                </a:rPr>
                <a:t>A/red-crowned/Crane/Korea/H1026/2017 (H7N7)</a:t>
              </a:r>
              <a:endParaRPr kumimoji="0" lang="ko-KR" altLang="ko-KR" sz="700" b="1" i="0" u="none" strike="noStrike" cap="none" normalizeH="0" baseline="0" smtClean="0">
                <a:ln>
                  <a:noFill/>
                </a:ln>
                <a:effectLst/>
                <a:latin typeface="Times New Roman" panose="02020603050405020304" pitchFamily="18" charset="0"/>
                <a:cs typeface="Times New Roman" panose="02020603050405020304" pitchFamily="18" charset="0"/>
              </a:endParaRPr>
            </a:p>
          </p:txBody>
        </p:sp>
        <p:sp>
          <p:nvSpPr>
            <p:cNvPr id="829" name="Freeform 306"/>
            <p:cNvSpPr>
              <a:spLocks/>
            </p:cNvSpPr>
            <p:nvPr/>
          </p:nvSpPr>
          <p:spPr bwMode="auto">
            <a:xfrm>
              <a:off x="2920" y="3342"/>
              <a:ext cx="0" cy="32"/>
            </a:xfrm>
            <a:custGeom>
              <a:avLst/>
              <a:gdLst>
                <a:gd name="T0" fmla="*/ 0 h 32"/>
                <a:gd name="T1" fmla="*/ 32 h 32"/>
                <a:gd name="T2" fmla="*/ 32 h 32"/>
              </a:gdLst>
              <a:ahLst/>
              <a:cxnLst>
                <a:cxn ang="0">
                  <a:pos x="0" y="T0"/>
                </a:cxn>
                <a:cxn ang="0">
                  <a:pos x="0" y="T1"/>
                </a:cxn>
                <a:cxn ang="0">
                  <a:pos x="0" y="T2"/>
                </a:cxn>
              </a:cxnLst>
              <a:rect l="0" t="0" r="r" b="b"/>
              <a:pathLst>
                <a:path h="32">
                  <a:moveTo>
                    <a:pt x="0" y="0"/>
                  </a:moveTo>
                  <a:lnTo>
                    <a:pt x="0" y="32"/>
                  </a:lnTo>
                  <a:lnTo>
                    <a:pt x="0" y="32"/>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0" name="Freeform 307"/>
            <p:cNvSpPr>
              <a:spLocks/>
            </p:cNvSpPr>
            <p:nvPr/>
          </p:nvSpPr>
          <p:spPr bwMode="auto">
            <a:xfrm>
              <a:off x="2901" y="3293"/>
              <a:ext cx="19" cy="48"/>
            </a:xfrm>
            <a:custGeom>
              <a:avLst/>
              <a:gdLst>
                <a:gd name="T0" fmla="*/ 0 w 19"/>
                <a:gd name="T1" fmla="*/ 0 h 48"/>
                <a:gd name="T2" fmla="*/ 0 w 19"/>
                <a:gd name="T3" fmla="*/ 48 h 48"/>
                <a:gd name="T4" fmla="*/ 19 w 19"/>
                <a:gd name="T5" fmla="*/ 48 h 48"/>
              </a:gdLst>
              <a:ahLst/>
              <a:cxnLst>
                <a:cxn ang="0">
                  <a:pos x="T0" y="T1"/>
                </a:cxn>
                <a:cxn ang="0">
                  <a:pos x="T2" y="T3"/>
                </a:cxn>
                <a:cxn ang="0">
                  <a:pos x="T4" y="T5"/>
                </a:cxn>
              </a:cxnLst>
              <a:rect l="0" t="0" r="r" b="b"/>
              <a:pathLst>
                <a:path w="19" h="48">
                  <a:moveTo>
                    <a:pt x="0" y="0"/>
                  </a:moveTo>
                  <a:lnTo>
                    <a:pt x="0" y="48"/>
                  </a:lnTo>
                  <a:lnTo>
                    <a:pt x="19" y="4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1" name="Freeform 308"/>
            <p:cNvSpPr>
              <a:spLocks/>
            </p:cNvSpPr>
            <p:nvPr/>
          </p:nvSpPr>
          <p:spPr bwMode="auto">
            <a:xfrm>
              <a:off x="2874" y="3219"/>
              <a:ext cx="27" cy="73"/>
            </a:xfrm>
            <a:custGeom>
              <a:avLst/>
              <a:gdLst>
                <a:gd name="T0" fmla="*/ 0 w 27"/>
                <a:gd name="T1" fmla="*/ 0 h 73"/>
                <a:gd name="T2" fmla="*/ 0 w 27"/>
                <a:gd name="T3" fmla="*/ 73 h 73"/>
                <a:gd name="T4" fmla="*/ 27 w 27"/>
                <a:gd name="T5" fmla="*/ 73 h 73"/>
              </a:gdLst>
              <a:ahLst/>
              <a:cxnLst>
                <a:cxn ang="0">
                  <a:pos x="T0" y="T1"/>
                </a:cxn>
                <a:cxn ang="0">
                  <a:pos x="T2" y="T3"/>
                </a:cxn>
                <a:cxn ang="0">
                  <a:pos x="T4" y="T5"/>
                </a:cxn>
              </a:cxnLst>
              <a:rect l="0" t="0" r="r" b="b"/>
              <a:pathLst>
                <a:path w="27" h="73">
                  <a:moveTo>
                    <a:pt x="0" y="0"/>
                  </a:moveTo>
                  <a:lnTo>
                    <a:pt x="0" y="73"/>
                  </a:lnTo>
                  <a:lnTo>
                    <a:pt x="27" y="73"/>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2" name="Line 309"/>
            <p:cNvSpPr>
              <a:spLocks noChangeShapeType="1"/>
            </p:cNvSpPr>
            <p:nvPr/>
          </p:nvSpPr>
          <p:spPr bwMode="auto">
            <a:xfrm>
              <a:off x="2874" y="3154"/>
              <a:ext cx="0" cy="138"/>
            </a:xfrm>
            <a:prstGeom prst="line">
              <a:avLst/>
            </a:prstGeom>
            <a:noFill/>
            <a:ln w="7938"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3" name="Freeform 310"/>
            <p:cNvSpPr>
              <a:spLocks/>
            </p:cNvSpPr>
            <p:nvPr/>
          </p:nvSpPr>
          <p:spPr bwMode="auto">
            <a:xfrm>
              <a:off x="2714" y="3035"/>
              <a:ext cx="160" cy="118"/>
            </a:xfrm>
            <a:custGeom>
              <a:avLst/>
              <a:gdLst>
                <a:gd name="T0" fmla="*/ 0 w 160"/>
                <a:gd name="T1" fmla="*/ 0 h 118"/>
                <a:gd name="T2" fmla="*/ 0 w 160"/>
                <a:gd name="T3" fmla="*/ 118 h 118"/>
                <a:gd name="T4" fmla="*/ 160 w 160"/>
                <a:gd name="T5" fmla="*/ 118 h 118"/>
              </a:gdLst>
              <a:ahLst/>
              <a:cxnLst>
                <a:cxn ang="0">
                  <a:pos x="T0" y="T1"/>
                </a:cxn>
                <a:cxn ang="0">
                  <a:pos x="T2" y="T3"/>
                </a:cxn>
                <a:cxn ang="0">
                  <a:pos x="T4" y="T5"/>
                </a:cxn>
              </a:cxnLst>
              <a:rect l="0" t="0" r="r" b="b"/>
              <a:pathLst>
                <a:path w="160" h="118">
                  <a:moveTo>
                    <a:pt x="0" y="0"/>
                  </a:moveTo>
                  <a:lnTo>
                    <a:pt x="0" y="118"/>
                  </a:lnTo>
                  <a:lnTo>
                    <a:pt x="160" y="11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4" name="Freeform 311"/>
            <p:cNvSpPr>
              <a:spLocks/>
            </p:cNvSpPr>
            <p:nvPr/>
          </p:nvSpPr>
          <p:spPr bwMode="auto">
            <a:xfrm>
              <a:off x="2666" y="2898"/>
              <a:ext cx="48" cy="136"/>
            </a:xfrm>
            <a:custGeom>
              <a:avLst/>
              <a:gdLst>
                <a:gd name="T0" fmla="*/ 0 w 48"/>
                <a:gd name="T1" fmla="*/ 0 h 136"/>
                <a:gd name="T2" fmla="*/ 0 w 48"/>
                <a:gd name="T3" fmla="*/ 136 h 136"/>
                <a:gd name="T4" fmla="*/ 48 w 48"/>
                <a:gd name="T5" fmla="*/ 136 h 136"/>
              </a:gdLst>
              <a:ahLst/>
              <a:cxnLst>
                <a:cxn ang="0">
                  <a:pos x="T0" y="T1"/>
                </a:cxn>
                <a:cxn ang="0">
                  <a:pos x="T2" y="T3"/>
                </a:cxn>
                <a:cxn ang="0">
                  <a:pos x="T4" y="T5"/>
                </a:cxn>
              </a:cxnLst>
              <a:rect l="0" t="0" r="r" b="b"/>
              <a:pathLst>
                <a:path w="48" h="136">
                  <a:moveTo>
                    <a:pt x="0" y="0"/>
                  </a:moveTo>
                  <a:lnTo>
                    <a:pt x="0" y="136"/>
                  </a:lnTo>
                  <a:lnTo>
                    <a:pt x="48" y="136"/>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5" name="Freeform 312"/>
            <p:cNvSpPr>
              <a:spLocks/>
            </p:cNvSpPr>
            <p:nvPr/>
          </p:nvSpPr>
          <p:spPr bwMode="auto">
            <a:xfrm>
              <a:off x="2482" y="2686"/>
              <a:ext cx="184" cy="211"/>
            </a:xfrm>
            <a:custGeom>
              <a:avLst/>
              <a:gdLst>
                <a:gd name="T0" fmla="*/ 0 w 184"/>
                <a:gd name="T1" fmla="*/ 0 h 211"/>
                <a:gd name="T2" fmla="*/ 0 w 184"/>
                <a:gd name="T3" fmla="*/ 211 h 211"/>
                <a:gd name="T4" fmla="*/ 184 w 184"/>
                <a:gd name="T5" fmla="*/ 211 h 211"/>
              </a:gdLst>
              <a:ahLst/>
              <a:cxnLst>
                <a:cxn ang="0">
                  <a:pos x="T0" y="T1"/>
                </a:cxn>
                <a:cxn ang="0">
                  <a:pos x="T2" y="T3"/>
                </a:cxn>
                <a:cxn ang="0">
                  <a:pos x="T4" y="T5"/>
                </a:cxn>
              </a:cxnLst>
              <a:rect l="0" t="0" r="r" b="b"/>
              <a:pathLst>
                <a:path w="184" h="211">
                  <a:moveTo>
                    <a:pt x="0" y="0"/>
                  </a:moveTo>
                  <a:lnTo>
                    <a:pt x="0" y="211"/>
                  </a:lnTo>
                  <a:lnTo>
                    <a:pt x="184" y="21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6" name="Freeform 313"/>
            <p:cNvSpPr>
              <a:spLocks/>
            </p:cNvSpPr>
            <p:nvPr/>
          </p:nvSpPr>
          <p:spPr bwMode="auto">
            <a:xfrm>
              <a:off x="2367" y="2477"/>
              <a:ext cx="115" cy="207"/>
            </a:xfrm>
            <a:custGeom>
              <a:avLst/>
              <a:gdLst>
                <a:gd name="T0" fmla="*/ 0 w 115"/>
                <a:gd name="T1" fmla="*/ 0 h 207"/>
                <a:gd name="T2" fmla="*/ 0 w 115"/>
                <a:gd name="T3" fmla="*/ 207 h 207"/>
                <a:gd name="T4" fmla="*/ 115 w 115"/>
                <a:gd name="T5" fmla="*/ 207 h 207"/>
              </a:gdLst>
              <a:ahLst/>
              <a:cxnLst>
                <a:cxn ang="0">
                  <a:pos x="T0" y="T1"/>
                </a:cxn>
                <a:cxn ang="0">
                  <a:pos x="T2" y="T3"/>
                </a:cxn>
                <a:cxn ang="0">
                  <a:pos x="T4" y="T5"/>
                </a:cxn>
              </a:cxnLst>
              <a:rect l="0" t="0" r="r" b="b"/>
              <a:pathLst>
                <a:path w="115" h="207">
                  <a:moveTo>
                    <a:pt x="0" y="0"/>
                  </a:moveTo>
                  <a:lnTo>
                    <a:pt x="0" y="207"/>
                  </a:lnTo>
                  <a:lnTo>
                    <a:pt x="115" y="207"/>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7" name="Freeform 314"/>
            <p:cNvSpPr>
              <a:spLocks/>
            </p:cNvSpPr>
            <p:nvPr/>
          </p:nvSpPr>
          <p:spPr bwMode="auto">
            <a:xfrm>
              <a:off x="2198" y="1938"/>
              <a:ext cx="169" cy="538"/>
            </a:xfrm>
            <a:custGeom>
              <a:avLst/>
              <a:gdLst>
                <a:gd name="T0" fmla="*/ 0 w 169"/>
                <a:gd name="T1" fmla="*/ 0 h 538"/>
                <a:gd name="T2" fmla="*/ 0 w 169"/>
                <a:gd name="T3" fmla="*/ 538 h 538"/>
                <a:gd name="T4" fmla="*/ 169 w 169"/>
                <a:gd name="T5" fmla="*/ 538 h 538"/>
              </a:gdLst>
              <a:ahLst/>
              <a:cxnLst>
                <a:cxn ang="0">
                  <a:pos x="T0" y="T1"/>
                </a:cxn>
                <a:cxn ang="0">
                  <a:pos x="T2" y="T3"/>
                </a:cxn>
                <a:cxn ang="0">
                  <a:pos x="T4" y="T5"/>
                </a:cxn>
              </a:cxnLst>
              <a:rect l="0" t="0" r="r" b="b"/>
              <a:pathLst>
                <a:path w="169" h="538">
                  <a:moveTo>
                    <a:pt x="0" y="0"/>
                  </a:moveTo>
                  <a:lnTo>
                    <a:pt x="0" y="538"/>
                  </a:lnTo>
                  <a:lnTo>
                    <a:pt x="169" y="538"/>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8" name="Freeform 315"/>
            <p:cNvSpPr>
              <a:spLocks/>
            </p:cNvSpPr>
            <p:nvPr/>
          </p:nvSpPr>
          <p:spPr bwMode="auto">
            <a:xfrm>
              <a:off x="2179" y="1266"/>
              <a:ext cx="19" cy="671"/>
            </a:xfrm>
            <a:custGeom>
              <a:avLst/>
              <a:gdLst>
                <a:gd name="T0" fmla="*/ 0 w 19"/>
                <a:gd name="T1" fmla="*/ 0 h 671"/>
                <a:gd name="T2" fmla="*/ 0 w 19"/>
                <a:gd name="T3" fmla="*/ 671 h 671"/>
                <a:gd name="T4" fmla="*/ 19 w 19"/>
                <a:gd name="T5" fmla="*/ 671 h 671"/>
              </a:gdLst>
              <a:ahLst/>
              <a:cxnLst>
                <a:cxn ang="0">
                  <a:pos x="T0" y="T1"/>
                </a:cxn>
                <a:cxn ang="0">
                  <a:pos x="T2" y="T3"/>
                </a:cxn>
                <a:cxn ang="0">
                  <a:pos x="T4" y="T5"/>
                </a:cxn>
              </a:cxnLst>
              <a:rect l="0" t="0" r="r" b="b"/>
              <a:pathLst>
                <a:path w="19" h="671">
                  <a:moveTo>
                    <a:pt x="0" y="0"/>
                  </a:moveTo>
                  <a:lnTo>
                    <a:pt x="0" y="671"/>
                  </a:lnTo>
                  <a:lnTo>
                    <a:pt x="19" y="671"/>
                  </a:lnTo>
                </a:path>
              </a:pathLst>
            </a:custGeom>
            <a:noFill/>
            <a:ln w="7938"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39" name="Rectangle 316"/>
            <p:cNvSpPr>
              <a:spLocks noChangeArrowheads="1"/>
            </p:cNvSpPr>
            <p:nvPr/>
          </p:nvSpPr>
          <p:spPr bwMode="auto">
            <a:xfrm>
              <a:off x="2497" y="2380"/>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0" name="Rectangle 317"/>
            <p:cNvSpPr>
              <a:spLocks noChangeArrowheads="1"/>
            </p:cNvSpPr>
            <p:nvPr/>
          </p:nvSpPr>
          <p:spPr bwMode="auto">
            <a:xfrm>
              <a:off x="2403" y="2429"/>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1" name="Rectangle 318"/>
            <p:cNvSpPr>
              <a:spLocks noChangeArrowheads="1"/>
            </p:cNvSpPr>
            <p:nvPr/>
          </p:nvSpPr>
          <p:spPr bwMode="auto">
            <a:xfrm>
              <a:off x="2892" y="2576"/>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2" name="Rectangle 319"/>
            <p:cNvSpPr>
              <a:spLocks noChangeArrowheads="1"/>
            </p:cNvSpPr>
            <p:nvPr/>
          </p:nvSpPr>
          <p:spPr bwMode="auto">
            <a:xfrm>
              <a:off x="2883" y="262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3" name="Rectangle 320"/>
            <p:cNvSpPr>
              <a:spLocks noChangeArrowheads="1"/>
            </p:cNvSpPr>
            <p:nvPr/>
          </p:nvSpPr>
          <p:spPr bwMode="auto">
            <a:xfrm>
              <a:off x="2830" y="2715"/>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4" name="Rectangle 321"/>
            <p:cNvSpPr>
              <a:spLocks noChangeArrowheads="1"/>
            </p:cNvSpPr>
            <p:nvPr/>
          </p:nvSpPr>
          <p:spPr bwMode="auto">
            <a:xfrm>
              <a:off x="2833" y="3348"/>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5" name="Rectangle 322"/>
            <p:cNvSpPr>
              <a:spLocks noChangeArrowheads="1"/>
            </p:cNvSpPr>
            <p:nvPr/>
          </p:nvSpPr>
          <p:spPr bwMode="auto">
            <a:xfrm>
              <a:off x="2814" y="3299"/>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6" name="Rectangle 323"/>
            <p:cNvSpPr>
              <a:spLocks noChangeArrowheads="1"/>
            </p:cNvSpPr>
            <p:nvPr/>
          </p:nvSpPr>
          <p:spPr bwMode="auto">
            <a:xfrm>
              <a:off x="2805" y="3101"/>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7" name="Rectangle 324"/>
            <p:cNvSpPr>
              <a:spLocks noChangeArrowheads="1"/>
            </p:cNvSpPr>
            <p:nvPr/>
          </p:nvSpPr>
          <p:spPr bwMode="auto">
            <a:xfrm>
              <a:off x="2805" y="2969"/>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8" name="Rectangle 325"/>
            <p:cNvSpPr>
              <a:spLocks noChangeArrowheads="1"/>
            </p:cNvSpPr>
            <p:nvPr/>
          </p:nvSpPr>
          <p:spPr bwMode="auto">
            <a:xfrm>
              <a:off x="2755" y="3160"/>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49" name="Rectangle 326"/>
            <p:cNvSpPr>
              <a:spLocks noChangeArrowheads="1"/>
            </p:cNvSpPr>
            <p:nvPr/>
          </p:nvSpPr>
          <p:spPr bwMode="auto">
            <a:xfrm>
              <a:off x="2595" y="3041"/>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0" name="Rectangle 327"/>
            <p:cNvSpPr>
              <a:spLocks noChangeArrowheads="1"/>
            </p:cNvSpPr>
            <p:nvPr/>
          </p:nvSpPr>
          <p:spPr bwMode="auto">
            <a:xfrm>
              <a:off x="2547" y="2904"/>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1" name="Rectangle 328"/>
            <p:cNvSpPr>
              <a:spLocks noChangeArrowheads="1"/>
            </p:cNvSpPr>
            <p:nvPr/>
          </p:nvSpPr>
          <p:spPr bwMode="auto">
            <a:xfrm>
              <a:off x="2364" y="2692"/>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2" name="Rectangle 329"/>
            <p:cNvSpPr>
              <a:spLocks noChangeArrowheads="1"/>
            </p:cNvSpPr>
            <p:nvPr/>
          </p:nvSpPr>
          <p:spPr bwMode="auto">
            <a:xfrm>
              <a:off x="2554" y="1200"/>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3" name="Rectangle 330"/>
            <p:cNvSpPr>
              <a:spLocks noChangeArrowheads="1"/>
            </p:cNvSpPr>
            <p:nvPr/>
          </p:nvSpPr>
          <p:spPr bwMode="auto">
            <a:xfrm>
              <a:off x="3575" y="1644"/>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4" name="Rectangle 331"/>
            <p:cNvSpPr>
              <a:spLocks noChangeArrowheads="1"/>
            </p:cNvSpPr>
            <p:nvPr/>
          </p:nvSpPr>
          <p:spPr bwMode="auto">
            <a:xfrm>
              <a:off x="3525" y="1511"/>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5" name="Rectangle 332"/>
            <p:cNvSpPr>
              <a:spLocks noChangeArrowheads="1"/>
            </p:cNvSpPr>
            <p:nvPr/>
          </p:nvSpPr>
          <p:spPr bwMode="auto">
            <a:xfrm>
              <a:off x="3779" y="2037"/>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6" name="Rectangle 333"/>
            <p:cNvSpPr>
              <a:spLocks noChangeArrowheads="1"/>
            </p:cNvSpPr>
            <p:nvPr/>
          </p:nvSpPr>
          <p:spPr bwMode="auto">
            <a:xfrm>
              <a:off x="3645" y="1988"/>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7" name="Rectangle 334"/>
            <p:cNvSpPr>
              <a:spLocks noChangeArrowheads="1"/>
            </p:cNvSpPr>
            <p:nvPr/>
          </p:nvSpPr>
          <p:spPr bwMode="auto">
            <a:xfrm>
              <a:off x="3710" y="1790"/>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8" name="Rectangle 335"/>
            <p:cNvSpPr>
              <a:spLocks noChangeArrowheads="1"/>
            </p:cNvSpPr>
            <p:nvPr/>
          </p:nvSpPr>
          <p:spPr bwMode="auto">
            <a:xfrm>
              <a:off x="3542" y="1915"/>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59" name="Rectangle 336"/>
            <p:cNvSpPr>
              <a:spLocks noChangeArrowheads="1"/>
            </p:cNvSpPr>
            <p:nvPr/>
          </p:nvSpPr>
          <p:spPr bwMode="auto">
            <a:xfrm>
              <a:off x="3423" y="1738"/>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0" name="Rectangle 337"/>
            <p:cNvSpPr>
              <a:spLocks noChangeArrowheads="1"/>
            </p:cNvSpPr>
            <p:nvPr/>
          </p:nvSpPr>
          <p:spPr bwMode="auto">
            <a:xfrm>
              <a:off x="2251" y="135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1" name="Rectangle 338"/>
            <p:cNvSpPr>
              <a:spLocks noChangeArrowheads="1"/>
            </p:cNvSpPr>
            <p:nvPr/>
          </p:nvSpPr>
          <p:spPr bwMode="auto">
            <a:xfrm>
              <a:off x="2545" y="1038"/>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2" name="Rectangle 339"/>
            <p:cNvSpPr>
              <a:spLocks noChangeArrowheads="1"/>
            </p:cNvSpPr>
            <p:nvPr/>
          </p:nvSpPr>
          <p:spPr bwMode="auto">
            <a:xfrm>
              <a:off x="2401" y="931"/>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3" name="Rectangle 340"/>
            <p:cNvSpPr>
              <a:spLocks noChangeArrowheads="1"/>
            </p:cNvSpPr>
            <p:nvPr/>
          </p:nvSpPr>
          <p:spPr bwMode="auto">
            <a:xfrm>
              <a:off x="2299" y="813"/>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4" name="Rectangle 341"/>
            <p:cNvSpPr>
              <a:spLocks noChangeArrowheads="1"/>
            </p:cNvSpPr>
            <p:nvPr/>
          </p:nvSpPr>
          <p:spPr bwMode="auto">
            <a:xfrm>
              <a:off x="2299" y="54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5" name="Rectangle 342"/>
            <p:cNvSpPr>
              <a:spLocks noChangeArrowheads="1"/>
            </p:cNvSpPr>
            <p:nvPr/>
          </p:nvSpPr>
          <p:spPr bwMode="auto">
            <a:xfrm>
              <a:off x="2279" y="70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6" name="Rectangle 343"/>
            <p:cNvSpPr>
              <a:spLocks noChangeArrowheads="1"/>
            </p:cNvSpPr>
            <p:nvPr/>
          </p:nvSpPr>
          <p:spPr bwMode="auto">
            <a:xfrm>
              <a:off x="2131" y="549"/>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7" name="Rectangle 344"/>
            <p:cNvSpPr>
              <a:spLocks noChangeArrowheads="1"/>
            </p:cNvSpPr>
            <p:nvPr/>
          </p:nvSpPr>
          <p:spPr bwMode="auto">
            <a:xfrm>
              <a:off x="2249" y="2483"/>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8" name="Rectangle 345"/>
            <p:cNvSpPr>
              <a:spLocks noChangeArrowheads="1"/>
            </p:cNvSpPr>
            <p:nvPr/>
          </p:nvSpPr>
          <p:spPr bwMode="auto">
            <a:xfrm>
              <a:off x="2305" y="2224"/>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69" name="Rectangle 346"/>
            <p:cNvSpPr>
              <a:spLocks noChangeArrowheads="1"/>
            </p:cNvSpPr>
            <p:nvPr/>
          </p:nvSpPr>
          <p:spPr bwMode="auto">
            <a:xfrm>
              <a:off x="2566" y="2117"/>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70" name="Rectangle 347"/>
            <p:cNvSpPr>
              <a:spLocks noChangeArrowheads="1"/>
            </p:cNvSpPr>
            <p:nvPr/>
          </p:nvSpPr>
          <p:spPr bwMode="auto">
            <a:xfrm>
              <a:off x="2358" y="2167"/>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71" name="Line 348"/>
            <p:cNvSpPr>
              <a:spLocks noChangeShapeType="1"/>
            </p:cNvSpPr>
            <p:nvPr/>
          </p:nvSpPr>
          <p:spPr bwMode="auto">
            <a:xfrm>
              <a:off x="2403" y="3469"/>
              <a:ext cx="103" cy="0"/>
            </a:xfrm>
            <a:prstGeom prst="line">
              <a:avLst/>
            </a:prstGeom>
            <a:noFill/>
            <a:ln w="7938"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72" name="Line 349"/>
            <p:cNvSpPr>
              <a:spLocks noChangeShapeType="1"/>
            </p:cNvSpPr>
            <p:nvPr/>
          </p:nvSpPr>
          <p:spPr bwMode="auto">
            <a:xfrm>
              <a:off x="2403" y="3458"/>
              <a:ext cx="0" cy="22"/>
            </a:xfrm>
            <a:prstGeom prst="line">
              <a:avLst/>
            </a:prstGeom>
            <a:noFill/>
            <a:ln w="7938"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73" name="Line 350"/>
            <p:cNvSpPr>
              <a:spLocks noChangeShapeType="1"/>
            </p:cNvSpPr>
            <p:nvPr/>
          </p:nvSpPr>
          <p:spPr bwMode="auto">
            <a:xfrm>
              <a:off x="2506" y="3458"/>
              <a:ext cx="0" cy="22"/>
            </a:xfrm>
            <a:prstGeom prst="line">
              <a:avLst/>
            </a:prstGeom>
            <a:noFill/>
            <a:ln w="7938"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874" name="Rectangle 351"/>
            <p:cNvSpPr>
              <a:spLocks noChangeArrowheads="1"/>
            </p:cNvSpPr>
            <p:nvPr/>
          </p:nvSpPr>
          <p:spPr bwMode="auto">
            <a:xfrm>
              <a:off x="2383" y="3479"/>
              <a:ext cx="12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0.005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grpSp>
      <p:sp>
        <p:nvSpPr>
          <p:cNvPr id="875" name="직사각형 874"/>
          <p:cNvSpPr/>
          <p:nvPr/>
        </p:nvSpPr>
        <p:spPr>
          <a:xfrm>
            <a:off x="509114" y="5789908"/>
            <a:ext cx="9079928" cy="830997"/>
          </a:xfrm>
          <a:prstGeom prst="rect">
            <a:avLst/>
          </a:prstGeom>
        </p:spPr>
        <p:txBody>
          <a:bodyPr wrap="square">
            <a:spAutoFit/>
          </a:bodyPr>
          <a:lstStyle/>
          <a:p>
            <a:pPr algn="just"/>
            <a:r>
              <a:rPr lang="en-US" altLang="ko-KR" sz="1200" b="1"/>
              <a:t>Supplementary </a:t>
            </a:r>
            <a:r>
              <a:rPr lang="en-US" altLang="ko-KR" sz="1200" b="1" smtClean="0"/>
              <a:t>fig </a:t>
            </a:r>
            <a:r>
              <a:rPr lang="en-US" altLang="ko-KR" sz="1200" b="1"/>
              <a:t>1</a:t>
            </a:r>
            <a:r>
              <a:rPr lang="en-US" altLang="ko-KR" sz="1200" b="1" smtClean="0"/>
              <a:t>. The maximum likelihood phylogenetic trees for the PB2 (A) and PB1 (B) gene segments of the AIVs isolated from wild bird feces in national active surveillance between 2016 and 2017. </a:t>
            </a:r>
            <a:r>
              <a:rPr lang="en-US" altLang="ko-KR" sz="1200" smtClean="0"/>
              <a:t>The virus isolated from red-crowned crane feces was indicated in red. The scale bars represent the number of substitutions per nucleotide. Branch labels record the stability of the branches over 1000 bootstrap replicates. Only bootstrap values &gt;</a:t>
            </a:r>
            <a:r>
              <a:rPr lang="en-US" altLang="ko-KR" sz="1200"/>
              <a:t>70</a:t>
            </a:r>
            <a:r>
              <a:rPr lang="en-US" altLang="ko-KR" sz="1200" smtClean="0"/>
              <a:t>% are shown in each tree. </a:t>
            </a:r>
            <a:endParaRPr lang="ko-KR" altLang="en-US" sz="1200" dirty="0"/>
          </a:p>
        </p:txBody>
      </p:sp>
    </p:spTree>
    <p:extLst>
      <p:ext uri="{BB962C8B-B14F-4D97-AF65-F5344CB8AC3E}">
        <p14:creationId xmlns:p14="http://schemas.microsoft.com/office/powerpoint/2010/main" val="1196658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509114" y="5789908"/>
            <a:ext cx="9079928" cy="830997"/>
          </a:xfrm>
          <a:prstGeom prst="rect">
            <a:avLst/>
          </a:prstGeom>
        </p:spPr>
        <p:txBody>
          <a:bodyPr wrap="square">
            <a:spAutoFit/>
          </a:bodyPr>
          <a:lstStyle/>
          <a:p>
            <a:pPr algn="just"/>
            <a:r>
              <a:rPr lang="en-US" altLang="ko-KR" sz="1200" b="1"/>
              <a:t>Supplementary </a:t>
            </a:r>
            <a:r>
              <a:rPr lang="en-US" altLang="ko-KR" sz="1200" b="1" smtClean="0"/>
              <a:t>fig </a:t>
            </a:r>
            <a:r>
              <a:rPr lang="en-US" altLang="ko-KR" sz="1200" b="1"/>
              <a:t>1</a:t>
            </a:r>
            <a:r>
              <a:rPr lang="en-US" altLang="ko-KR" sz="1200" b="1" smtClean="0"/>
              <a:t>. The maximum likelihood phylogenetic trees for the PA (C) and NP (D) gene segments of the AIVs isolated from wild bird feces in national active surveillance between 2016 and 2017. </a:t>
            </a:r>
            <a:r>
              <a:rPr lang="en-US" altLang="ko-KR" sz="1200" smtClean="0"/>
              <a:t>The virus isolated from red-crowned crane feces was indicated in red. The scale bars represent the number of substitutions per nucleotide. Branch labels record the stability of the branches over 1000 bootstrap replicates. Only bootstrap values &gt;</a:t>
            </a:r>
            <a:r>
              <a:rPr lang="en-US" altLang="ko-KR" sz="1200"/>
              <a:t>70</a:t>
            </a:r>
            <a:r>
              <a:rPr lang="en-US" altLang="ko-KR" sz="1200" smtClean="0"/>
              <a:t>% are shown in each tree. </a:t>
            </a:r>
            <a:endParaRPr lang="ko-KR" altLang="en-US" sz="1200" dirty="0"/>
          </a:p>
        </p:txBody>
      </p:sp>
      <p:sp>
        <p:nvSpPr>
          <p:cNvPr id="10" name="TextBox 9"/>
          <p:cNvSpPr txBox="1"/>
          <p:nvPr/>
        </p:nvSpPr>
        <p:spPr>
          <a:xfrm>
            <a:off x="334722" y="319783"/>
            <a:ext cx="2762103" cy="400110"/>
          </a:xfrm>
          <a:prstGeom prst="rect">
            <a:avLst/>
          </a:prstGeom>
          <a:solidFill>
            <a:schemeClr val="bg1">
              <a:alpha val="6000"/>
            </a:schemeClr>
          </a:solid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algn="just" latinLnBrk="0"/>
            <a:r>
              <a:rPr lang="en-US" altLang="ko-KR" sz="2000" b="1" smtClean="0"/>
              <a:t>Supplementary fig. 1</a:t>
            </a:r>
            <a:endParaRPr lang="ko-KR" altLang="en-US" sz="2000" b="1" dirty="0"/>
          </a:p>
        </p:txBody>
      </p:sp>
      <p:sp>
        <p:nvSpPr>
          <p:cNvPr id="824" name="TextBox 823"/>
          <p:cNvSpPr txBox="1"/>
          <p:nvPr/>
        </p:nvSpPr>
        <p:spPr>
          <a:xfrm>
            <a:off x="706160" y="686516"/>
            <a:ext cx="903517" cy="400110"/>
          </a:xfrm>
          <a:prstGeom prst="rect">
            <a:avLst/>
          </a:prstGeom>
          <a:solidFill>
            <a:schemeClr val="bg1">
              <a:alpha val="6000"/>
            </a:schemeClr>
          </a:solid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algn="just" latinLnBrk="0"/>
            <a:r>
              <a:rPr lang="en-US" altLang="ko-KR" sz="2000" b="1" smtClean="0"/>
              <a:t>(c) </a:t>
            </a:r>
            <a:r>
              <a:rPr lang="en-US" altLang="ko-KR" sz="2000" b="1" smtClean="0"/>
              <a:t>PA</a:t>
            </a:r>
            <a:endParaRPr lang="ko-KR" altLang="en-US" sz="2000" b="1" dirty="0"/>
          </a:p>
        </p:txBody>
      </p:sp>
      <p:sp>
        <p:nvSpPr>
          <p:cNvPr id="825" name="TextBox 824"/>
          <p:cNvSpPr txBox="1"/>
          <p:nvPr/>
        </p:nvSpPr>
        <p:spPr>
          <a:xfrm>
            <a:off x="6462825" y="674708"/>
            <a:ext cx="979755" cy="400110"/>
          </a:xfrm>
          <a:prstGeom prst="rect">
            <a:avLst/>
          </a:prstGeom>
          <a:solidFill>
            <a:schemeClr val="bg1">
              <a:alpha val="6000"/>
            </a:schemeClr>
          </a:solid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algn="just" latinLnBrk="0"/>
            <a:r>
              <a:rPr lang="en-US" altLang="ko-KR" sz="2000" b="1" smtClean="0"/>
              <a:t>(d) </a:t>
            </a:r>
            <a:r>
              <a:rPr lang="en-US" altLang="ko-KR" sz="2000" b="1" smtClean="0"/>
              <a:t>NP</a:t>
            </a:r>
            <a:endParaRPr lang="ko-KR" altLang="en-US" sz="2000" b="1" dirty="0"/>
          </a:p>
        </p:txBody>
      </p:sp>
      <p:grpSp>
        <p:nvGrpSpPr>
          <p:cNvPr id="980" name="Group 159"/>
          <p:cNvGrpSpPr>
            <a:grpSpLocks noChangeAspect="1"/>
          </p:cNvGrpSpPr>
          <p:nvPr/>
        </p:nvGrpSpPr>
        <p:grpSpPr bwMode="auto">
          <a:xfrm>
            <a:off x="6756943" y="800351"/>
            <a:ext cx="3703637" cy="4930774"/>
            <a:chOff x="3105" y="595"/>
            <a:chExt cx="2333" cy="3106"/>
          </a:xfrm>
        </p:grpSpPr>
        <p:sp>
          <p:nvSpPr>
            <p:cNvPr id="981" name="AutoShape 158"/>
            <p:cNvSpPr>
              <a:spLocks noChangeAspect="1" noChangeArrowheads="1" noTextEdit="1"/>
            </p:cNvSpPr>
            <p:nvPr/>
          </p:nvSpPr>
          <p:spPr bwMode="auto">
            <a:xfrm>
              <a:off x="3105" y="595"/>
              <a:ext cx="2329" cy="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82" name="Rectangle 160"/>
            <p:cNvSpPr>
              <a:spLocks noChangeArrowheads="1"/>
            </p:cNvSpPr>
            <p:nvPr/>
          </p:nvSpPr>
          <p:spPr bwMode="auto">
            <a:xfrm>
              <a:off x="3758" y="635"/>
              <a:ext cx="81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A/mallard/Kr/H982-6/2017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983" name="Freeform 161"/>
            <p:cNvSpPr>
              <a:spLocks/>
            </p:cNvSpPr>
            <p:nvPr/>
          </p:nvSpPr>
          <p:spPr bwMode="auto">
            <a:xfrm>
              <a:off x="3755" y="658"/>
              <a:ext cx="0" cy="33"/>
            </a:xfrm>
            <a:custGeom>
              <a:avLst/>
              <a:gdLst>
                <a:gd name="T0" fmla="*/ 33 h 33"/>
                <a:gd name="T1" fmla="*/ 0 h 33"/>
                <a:gd name="T2" fmla="*/ 0 h 33"/>
              </a:gdLst>
              <a:ahLst/>
              <a:cxnLst>
                <a:cxn ang="0">
                  <a:pos x="0" y="T0"/>
                </a:cxn>
                <a:cxn ang="0">
                  <a:pos x="0" y="T1"/>
                </a:cxn>
                <a:cxn ang="0">
                  <a:pos x="0" y="T2"/>
                </a:cxn>
              </a:cxnLst>
              <a:rect l="0" t="0" r="r" b="b"/>
              <a:pathLst>
                <a:path h="33">
                  <a:moveTo>
                    <a:pt x="0" y="33"/>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84" name="Rectangle 162"/>
            <p:cNvSpPr>
              <a:spLocks noChangeArrowheads="1"/>
            </p:cNvSpPr>
            <p:nvPr/>
          </p:nvSpPr>
          <p:spPr bwMode="auto">
            <a:xfrm>
              <a:off x="3758" y="703"/>
              <a:ext cx="11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1" i="0" u="none" strike="noStrike" cap="none" normalizeH="0" baseline="0" smtClean="0">
                  <a:ln>
                    <a:noFill/>
                  </a:ln>
                  <a:effectLst/>
                  <a:latin typeface="Times New Roman" panose="02020603050405020304" pitchFamily="18" charset="0"/>
                  <a:cs typeface="Times New Roman" panose="02020603050405020304" pitchFamily="18" charset="0"/>
                </a:rPr>
                <a:t>A/red-crowned/Crane/Korea/H1026/2017 (H7N7)</a:t>
              </a:r>
              <a:endParaRPr kumimoji="0" lang="ko-KR" altLang="ko-KR" sz="700" b="1" i="0" u="none" strike="noStrike" cap="none" normalizeH="0" baseline="0" smtClean="0">
                <a:ln>
                  <a:noFill/>
                </a:ln>
                <a:effectLst/>
                <a:latin typeface="Times New Roman" panose="02020603050405020304" pitchFamily="18" charset="0"/>
                <a:cs typeface="Times New Roman" panose="02020603050405020304" pitchFamily="18" charset="0"/>
              </a:endParaRPr>
            </a:p>
          </p:txBody>
        </p:sp>
        <p:sp>
          <p:nvSpPr>
            <p:cNvPr id="985" name="Freeform 163"/>
            <p:cNvSpPr>
              <a:spLocks/>
            </p:cNvSpPr>
            <p:nvPr/>
          </p:nvSpPr>
          <p:spPr bwMode="auto">
            <a:xfrm>
              <a:off x="3755" y="694"/>
              <a:ext cx="0" cy="33"/>
            </a:xfrm>
            <a:custGeom>
              <a:avLst/>
              <a:gdLst>
                <a:gd name="T0" fmla="*/ 0 h 33"/>
                <a:gd name="T1" fmla="*/ 33 h 33"/>
                <a:gd name="T2" fmla="*/ 33 h 33"/>
              </a:gdLst>
              <a:ahLst/>
              <a:cxnLst>
                <a:cxn ang="0">
                  <a:pos x="0" y="T0"/>
                </a:cxn>
                <a:cxn ang="0">
                  <a:pos x="0" y="T1"/>
                </a:cxn>
                <a:cxn ang="0">
                  <a:pos x="0" y="T2"/>
                </a:cxn>
              </a:cxnLst>
              <a:rect l="0" t="0" r="r" b="b"/>
              <a:pathLst>
                <a:path h="33">
                  <a:moveTo>
                    <a:pt x="0" y="0"/>
                  </a:moveTo>
                  <a:lnTo>
                    <a:pt x="0" y="33"/>
                  </a:lnTo>
                  <a:lnTo>
                    <a:pt x="0"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86" name="Freeform 164"/>
            <p:cNvSpPr>
              <a:spLocks/>
            </p:cNvSpPr>
            <p:nvPr/>
          </p:nvSpPr>
          <p:spPr bwMode="auto">
            <a:xfrm>
              <a:off x="3735" y="692"/>
              <a:ext cx="20" cy="50"/>
            </a:xfrm>
            <a:custGeom>
              <a:avLst/>
              <a:gdLst>
                <a:gd name="T0" fmla="*/ 0 w 20"/>
                <a:gd name="T1" fmla="*/ 50 h 50"/>
                <a:gd name="T2" fmla="*/ 0 w 20"/>
                <a:gd name="T3" fmla="*/ 0 h 50"/>
                <a:gd name="T4" fmla="*/ 20 w 20"/>
                <a:gd name="T5" fmla="*/ 0 h 50"/>
              </a:gdLst>
              <a:ahLst/>
              <a:cxnLst>
                <a:cxn ang="0">
                  <a:pos x="T0" y="T1"/>
                </a:cxn>
                <a:cxn ang="0">
                  <a:pos x="T2" y="T3"/>
                </a:cxn>
                <a:cxn ang="0">
                  <a:pos x="T4" y="T5"/>
                </a:cxn>
              </a:cxnLst>
              <a:rect l="0" t="0" r="r" b="b"/>
              <a:pathLst>
                <a:path w="20" h="50">
                  <a:moveTo>
                    <a:pt x="0" y="50"/>
                  </a:moveTo>
                  <a:lnTo>
                    <a:pt x="0" y="0"/>
                  </a:lnTo>
                  <a:lnTo>
                    <a:pt x="2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87" name="Rectangle 165"/>
            <p:cNvSpPr>
              <a:spLocks noChangeArrowheads="1"/>
            </p:cNvSpPr>
            <p:nvPr/>
          </p:nvSpPr>
          <p:spPr bwMode="auto">
            <a:xfrm>
              <a:off x="3747" y="771"/>
              <a:ext cx="92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A/mallard/Korea/H1065-1/2017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988" name="Freeform 166"/>
            <p:cNvSpPr>
              <a:spLocks/>
            </p:cNvSpPr>
            <p:nvPr/>
          </p:nvSpPr>
          <p:spPr bwMode="auto">
            <a:xfrm>
              <a:off x="3735" y="745"/>
              <a:ext cx="10" cy="50"/>
            </a:xfrm>
            <a:custGeom>
              <a:avLst/>
              <a:gdLst>
                <a:gd name="T0" fmla="*/ 0 w 10"/>
                <a:gd name="T1" fmla="*/ 0 h 50"/>
                <a:gd name="T2" fmla="*/ 0 w 10"/>
                <a:gd name="T3" fmla="*/ 50 h 50"/>
                <a:gd name="T4" fmla="*/ 10 w 10"/>
                <a:gd name="T5" fmla="*/ 50 h 50"/>
              </a:gdLst>
              <a:ahLst/>
              <a:cxnLst>
                <a:cxn ang="0">
                  <a:pos x="T0" y="T1"/>
                </a:cxn>
                <a:cxn ang="0">
                  <a:pos x="T2" y="T3"/>
                </a:cxn>
                <a:cxn ang="0">
                  <a:pos x="T4" y="T5"/>
                </a:cxn>
              </a:cxnLst>
              <a:rect l="0" t="0" r="r" b="b"/>
              <a:pathLst>
                <a:path w="10" h="50">
                  <a:moveTo>
                    <a:pt x="0" y="0"/>
                  </a:moveTo>
                  <a:lnTo>
                    <a:pt x="0" y="50"/>
                  </a:lnTo>
                  <a:lnTo>
                    <a:pt x="10" y="5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89" name="Freeform 167"/>
            <p:cNvSpPr>
              <a:spLocks/>
            </p:cNvSpPr>
            <p:nvPr/>
          </p:nvSpPr>
          <p:spPr bwMode="auto">
            <a:xfrm>
              <a:off x="3725" y="744"/>
              <a:ext cx="10" cy="75"/>
            </a:xfrm>
            <a:custGeom>
              <a:avLst/>
              <a:gdLst>
                <a:gd name="T0" fmla="*/ 0 w 10"/>
                <a:gd name="T1" fmla="*/ 75 h 75"/>
                <a:gd name="T2" fmla="*/ 0 w 10"/>
                <a:gd name="T3" fmla="*/ 0 h 75"/>
                <a:gd name="T4" fmla="*/ 10 w 10"/>
                <a:gd name="T5" fmla="*/ 0 h 75"/>
              </a:gdLst>
              <a:ahLst/>
              <a:cxnLst>
                <a:cxn ang="0">
                  <a:pos x="T0" y="T1"/>
                </a:cxn>
                <a:cxn ang="0">
                  <a:pos x="T2" y="T3"/>
                </a:cxn>
                <a:cxn ang="0">
                  <a:pos x="T4" y="T5"/>
                </a:cxn>
              </a:cxnLst>
              <a:rect l="0" t="0" r="r" b="b"/>
              <a:pathLst>
                <a:path w="10" h="75">
                  <a:moveTo>
                    <a:pt x="0" y="75"/>
                  </a:moveTo>
                  <a:lnTo>
                    <a:pt x="0" y="0"/>
                  </a:lnTo>
                  <a:lnTo>
                    <a:pt x="1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90" name="Rectangle 168"/>
            <p:cNvSpPr>
              <a:spLocks noChangeArrowheads="1"/>
            </p:cNvSpPr>
            <p:nvPr/>
          </p:nvSpPr>
          <p:spPr bwMode="auto">
            <a:xfrm>
              <a:off x="3747" y="839"/>
              <a:ext cx="92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A/mallard/Korea/H1029-5/2017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991" name="Freeform 169"/>
            <p:cNvSpPr>
              <a:spLocks/>
            </p:cNvSpPr>
            <p:nvPr/>
          </p:nvSpPr>
          <p:spPr bwMode="auto">
            <a:xfrm>
              <a:off x="3735" y="863"/>
              <a:ext cx="10" cy="33"/>
            </a:xfrm>
            <a:custGeom>
              <a:avLst/>
              <a:gdLst>
                <a:gd name="T0" fmla="*/ 0 w 10"/>
                <a:gd name="T1" fmla="*/ 33 h 33"/>
                <a:gd name="T2" fmla="*/ 0 w 10"/>
                <a:gd name="T3" fmla="*/ 0 h 33"/>
                <a:gd name="T4" fmla="*/ 10 w 10"/>
                <a:gd name="T5" fmla="*/ 0 h 33"/>
              </a:gdLst>
              <a:ahLst/>
              <a:cxnLst>
                <a:cxn ang="0">
                  <a:pos x="T0" y="T1"/>
                </a:cxn>
                <a:cxn ang="0">
                  <a:pos x="T2" y="T3"/>
                </a:cxn>
                <a:cxn ang="0">
                  <a:pos x="T4" y="T5"/>
                </a:cxn>
              </a:cxnLst>
              <a:rect l="0" t="0" r="r" b="b"/>
              <a:pathLst>
                <a:path w="10" h="33">
                  <a:moveTo>
                    <a:pt x="0" y="33"/>
                  </a:moveTo>
                  <a:lnTo>
                    <a:pt x="0" y="0"/>
                  </a:lnTo>
                  <a:lnTo>
                    <a:pt x="1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92" name="Rectangle 170"/>
            <p:cNvSpPr>
              <a:spLocks noChangeArrowheads="1"/>
            </p:cNvSpPr>
            <p:nvPr/>
          </p:nvSpPr>
          <p:spPr bwMode="auto">
            <a:xfrm>
              <a:off x="3747" y="908"/>
              <a:ext cx="92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A/mallard/Korea/H1066-5/2017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993" name="Freeform 171"/>
            <p:cNvSpPr>
              <a:spLocks/>
            </p:cNvSpPr>
            <p:nvPr/>
          </p:nvSpPr>
          <p:spPr bwMode="auto">
            <a:xfrm>
              <a:off x="3735" y="899"/>
              <a:ext cx="10" cy="32"/>
            </a:xfrm>
            <a:custGeom>
              <a:avLst/>
              <a:gdLst>
                <a:gd name="T0" fmla="*/ 0 w 10"/>
                <a:gd name="T1" fmla="*/ 0 h 32"/>
                <a:gd name="T2" fmla="*/ 0 w 10"/>
                <a:gd name="T3" fmla="*/ 32 h 32"/>
                <a:gd name="T4" fmla="*/ 10 w 10"/>
                <a:gd name="T5" fmla="*/ 32 h 32"/>
              </a:gdLst>
              <a:ahLst/>
              <a:cxnLst>
                <a:cxn ang="0">
                  <a:pos x="T0" y="T1"/>
                </a:cxn>
                <a:cxn ang="0">
                  <a:pos x="T2" y="T3"/>
                </a:cxn>
                <a:cxn ang="0">
                  <a:pos x="T4" y="T5"/>
                </a:cxn>
              </a:cxnLst>
              <a:rect l="0" t="0" r="r" b="b"/>
              <a:pathLst>
                <a:path w="10" h="32">
                  <a:moveTo>
                    <a:pt x="0" y="0"/>
                  </a:moveTo>
                  <a:lnTo>
                    <a:pt x="0" y="32"/>
                  </a:lnTo>
                  <a:lnTo>
                    <a:pt x="10" y="3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94" name="Freeform 172"/>
            <p:cNvSpPr>
              <a:spLocks/>
            </p:cNvSpPr>
            <p:nvPr/>
          </p:nvSpPr>
          <p:spPr bwMode="auto">
            <a:xfrm>
              <a:off x="3725" y="822"/>
              <a:ext cx="10" cy="75"/>
            </a:xfrm>
            <a:custGeom>
              <a:avLst/>
              <a:gdLst>
                <a:gd name="T0" fmla="*/ 0 w 10"/>
                <a:gd name="T1" fmla="*/ 0 h 75"/>
                <a:gd name="T2" fmla="*/ 0 w 10"/>
                <a:gd name="T3" fmla="*/ 75 h 75"/>
                <a:gd name="T4" fmla="*/ 10 w 10"/>
                <a:gd name="T5" fmla="*/ 75 h 75"/>
              </a:gdLst>
              <a:ahLst/>
              <a:cxnLst>
                <a:cxn ang="0">
                  <a:pos x="T0" y="T1"/>
                </a:cxn>
                <a:cxn ang="0">
                  <a:pos x="T2" y="T3"/>
                </a:cxn>
                <a:cxn ang="0">
                  <a:pos x="T4" y="T5"/>
                </a:cxn>
              </a:cxnLst>
              <a:rect l="0" t="0" r="r" b="b"/>
              <a:pathLst>
                <a:path w="10" h="75">
                  <a:moveTo>
                    <a:pt x="0" y="0"/>
                  </a:moveTo>
                  <a:lnTo>
                    <a:pt x="0" y="75"/>
                  </a:lnTo>
                  <a:lnTo>
                    <a:pt x="10" y="75"/>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95" name="Freeform 173"/>
            <p:cNvSpPr>
              <a:spLocks/>
            </p:cNvSpPr>
            <p:nvPr/>
          </p:nvSpPr>
          <p:spPr bwMode="auto">
            <a:xfrm>
              <a:off x="3663" y="820"/>
              <a:ext cx="62" cy="89"/>
            </a:xfrm>
            <a:custGeom>
              <a:avLst/>
              <a:gdLst>
                <a:gd name="T0" fmla="*/ 0 w 62"/>
                <a:gd name="T1" fmla="*/ 89 h 89"/>
                <a:gd name="T2" fmla="*/ 0 w 62"/>
                <a:gd name="T3" fmla="*/ 0 h 89"/>
                <a:gd name="T4" fmla="*/ 62 w 62"/>
                <a:gd name="T5" fmla="*/ 0 h 89"/>
              </a:gdLst>
              <a:ahLst/>
              <a:cxnLst>
                <a:cxn ang="0">
                  <a:pos x="T0" y="T1"/>
                </a:cxn>
                <a:cxn ang="0">
                  <a:pos x="T2" y="T3"/>
                </a:cxn>
                <a:cxn ang="0">
                  <a:pos x="T4" y="T5"/>
                </a:cxn>
              </a:cxnLst>
              <a:rect l="0" t="0" r="r" b="b"/>
              <a:pathLst>
                <a:path w="62" h="89">
                  <a:moveTo>
                    <a:pt x="0" y="89"/>
                  </a:moveTo>
                  <a:lnTo>
                    <a:pt x="0" y="0"/>
                  </a:lnTo>
                  <a:lnTo>
                    <a:pt x="6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96" name="Rectangle 174"/>
            <p:cNvSpPr>
              <a:spLocks noChangeArrowheads="1"/>
            </p:cNvSpPr>
            <p:nvPr/>
          </p:nvSpPr>
          <p:spPr bwMode="auto">
            <a:xfrm>
              <a:off x="3695" y="976"/>
              <a:ext cx="73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997" name="Freeform 175"/>
            <p:cNvSpPr>
              <a:spLocks/>
            </p:cNvSpPr>
            <p:nvPr/>
          </p:nvSpPr>
          <p:spPr bwMode="auto">
            <a:xfrm>
              <a:off x="3663" y="911"/>
              <a:ext cx="30" cy="88"/>
            </a:xfrm>
            <a:custGeom>
              <a:avLst/>
              <a:gdLst>
                <a:gd name="T0" fmla="*/ 0 w 30"/>
                <a:gd name="T1" fmla="*/ 0 h 88"/>
                <a:gd name="T2" fmla="*/ 0 w 30"/>
                <a:gd name="T3" fmla="*/ 88 h 88"/>
                <a:gd name="T4" fmla="*/ 30 w 30"/>
                <a:gd name="T5" fmla="*/ 88 h 88"/>
              </a:gdLst>
              <a:ahLst/>
              <a:cxnLst>
                <a:cxn ang="0">
                  <a:pos x="T0" y="T1"/>
                </a:cxn>
                <a:cxn ang="0">
                  <a:pos x="T2" y="T3"/>
                </a:cxn>
                <a:cxn ang="0">
                  <a:pos x="T4" y="T5"/>
                </a:cxn>
              </a:cxnLst>
              <a:rect l="0" t="0" r="r" b="b"/>
              <a:pathLst>
                <a:path w="30" h="88">
                  <a:moveTo>
                    <a:pt x="0" y="0"/>
                  </a:moveTo>
                  <a:lnTo>
                    <a:pt x="0" y="88"/>
                  </a:lnTo>
                  <a:lnTo>
                    <a:pt x="30" y="88"/>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98" name="Freeform 176"/>
            <p:cNvSpPr>
              <a:spLocks/>
            </p:cNvSpPr>
            <p:nvPr/>
          </p:nvSpPr>
          <p:spPr bwMode="auto">
            <a:xfrm>
              <a:off x="3612" y="910"/>
              <a:ext cx="51" cy="77"/>
            </a:xfrm>
            <a:custGeom>
              <a:avLst/>
              <a:gdLst>
                <a:gd name="T0" fmla="*/ 0 w 51"/>
                <a:gd name="T1" fmla="*/ 77 h 77"/>
                <a:gd name="T2" fmla="*/ 0 w 51"/>
                <a:gd name="T3" fmla="*/ 0 h 77"/>
                <a:gd name="T4" fmla="*/ 51 w 51"/>
                <a:gd name="T5" fmla="*/ 0 h 77"/>
              </a:gdLst>
              <a:ahLst/>
              <a:cxnLst>
                <a:cxn ang="0">
                  <a:pos x="T0" y="T1"/>
                </a:cxn>
                <a:cxn ang="0">
                  <a:pos x="T2" y="T3"/>
                </a:cxn>
                <a:cxn ang="0">
                  <a:pos x="T4" y="T5"/>
                </a:cxn>
              </a:cxnLst>
              <a:rect l="0" t="0" r="r" b="b"/>
              <a:pathLst>
                <a:path w="51" h="77">
                  <a:moveTo>
                    <a:pt x="0" y="77"/>
                  </a:moveTo>
                  <a:lnTo>
                    <a:pt x="0" y="0"/>
                  </a:lnTo>
                  <a:lnTo>
                    <a:pt x="51"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999" name="Rectangle 177"/>
            <p:cNvSpPr>
              <a:spLocks noChangeArrowheads="1"/>
            </p:cNvSpPr>
            <p:nvPr/>
          </p:nvSpPr>
          <p:spPr bwMode="auto">
            <a:xfrm>
              <a:off x="3624" y="1044"/>
              <a:ext cx="89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A/mallard/Korea/H906-3/2017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00" name="Freeform 178"/>
            <p:cNvSpPr>
              <a:spLocks/>
            </p:cNvSpPr>
            <p:nvPr/>
          </p:nvSpPr>
          <p:spPr bwMode="auto">
            <a:xfrm>
              <a:off x="3612" y="990"/>
              <a:ext cx="10" cy="78"/>
            </a:xfrm>
            <a:custGeom>
              <a:avLst/>
              <a:gdLst>
                <a:gd name="T0" fmla="*/ 0 w 10"/>
                <a:gd name="T1" fmla="*/ 0 h 78"/>
                <a:gd name="T2" fmla="*/ 0 w 10"/>
                <a:gd name="T3" fmla="*/ 78 h 78"/>
                <a:gd name="T4" fmla="*/ 10 w 10"/>
                <a:gd name="T5" fmla="*/ 78 h 78"/>
              </a:gdLst>
              <a:ahLst/>
              <a:cxnLst>
                <a:cxn ang="0">
                  <a:pos x="T0" y="T1"/>
                </a:cxn>
                <a:cxn ang="0">
                  <a:pos x="T2" y="T3"/>
                </a:cxn>
                <a:cxn ang="0">
                  <a:pos x="T4" y="T5"/>
                </a:cxn>
              </a:cxnLst>
              <a:rect l="0" t="0" r="r" b="b"/>
              <a:pathLst>
                <a:path w="10" h="78">
                  <a:moveTo>
                    <a:pt x="0" y="0"/>
                  </a:moveTo>
                  <a:lnTo>
                    <a:pt x="0" y="78"/>
                  </a:lnTo>
                  <a:lnTo>
                    <a:pt x="10" y="78"/>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01" name="Freeform 179"/>
            <p:cNvSpPr>
              <a:spLocks/>
            </p:cNvSpPr>
            <p:nvPr/>
          </p:nvSpPr>
          <p:spPr bwMode="auto">
            <a:xfrm>
              <a:off x="3592" y="989"/>
              <a:ext cx="20" cy="72"/>
            </a:xfrm>
            <a:custGeom>
              <a:avLst/>
              <a:gdLst>
                <a:gd name="T0" fmla="*/ 0 w 20"/>
                <a:gd name="T1" fmla="*/ 72 h 72"/>
                <a:gd name="T2" fmla="*/ 0 w 20"/>
                <a:gd name="T3" fmla="*/ 0 h 72"/>
                <a:gd name="T4" fmla="*/ 20 w 20"/>
                <a:gd name="T5" fmla="*/ 0 h 72"/>
              </a:gdLst>
              <a:ahLst/>
              <a:cxnLst>
                <a:cxn ang="0">
                  <a:pos x="T0" y="T1"/>
                </a:cxn>
                <a:cxn ang="0">
                  <a:pos x="T2" y="T3"/>
                </a:cxn>
                <a:cxn ang="0">
                  <a:pos x="T4" y="T5"/>
                </a:cxn>
              </a:cxnLst>
              <a:rect l="0" t="0" r="r" b="b"/>
              <a:pathLst>
                <a:path w="20" h="72">
                  <a:moveTo>
                    <a:pt x="0" y="72"/>
                  </a:moveTo>
                  <a:lnTo>
                    <a:pt x="0" y="0"/>
                  </a:lnTo>
                  <a:lnTo>
                    <a:pt x="2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02" name="Rectangle 180"/>
            <p:cNvSpPr>
              <a:spLocks noChangeArrowheads="1"/>
            </p:cNvSpPr>
            <p:nvPr/>
          </p:nvSpPr>
          <p:spPr bwMode="auto">
            <a:xfrm>
              <a:off x="3760" y="1112"/>
              <a:ext cx="73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A05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03" name="Freeform 181"/>
            <p:cNvSpPr>
              <a:spLocks/>
            </p:cNvSpPr>
            <p:nvPr/>
          </p:nvSpPr>
          <p:spPr bwMode="auto">
            <a:xfrm>
              <a:off x="3592" y="1063"/>
              <a:ext cx="166" cy="73"/>
            </a:xfrm>
            <a:custGeom>
              <a:avLst/>
              <a:gdLst>
                <a:gd name="T0" fmla="*/ 0 w 166"/>
                <a:gd name="T1" fmla="*/ 0 h 73"/>
                <a:gd name="T2" fmla="*/ 0 w 166"/>
                <a:gd name="T3" fmla="*/ 73 h 73"/>
                <a:gd name="T4" fmla="*/ 166 w 166"/>
                <a:gd name="T5" fmla="*/ 73 h 73"/>
              </a:gdLst>
              <a:ahLst/>
              <a:cxnLst>
                <a:cxn ang="0">
                  <a:pos x="T0" y="T1"/>
                </a:cxn>
                <a:cxn ang="0">
                  <a:pos x="T2" y="T3"/>
                </a:cxn>
                <a:cxn ang="0">
                  <a:pos x="T4" y="T5"/>
                </a:cxn>
              </a:cxnLst>
              <a:rect l="0" t="0" r="r" b="b"/>
              <a:pathLst>
                <a:path w="166" h="73">
                  <a:moveTo>
                    <a:pt x="0" y="0"/>
                  </a:moveTo>
                  <a:lnTo>
                    <a:pt x="0" y="73"/>
                  </a:lnTo>
                  <a:lnTo>
                    <a:pt x="166" y="7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04" name="Freeform 182"/>
            <p:cNvSpPr>
              <a:spLocks/>
            </p:cNvSpPr>
            <p:nvPr/>
          </p:nvSpPr>
          <p:spPr bwMode="auto">
            <a:xfrm>
              <a:off x="3570" y="1062"/>
              <a:ext cx="22" cy="87"/>
            </a:xfrm>
            <a:custGeom>
              <a:avLst/>
              <a:gdLst>
                <a:gd name="T0" fmla="*/ 0 w 22"/>
                <a:gd name="T1" fmla="*/ 87 h 87"/>
                <a:gd name="T2" fmla="*/ 0 w 22"/>
                <a:gd name="T3" fmla="*/ 0 h 87"/>
                <a:gd name="T4" fmla="*/ 22 w 22"/>
                <a:gd name="T5" fmla="*/ 0 h 87"/>
              </a:gdLst>
              <a:ahLst/>
              <a:cxnLst>
                <a:cxn ang="0">
                  <a:pos x="T0" y="T1"/>
                </a:cxn>
                <a:cxn ang="0">
                  <a:pos x="T2" y="T3"/>
                </a:cxn>
                <a:cxn ang="0">
                  <a:pos x="T4" y="T5"/>
                </a:cxn>
              </a:cxnLst>
              <a:rect l="0" t="0" r="r" b="b"/>
              <a:pathLst>
                <a:path w="22" h="87">
                  <a:moveTo>
                    <a:pt x="0" y="87"/>
                  </a:moveTo>
                  <a:lnTo>
                    <a:pt x="0" y="0"/>
                  </a:lnTo>
                  <a:lnTo>
                    <a:pt x="2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05" name="Rectangle 183"/>
            <p:cNvSpPr>
              <a:spLocks noChangeArrowheads="1"/>
            </p:cNvSpPr>
            <p:nvPr/>
          </p:nvSpPr>
          <p:spPr bwMode="auto">
            <a:xfrm>
              <a:off x="3695" y="1181"/>
              <a:ext cx="780"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Jiangxi</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10784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06" name="Freeform 184"/>
            <p:cNvSpPr>
              <a:spLocks/>
            </p:cNvSpPr>
            <p:nvPr/>
          </p:nvSpPr>
          <p:spPr bwMode="auto">
            <a:xfrm>
              <a:off x="3611" y="1204"/>
              <a:ext cx="82" cy="33"/>
            </a:xfrm>
            <a:custGeom>
              <a:avLst/>
              <a:gdLst>
                <a:gd name="T0" fmla="*/ 0 w 82"/>
                <a:gd name="T1" fmla="*/ 33 h 33"/>
                <a:gd name="T2" fmla="*/ 0 w 82"/>
                <a:gd name="T3" fmla="*/ 0 h 33"/>
                <a:gd name="T4" fmla="*/ 82 w 82"/>
                <a:gd name="T5" fmla="*/ 0 h 33"/>
              </a:gdLst>
              <a:ahLst/>
              <a:cxnLst>
                <a:cxn ang="0">
                  <a:pos x="T0" y="T1"/>
                </a:cxn>
                <a:cxn ang="0">
                  <a:pos x="T2" y="T3"/>
                </a:cxn>
                <a:cxn ang="0">
                  <a:pos x="T4" y="T5"/>
                </a:cxn>
              </a:cxnLst>
              <a:rect l="0" t="0" r="r" b="b"/>
              <a:pathLst>
                <a:path w="82" h="33">
                  <a:moveTo>
                    <a:pt x="0" y="33"/>
                  </a:moveTo>
                  <a:lnTo>
                    <a:pt x="0" y="0"/>
                  </a:lnTo>
                  <a:lnTo>
                    <a:pt x="8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07" name="Rectangle 185"/>
            <p:cNvSpPr>
              <a:spLocks noChangeArrowheads="1"/>
            </p:cNvSpPr>
            <p:nvPr/>
          </p:nvSpPr>
          <p:spPr bwMode="auto">
            <a:xfrm>
              <a:off x="3675" y="1249"/>
              <a:ext cx="90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Wuhan</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CDHN01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(H11N9)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08" name="Freeform 186"/>
            <p:cNvSpPr>
              <a:spLocks/>
            </p:cNvSpPr>
            <p:nvPr/>
          </p:nvSpPr>
          <p:spPr bwMode="auto">
            <a:xfrm>
              <a:off x="3611" y="1240"/>
              <a:ext cx="62" cy="32"/>
            </a:xfrm>
            <a:custGeom>
              <a:avLst/>
              <a:gdLst>
                <a:gd name="T0" fmla="*/ 0 w 62"/>
                <a:gd name="T1" fmla="*/ 0 h 32"/>
                <a:gd name="T2" fmla="*/ 0 w 62"/>
                <a:gd name="T3" fmla="*/ 32 h 32"/>
                <a:gd name="T4" fmla="*/ 62 w 62"/>
                <a:gd name="T5" fmla="*/ 32 h 32"/>
              </a:gdLst>
              <a:ahLst/>
              <a:cxnLst>
                <a:cxn ang="0">
                  <a:pos x="T0" y="T1"/>
                </a:cxn>
                <a:cxn ang="0">
                  <a:pos x="T2" y="T3"/>
                </a:cxn>
                <a:cxn ang="0">
                  <a:pos x="T4" y="T5"/>
                </a:cxn>
              </a:cxnLst>
              <a:rect l="0" t="0" r="r" b="b"/>
              <a:pathLst>
                <a:path w="62" h="32">
                  <a:moveTo>
                    <a:pt x="0" y="0"/>
                  </a:moveTo>
                  <a:lnTo>
                    <a:pt x="0" y="32"/>
                  </a:lnTo>
                  <a:lnTo>
                    <a:pt x="62" y="3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09" name="Freeform 187"/>
            <p:cNvSpPr>
              <a:spLocks/>
            </p:cNvSpPr>
            <p:nvPr/>
          </p:nvSpPr>
          <p:spPr bwMode="auto">
            <a:xfrm>
              <a:off x="3570" y="1152"/>
              <a:ext cx="41" cy="86"/>
            </a:xfrm>
            <a:custGeom>
              <a:avLst/>
              <a:gdLst>
                <a:gd name="T0" fmla="*/ 0 w 41"/>
                <a:gd name="T1" fmla="*/ 0 h 86"/>
                <a:gd name="T2" fmla="*/ 0 w 41"/>
                <a:gd name="T3" fmla="*/ 86 h 86"/>
                <a:gd name="T4" fmla="*/ 41 w 41"/>
                <a:gd name="T5" fmla="*/ 86 h 86"/>
              </a:gdLst>
              <a:ahLst/>
              <a:cxnLst>
                <a:cxn ang="0">
                  <a:pos x="T0" y="T1"/>
                </a:cxn>
                <a:cxn ang="0">
                  <a:pos x="T2" y="T3"/>
                </a:cxn>
                <a:cxn ang="0">
                  <a:pos x="T4" y="T5"/>
                </a:cxn>
              </a:cxnLst>
              <a:rect l="0" t="0" r="r" b="b"/>
              <a:pathLst>
                <a:path w="41" h="86">
                  <a:moveTo>
                    <a:pt x="0" y="0"/>
                  </a:moveTo>
                  <a:lnTo>
                    <a:pt x="0" y="86"/>
                  </a:lnTo>
                  <a:lnTo>
                    <a:pt x="41" y="8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10" name="Freeform 188"/>
            <p:cNvSpPr>
              <a:spLocks/>
            </p:cNvSpPr>
            <p:nvPr/>
          </p:nvSpPr>
          <p:spPr bwMode="auto">
            <a:xfrm>
              <a:off x="3560" y="1150"/>
              <a:ext cx="10" cy="111"/>
            </a:xfrm>
            <a:custGeom>
              <a:avLst/>
              <a:gdLst>
                <a:gd name="T0" fmla="*/ 0 w 10"/>
                <a:gd name="T1" fmla="*/ 111 h 111"/>
                <a:gd name="T2" fmla="*/ 0 w 10"/>
                <a:gd name="T3" fmla="*/ 0 h 111"/>
                <a:gd name="T4" fmla="*/ 10 w 10"/>
                <a:gd name="T5" fmla="*/ 0 h 111"/>
              </a:gdLst>
              <a:ahLst/>
              <a:cxnLst>
                <a:cxn ang="0">
                  <a:pos x="T0" y="T1"/>
                </a:cxn>
                <a:cxn ang="0">
                  <a:pos x="T2" y="T3"/>
                </a:cxn>
                <a:cxn ang="0">
                  <a:pos x="T4" y="T5"/>
                </a:cxn>
              </a:cxnLst>
              <a:rect l="0" t="0" r="r" b="b"/>
              <a:pathLst>
                <a:path w="10" h="111">
                  <a:moveTo>
                    <a:pt x="0" y="111"/>
                  </a:moveTo>
                  <a:lnTo>
                    <a:pt x="0" y="0"/>
                  </a:lnTo>
                  <a:lnTo>
                    <a:pt x="1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11" name="Rectangle 189"/>
            <p:cNvSpPr>
              <a:spLocks noChangeArrowheads="1"/>
            </p:cNvSpPr>
            <p:nvPr/>
          </p:nvSpPr>
          <p:spPr bwMode="auto">
            <a:xfrm>
              <a:off x="3675" y="1317"/>
              <a:ext cx="125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A/black-tailed godwit/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Bangladesh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24734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12" name="Freeform 190"/>
            <p:cNvSpPr>
              <a:spLocks/>
            </p:cNvSpPr>
            <p:nvPr/>
          </p:nvSpPr>
          <p:spPr bwMode="auto">
            <a:xfrm>
              <a:off x="3644" y="1341"/>
              <a:ext cx="29" cy="32"/>
            </a:xfrm>
            <a:custGeom>
              <a:avLst/>
              <a:gdLst>
                <a:gd name="T0" fmla="*/ 0 w 29"/>
                <a:gd name="T1" fmla="*/ 32 h 32"/>
                <a:gd name="T2" fmla="*/ 0 w 29"/>
                <a:gd name="T3" fmla="*/ 0 h 32"/>
                <a:gd name="T4" fmla="*/ 29 w 29"/>
                <a:gd name="T5" fmla="*/ 0 h 32"/>
              </a:gdLst>
              <a:ahLst/>
              <a:cxnLst>
                <a:cxn ang="0">
                  <a:pos x="T0" y="T1"/>
                </a:cxn>
                <a:cxn ang="0">
                  <a:pos x="T2" y="T3"/>
                </a:cxn>
                <a:cxn ang="0">
                  <a:pos x="T4" y="T5"/>
                </a:cxn>
              </a:cxnLst>
              <a:rect l="0" t="0" r="r" b="b"/>
              <a:pathLst>
                <a:path w="29" h="32">
                  <a:moveTo>
                    <a:pt x="0" y="32"/>
                  </a:moveTo>
                  <a:lnTo>
                    <a:pt x="0" y="0"/>
                  </a:lnTo>
                  <a:lnTo>
                    <a:pt x="2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13" name="Rectangle 191"/>
            <p:cNvSpPr>
              <a:spLocks noChangeArrowheads="1"/>
            </p:cNvSpPr>
            <p:nvPr/>
          </p:nvSpPr>
          <p:spPr bwMode="auto">
            <a:xfrm>
              <a:off x="3738" y="1385"/>
              <a:ext cx="89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A/mallard/Korea/H956-1/2017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14" name="Freeform 192"/>
            <p:cNvSpPr>
              <a:spLocks/>
            </p:cNvSpPr>
            <p:nvPr/>
          </p:nvSpPr>
          <p:spPr bwMode="auto">
            <a:xfrm>
              <a:off x="3644" y="1376"/>
              <a:ext cx="92" cy="33"/>
            </a:xfrm>
            <a:custGeom>
              <a:avLst/>
              <a:gdLst>
                <a:gd name="T0" fmla="*/ 0 w 92"/>
                <a:gd name="T1" fmla="*/ 0 h 33"/>
                <a:gd name="T2" fmla="*/ 0 w 92"/>
                <a:gd name="T3" fmla="*/ 33 h 33"/>
                <a:gd name="T4" fmla="*/ 92 w 92"/>
                <a:gd name="T5" fmla="*/ 33 h 33"/>
              </a:gdLst>
              <a:ahLst/>
              <a:cxnLst>
                <a:cxn ang="0">
                  <a:pos x="T0" y="T1"/>
                </a:cxn>
                <a:cxn ang="0">
                  <a:pos x="T2" y="T3"/>
                </a:cxn>
                <a:cxn ang="0">
                  <a:pos x="T4" y="T5"/>
                </a:cxn>
              </a:cxnLst>
              <a:rect l="0" t="0" r="r" b="b"/>
              <a:pathLst>
                <a:path w="92" h="33">
                  <a:moveTo>
                    <a:pt x="0" y="0"/>
                  </a:moveTo>
                  <a:lnTo>
                    <a:pt x="0" y="33"/>
                  </a:lnTo>
                  <a:lnTo>
                    <a:pt x="92"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15" name="Freeform 193"/>
            <p:cNvSpPr>
              <a:spLocks/>
            </p:cNvSpPr>
            <p:nvPr/>
          </p:nvSpPr>
          <p:spPr bwMode="auto">
            <a:xfrm>
              <a:off x="3560" y="1264"/>
              <a:ext cx="84" cy="111"/>
            </a:xfrm>
            <a:custGeom>
              <a:avLst/>
              <a:gdLst>
                <a:gd name="T0" fmla="*/ 0 w 84"/>
                <a:gd name="T1" fmla="*/ 0 h 111"/>
                <a:gd name="T2" fmla="*/ 0 w 84"/>
                <a:gd name="T3" fmla="*/ 111 h 111"/>
                <a:gd name="T4" fmla="*/ 84 w 84"/>
                <a:gd name="T5" fmla="*/ 111 h 111"/>
              </a:gdLst>
              <a:ahLst/>
              <a:cxnLst>
                <a:cxn ang="0">
                  <a:pos x="T0" y="T1"/>
                </a:cxn>
                <a:cxn ang="0">
                  <a:pos x="T2" y="T3"/>
                </a:cxn>
                <a:cxn ang="0">
                  <a:pos x="T4" y="T5"/>
                </a:cxn>
              </a:cxnLst>
              <a:rect l="0" t="0" r="r" b="b"/>
              <a:pathLst>
                <a:path w="84" h="111">
                  <a:moveTo>
                    <a:pt x="0" y="0"/>
                  </a:moveTo>
                  <a:lnTo>
                    <a:pt x="0" y="111"/>
                  </a:lnTo>
                  <a:lnTo>
                    <a:pt x="84" y="111"/>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16" name="Freeform 194"/>
            <p:cNvSpPr>
              <a:spLocks/>
            </p:cNvSpPr>
            <p:nvPr/>
          </p:nvSpPr>
          <p:spPr bwMode="auto">
            <a:xfrm>
              <a:off x="3549" y="1263"/>
              <a:ext cx="11" cy="131"/>
            </a:xfrm>
            <a:custGeom>
              <a:avLst/>
              <a:gdLst>
                <a:gd name="T0" fmla="*/ 0 w 11"/>
                <a:gd name="T1" fmla="*/ 131 h 131"/>
                <a:gd name="T2" fmla="*/ 0 w 11"/>
                <a:gd name="T3" fmla="*/ 0 h 131"/>
                <a:gd name="T4" fmla="*/ 11 w 11"/>
                <a:gd name="T5" fmla="*/ 0 h 131"/>
              </a:gdLst>
              <a:ahLst/>
              <a:cxnLst>
                <a:cxn ang="0">
                  <a:pos x="T0" y="T1"/>
                </a:cxn>
                <a:cxn ang="0">
                  <a:pos x="T2" y="T3"/>
                </a:cxn>
                <a:cxn ang="0">
                  <a:pos x="T4" y="T5"/>
                </a:cxn>
              </a:cxnLst>
              <a:rect l="0" t="0" r="r" b="b"/>
              <a:pathLst>
                <a:path w="11" h="131">
                  <a:moveTo>
                    <a:pt x="0" y="131"/>
                  </a:moveTo>
                  <a:lnTo>
                    <a:pt x="0" y="0"/>
                  </a:lnTo>
                  <a:lnTo>
                    <a:pt x="11"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17" name="Rectangle 195"/>
            <p:cNvSpPr>
              <a:spLocks noChangeArrowheads="1"/>
            </p:cNvSpPr>
            <p:nvPr/>
          </p:nvSpPr>
          <p:spPr bwMode="auto">
            <a:xfrm>
              <a:off x="3686" y="1454"/>
              <a:ext cx="72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pintail</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1173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18" name="Freeform 196"/>
            <p:cNvSpPr>
              <a:spLocks/>
            </p:cNvSpPr>
            <p:nvPr/>
          </p:nvSpPr>
          <p:spPr bwMode="auto">
            <a:xfrm>
              <a:off x="3642" y="1477"/>
              <a:ext cx="42" cy="50"/>
            </a:xfrm>
            <a:custGeom>
              <a:avLst/>
              <a:gdLst>
                <a:gd name="T0" fmla="*/ 0 w 42"/>
                <a:gd name="T1" fmla="*/ 50 h 50"/>
                <a:gd name="T2" fmla="*/ 0 w 42"/>
                <a:gd name="T3" fmla="*/ 0 h 50"/>
                <a:gd name="T4" fmla="*/ 42 w 42"/>
                <a:gd name="T5" fmla="*/ 0 h 50"/>
              </a:gdLst>
              <a:ahLst/>
              <a:cxnLst>
                <a:cxn ang="0">
                  <a:pos x="T0" y="T1"/>
                </a:cxn>
                <a:cxn ang="0">
                  <a:pos x="T2" y="T3"/>
                </a:cxn>
                <a:cxn ang="0">
                  <a:pos x="T4" y="T5"/>
                </a:cxn>
              </a:cxnLst>
              <a:rect l="0" t="0" r="r" b="b"/>
              <a:pathLst>
                <a:path w="42" h="50">
                  <a:moveTo>
                    <a:pt x="0" y="50"/>
                  </a:moveTo>
                  <a:lnTo>
                    <a:pt x="0" y="0"/>
                  </a:lnTo>
                  <a:lnTo>
                    <a:pt x="4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19" name="Rectangle 197"/>
            <p:cNvSpPr>
              <a:spLocks noChangeArrowheads="1"/>
            </p:cNvSpPr>
            <p:nvPr/>
          </p:nvSpPr>
          <p:spPr bwMode="auto">
            <a:xfrm>
              <a:off x="3756" y="1522"/>
              <a:ext cx="89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A/mallard/Korea/WB963/2017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20" name="Freeform 198"/>
            <p:cNvSpPr>
              <a:spLocks/>
            </p:cNvSpPr>
            <p:nvPr/>
          </p:nvSpPr>
          <p:spPr bwMode="auto">
            <a:xfrm>
              <a:off x="3744" y="1545"/>
              <a:ext cx="10" cy="33"/>
            </a:xfrm>
            <a:custGeom>
              <a:avLst/>
              <a:gdLst>
                <a:gd name="T0" fmla="*/ 0 w 10"/>
                <a:gd name="T1" fmla="*/ 33 h 33"/>
                <a:gd name="T2" fmla="*/ 0 w 10"/>
                <a:gd name="T3" fmla="*/ 0 h 33"/>
                <a:gd name="T4" fmla="*/ 10 w 10"/>
                <a:gd name="T5" fmla="*/ 0 h 33"/>
              </a:gdLst>
              <a:ahLst/>
              <a:cxnLst>
                <a:cxn ang="0">
                  <a:pos x="T0" y="T1"/>
                </a:cxn>
                <a:cxn ang="0">
                  <a:pos x="T2" y="T3"/>
                </a:cxn>
                <a:cxn ang="0">
                  <a:pos x="T4" y="T5"/>
                </a:cxn>
              </a:cxnLst>
              <a:rect l="0" t="0" r="r" b="b"/>
              <a:pathLst>
                <a:path w="10" h="33">
                  <a:moveTo>
                    <a:pt x="0" y="33"/>
                  </a:moveTo>
                  <a:lnTo>
                    <a:pt x="0" y="0"/>
                  </a:lnTo>
                  <a:lnTo>
                    <a:pt x="1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21" name="Rectangle 199"/>
            <p:cNvSpPr>
              <a:spLocks noChangeArrowheads="1"/>
            </p:cNvSpPr>
            <p:nvPr/>
          </p:nvSpPr>
          <p:spPr bwMode="auto">
            <a:xfrm>
              <a:off x="3767" y="1590"/>
              <a:ext cx="84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A/mallard/Korea/H917/2017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22" name="Freeform 200"/>
            <p:cNvSpPr>
              <a:spLocks/>
            </p:cNvSpPr>
            <p:nvPr/>
          </p:nvSpPr>
          <p:spPr bwMode="auto">
            <a:xfrm>
              <a:off x="3744" y="1581"/>
              <a:ext cx="21" cy="33"/>
            </a:xfrm>
            <a:custGeom>
              <a:avLst/>
              <a:gdLst>
                <a:gd name="T0" fmla="*/ 0 w 21"/>
                <a:gd name="T1" fmla="*/ 0 h 33"/>
                <a:gd name="T2" fmla="*/ 0 w 21"/>
                <a:gd name="T3" fmla="*/ 33 h 33"/>
                <a:gd name="T4" fmla="*/ 21 w 21"/>
                <a:gd name="T5" fmla="*/ 33 h 33"/>
              </a:gdLst>
              <a:ahLst/>
              <a:cxnLst>
                <a:cxn ang="0">
                  <a:pos x="T0" y="T1"/>
                </a:cxn>
                <a:cxn ang="0">
                  <a:pos x="T2" y="T3"/>
                </a:cxn>
                <a:cxn ang="0">
                  <a:pos x="T4" y="T5"/>
                </a:cxn>
              </a:cxnLst>
              <a:rect l="0" t="0" r="r" b="b"/>
              <a:pathLst>
                <a:path w="21" h="33">
                  <a:moveTo>
                    <a:pt x="0" y="0"/>
                  </a:moveTo>
                  <a:lnTo>
                    <a:pt x="0" y="33"/>
                  </a:lnTo>
                  <a:lnTo>
                    <a:pt x="21"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23" name="Freeform 201"/>
            <p:cNvSpPr>
              <a:spLocks/>
            </p:cNvSpPr>
            <p:nvPr/>
          </p:nvSpPr>
          <p:spPr bwMode="auto">
            <a:xfrm>
              <a:off x="3642" y="1530"/>
              <a:ext cx="102" cy="50"/>
            </a:xfrm>
            <a:custGeom>
              <a:avLst/>
              <a:gdLst>
                <a:gd name="T0" fmla="*/ 0 w 102"/>
                <a:gd name="T1" fmla="*/ 0 h 50"/>
                <a:gd name="T2" fmla="*/ 0 w 102"/>
                <a:gd name="T3" fmla="*/ 50 h 50"/>
                <a:gd name="T4" fmla="*/ 102 w 102"/>
                <a:gd name="T5" fmla="*/ 50 h 50"/>
              </a:gdLst>
              <a:ahLst/>
              <a:cxnLst>
                <a:cxn ang="0">
                  <a:pos x="T0" y="T1"/>
                </a:cxn>
                <a:cxn ang="0">
                  <a:pos x="T2" y="T3"/>
                </a:cxn>
                <a:cxn ang="0">
                  <a:pos x="T4" y="T5"/>
                </a:cxn>
              </a:cxnLst>
              <a:rect l="0" t="0" r="r" b="b"/>
              <a:pathLst>
                <a:path w="102" h="50">
                  <a:moveTo>
                    <a:pt x="0" y="0"/>
                  </a:moveTo>
                  <a:lnTo>
                    <a:pt x="0" y="50"/>
                  </a:lnTo>
                  <a:lnTo>
                    <a:pt x="102" y="5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24" name="Freeform 202"/>
            <p:cNvSpPr>
              <a:spLocks/>
            </p:cNvSpPr>
            <p:nvPr/>
          </p:nvSpPr>
          <p:spPr bwMode="auto">
            <a:xfrm>
              <a:off x="3549" y="1397"/>
              <a:ext cx="93" cy="131"/>
            </a:xfrm>
            <a:custGeom>
              <a:avLst/>
              <a:gdLst>
                <a:gd name="T0" fmla="*/ 0 w 93"/>
                <a:gd name="T1" fmla="*/ 0 h 131"/>
                <a:gd name="T2" fmla="*/ 0 w 93"/>
                <a:gd name="T3" fmla="*/ 131 h 131"/>
                <a:gd name="T4" fmla="*/ 93 w 93"/>
                <a:gd name="T5" fmla="*/ 131 h 131"/>
              </a:gdLst>
              <a:ahLst/>
              <a:cxnLst>
                <a:cxn ang="0">
                  <a:pos x="T0" y="T1"/>
                </a:cxn>
                <a:cxn ang="0">
                  <a:pos x="T2" y="T3"/>
                </a:cxn>
                <a:cxn ang="0">
                  <a:pos x="T4" y="T5"/>
                </a:cxn>
              </a:cxnLst>
              <a:rect l="0" t="0" r="r" b="b"/>
              <a:pathLst>
                <a:path w="93" h="131">
                  <a:moveTo>
                    <a:pt x="0" y="0"/>
                  </a:moveTo>
                  <a:lnTo>
                    <a:pt x="0" y="131"/>
                  </a:lnTo>
                  <a:lnTo>
                    <a:pt x="93" y="131"/>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25" name="Freeform 203"/>
            <p:cNvSpPr>
              <a:spLocks/>
            </p:cNvSpPr>
            <p:nvPr/>
          </p:nvSpPr>
          <p:spPr bwMode="auto">
            <a:xfrm>
              <a:off x="3520" y="1395"/>
              <a:ext cx="29" cy="142"/>
            </a:xfrm>
            <a:custGeom>
              <a:avLst/>
              <a:gdLst>
                <a:gd name="T0" fmla="*/ 0 w 29"/>
                <a:gd name="T1" fmla="*/ 142 h 142"/>
                <a:gd name="T2" fmla="*/ 0 w 29"/>
                <a:gd name="T3" fmla="*/ 0 h 142"/>
                <a:gd name="T4" fmla="*/ 29 w 29"/>
                <a:gd name="T5" fmla="*/ 0 h 142"/>
              </a:gdLst>
              <a:ahLst/>
              <a:cxnLst>
                <a:cxn ang="0">
                  <a:pos x="T0" y="T1"/>
                </a:cxn>
                <a:cxn ang="0">
                  <a:pos x="T2" y="T3"/>
                </a:cxn>
                <a:cxn ang="0">
                  <a:pos x="T4" y="T5"/>
                </a:cxn>
              </a:cxnLst>
              <a:rect l="0" t="0" r="r" b="b"/>
              <a:pathLst>
                <a:path w="29" h="142">
                  <a:moveTo>
                    <a:pt x="0" y="142"/>
                  </a:moveTo>
                  <a:lnTo>
                    <a:pt x="0" y="0"/>
                  </a:lnTo>
                  <a:lnTo>
                    <a:pt x="2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26" name="Rectangle 204"/>
            <p:cNvSpPr>
              <a:spLocks noChangeArrowheads="1"/>
            </p:cNvSpPr>
            <p:nvPr/>
          </p:nvSpPr>
          <p:spPr bwMode="auto">
            <a:xfrm>
              <a:off x="3564" y="1658"/>
              <a:ext cx="107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A/mallard/Republic of Georgia/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27" name="Freeform 205"/>
            <p:cNvSpPr>
              <a:spLocks/>
            </p:cNvSpPr>
            <p:nvPr/>
          </p:nvSpPr>
          <p:spPr bwMode="auto">
            <a:xfrm>
              <a:off x="3520" y="1540"/>
              <a:ext cx="42" cy="142"/>
            </a:xfrm>
            <a:custGeom>
              <a:avLst/>
              <a:gdLst>
                <a:gd name="T0" fmla="*/ 0 w 42"/>
                <a:gd name="T1" fmla="*/ 0 h 142"/>
                <a:gd name="T2" fmla="*/ 0 w 42"/>
                <a:gd name="T3" fmla="*/ 142 h 142"/>
                <a:gd name="T4" fmla="*/ 42 w 42"/>
                <a:gd name="T5" fmla="*/ 142 h 142"/>
              </a:gdLst>
              <a:ahLst/>
              <a:cxnLst>
                <a:cxn ang="0">
                  <a:pos x="T0" y="T1"/>
                </a:cxn>
                <a:cxn ang="0">
                  <a:pos x="T2" y="T3"/>
                </a:cxn>
                <a:cxn ang="0">
                  <a:pos x="T4" y="T5"/>
                </a:cxn>
              </a:cxnLst>
              <a:rect l="0" t="0" r="r" b="b"/>
              <a:pathLst>
                <a:path w="42" h="142">
                  <a:moveTo>
                    <a:pt x="0" y="0"/>
                  </a:moveTo>
                  <a:lnTo>
                    <a:pt x="0" y="142"/>
                  </a:lnTo>
                  <a:lnTo>
                    <a:pt x="42" y="14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28" name="Freeform 206"/>
            <p:cNvSpPr>
              <a:spLocks/>
            </p:cNvSpPr>
            <p:nvPr/>
          </p:nvSpPr>
          <p:spPr bwMode="auto">
            <a:xfrm>
              <a:off x="3358" y="1538"/>
              <a:ext cx="162" cy="122"/>
            </a:xfrm>
            <a:custGeom>
              <a:avLst/>
              <a:gdLst>
                <a:gd name="T0" fmla="*/ 0 w 162"/>
                <a:gd name="T1" fmla="*/ 122 h 122"/>
                <a:gd name="T2" fmla="*/ 0 w 162"/>
                <a:gd name="T3" fmla="*/ 0 h 122"/>
                <a:gd name="T4" fmla="*/ 162 w 162"/>
                <a:gd name="T5" fmla="*/ 0 h 122"/>
              </a:gdLst>
              <a:ahLst/>
              <a:cxnLst>
                <a:cxn ang="0">
                  <a:pos x="T0" y="T1"/>
                </a:cxn>
                <a:cxn ang="0">
                  <a:pos x="T2" y="T3"/>
                </a:cxn>
                <a:cxn ang="0">
                  <a:pos x="T4" y="T5"/>
                </a:cxn>
              </a:cxnLst>
              <a:rect l="0" t="0" r="r" b="b"/>
              <a:pathLst>
                <a:path w="162" h="122">
                  <a:moveTo>
                    <a:pt x="0" y="122"/>
                  </a:moveTo>
                  <a:lnTo>
                    <a:pt x="0" y="0"/>
                  </a:lnTo>
                  <a:lnTo>
                    <a:pt x="16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29" name="Rectangle 207"/>
            <p:cNvSpPr>
              <a:spLocks noChangeArrowheads="1"/>
            </p:cNvSpPr>
            <p:nvPr/>
          </p:nvSpPr>
          <p:spPr bwMode="auto">
            <a:xfrm>
              <a:off x="3558" y="1727"/>
              <a:ext cx="78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543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(H4N6)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30" name="Freeform 208"/>
            <p:cNvSpPr>
              <a:spLocks/>
            </p:cNvSpPr>
            <p:nvPr/>
          </p:nvSpPr>
          <p:spPr bwMode="auto">
            <a:xfrm>
              <a:off x="3391" y="1750"/>
              <a:ext cx="165" cy="33"/>
            </a:xfrm>
            <a:custGeom>
              <a:avLst/>
              <a:gdLst>
                <a:gd name="T0" fmla="*/ 0 w 165"/>
                <a:gd name="T1" fmla="*/ 33 h 33"/>
                <a:gd name="T2" fmla="*/ 0 w 165"/>
                <a:gd name="T3" fmla="*/ 0 h 33"/>
                <a:gd name="T4" fmla="*/ 165 w 165"/>
                <a:gd name="T5" fmla="*/ 0 h 33"/>
              </a:gdLst>
              <a:ahLst/>
              <a:cxnLst>
                <a:cxn ang="0">
                  <a:pos x="T0" y="T1"/>
                </a:cxn>
                <a:cxn ang="0">
                  <a:pos x="T2" y="T3"/>
                </a:cxn>
                <a:cxn ang="0">
                  <a:pos x="T4" y="T5"/>
                </a:cxn>
              </a:cxnLst>
              <a:rect l="0" t="0" r="r" b="b"/>
              <a:pathLst>
                <a:path w="165" h="33">
                  <a:moveTo>
                    <a:pt x="0" y="33"/>
                  </a:moveTo>
                  <a:lnTo>
                    <a:pt x="0" y="0"/>
                  </a:lnTo>
                  <a:lnTo>
                    <a:pt x="165"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31" name="Rectangle 209"/>
            <p:cNvSpPr>
              <a:spLocks noChangeArrowheads="1"/>
            </p:cNvSpPr>
            <p:nvPr/>
          </p:nvSpPr>
          <p:spPr bwMode="auto">
            <a:xfrm>
              <a:off x="3607" y="1795"/>
              <a:ext cx="97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Korea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W437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32" name="Freeform 210"/>
            <p:cNvSpPr>
              <a:spLocks/>
            </p:cNvSpPr>
            <p:nvPr/>
          </p:nvSpPr>
          <p:spPr bwMode="auto">
            <a:xfrm>
              <a:off x="3391" y="1786"/>
              <a:ext cx="214" cy="32"/>
            </a:xfrm>
            <a:custGeom>
              <a:avLst/>
              <a:gdLst>
                <a:gd name="T0" fmla="*/ 0 w 214"/>
                <a:gd name="T1" fmla="*/ 0 h 32"/>
                <a:gd name="T2" fmla="*/ 0 w 214"/>
                <a:gd name="T3" fmla="*/ 32 h 32"/>
                <a:gd name="T4" fmla="*/ 214 w 214"/>
                <a:gd name="T5" fmla="*/ 32 h 32"/>
              </a:gdLst>
              <a:ahLst/>
              <a:cxnLst>
                <a:cxn ang="0">
                  <a:pos x="T0" y="T1"/>
                </a:cxn>
                <a:cxn ang="0">
                  <a:pos x="T2" y="T3"/>
                </a:cxn>
                <a:cxn ang="0">
                  <a:pos x="T4" y="T5"/>
                </a:cxn>
              </a:cxnLst>
              <a:rect l="0" t="0" r="r" b="b"/>
              <a:pathLst>
                <a:path w="214" h="32">
                  <a:moveTo>
                    <a:pt x="0" y="0"/>
                  </a:moveTo>
                  <a:lnTo>
                    <a:pt x="0" y="32"/>
                  </a:lnTo>
                  <a:lnTo>
                    <a:pt x="214" y="3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33" name="Freeform 211"/>
            <p:cNvSpPr>
              <a:spLocks/>
            </p:cNvSpPr>
            <p:nvPr/>
          </p:nvSpPr>
          <p:spPr bwMode="auto">
            <a:xfrm>
              <a:off x="3358" y="1663"/>
              <a:ext cx="33" cy="121"/>
            </a:xfrm>
            <a:custGeom>
              <a:avLst/>
              <a:gdLst>
                <a:gd name="T0" fmla="*/ 0 w 33"/>
                <a:gd name="T1" fmla="*/ 0 h 121"/>
                <a:gd name="T2" fmla="*/ 0 w 33"/>
                <a:gd name="T3" fmla="*/ 121 h 121"/>
                <a:gd name="T4" fmla="*/ 33 w 33"/>
                <a:gd name="T5" fmla="*/ 121 h 121"/>
              </a:gdLst>
              <a:ahLst/>
              <a:cxnLst>
                <a:cxn ang="0">
                  <a:pos x="T0" y="T1"/>
                </a:cxn>
                <a:cxn ang="0">
                  <a:pos x="T2" y="T3"/>
                </a:cxn>
                <a:cxn ang="0">
                  <a:pos x="T4" y="T5"/>
                </a:cxn>
              </a:cxnLst>
              <a:rect l="0" t="0" r="r" b="b"/>
              <a:pathLst>
                <a:path w="33" h="121">
                  <a:moveTo>
                    <a:pt x="0" y="0"/>
                  </a:moveTo>
                  <a:lnTo>
                    <a:pt x="0" y="121"/>
                  </a:lnTo>
                  <a:lnTo>
                    <a:pt x="33" y="121"/>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34" name="Freeform 212"/>
            <p:cNvSpPr>
              <a:spLocks/>
            </p:cNvSpPr>
            <p:nvPr/>
          </p:nvSpPr>
          <p:spPr bwMode="auto">
            <a:xfrm>
              <a:off x="3259" y="1661"/>
              <a:ext cx="99" cy="346"/>
            </a:xfrm>
            <a:custGeom>
              <a:avLst/>
              <a:gdLst>
                <a:gd name="T0" fmla="*/ 0 w 99"/>
                <a:gd name="T1" fmla="*/ 346 h 346"/>
                <a:gd name="T2" fmla="*/ 0 w 99"/>
                <a:gd name="T3" fmla="*/ 0 h 346"/>
                <a:gd name="T4" fmla="*/ 99 w 99"/>
                <a:gd name="T5" fmla="*/ 0 h 346"/>
              </a:gdLst>
              <a:ahLst/>
              <a:cxnLst>
                <a:cxn ang="0">
                  <a:pos x="T0" y="T1"/>
                </a:cxn>
                <a:cxn ang="0">
                  <a:pos x="T2" y="T3"/>
                </a:cxn>
                <a:cxn ang="0">
                  <a:pos x="T4" y="T5"/>
                </a:cxn>
              </a:cxnLst>
              <a:rect l="0" t="0" r="r" b="b"/>
              <a:pathLst>
                <a:path w="99" h="346">
                  <a:moveTo>
                    <a:pt x="0" y="346"/>
                  </a:moveTo>
                  <a:lnTo>
                    <a:pt x="0" y="0"/>
                  </a:lnTo>
                  <a:lnTo>
                    <a:pt x="9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35" name="Rectangle 213"/>
            <p:cNvSpPr>
              <a:spLocks noChangeArrowheads="1"/>
            </p:cNvSpPr>
            <p:nvPr/>
          </p:nvSpPr>
          <p:spPr bwMode="auto">
            <a:xfrm>
              <a:off x="3875" y="1863"/>
              <a:ext cx="72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822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36" name="Freeform 214"/>
            <p:cNvSpPr>
              <a:spLocks/>
            </p:cNvSpPr>
            <p:nvPr/>
          </p:nvSpPr>
          <p:spPr bwMode="auto">
            <a:xfrm>
              <a:off x="3728" y="1887"/>
              <a:ext cx="145" cy="32"/>
            </a:xfrm>
            <a:custGeom>
              <a:avLst/>
              <a:gdLst>
                <a:gd name="T0" fmla="*/ 0 w 145"/>
                <a:gd name="T1" fmla="*/ 32 h 32"/>
                <a:gd name="T2" fmla="*/ 0 w 145"/>
                <a:gd name="T3" fmla="*/ 0 h 32"/>
                <a:gd name="T4" fmla="*/ 145 w 145"/>
                <a:gd name="T5" fmla="*/ 0 h 32"/>
              </a:gdLst>
              <a:ahLst/>
              <a:cxnLst>
                <a:cxn ang="0">
                  <a:pos x="T0" y="T1"/>
                </a:cxn>
                <a:cxn ang="0">
                  <a:pos x="T2" y="T3"/>
                </a:cxn>
                <a:cxn ang="0">
                  <a:pos x="T4" y="T5"/>
                </a:cxn>
              </a:cxnLst>
              <a:rect l="0" t="0" r="r" b="b"/>
              <a:pathLst>
                <a:path w="145" h="32">
                  <a:moveTo>
                    <a:pt x="0" y="32"/>
                  </a:moveTo>
                  <a:lnTo>
                    <a:pt x="0" y="0"/>
                  </a:lnTo>
                  <a:lnTo>
                    <a:pt x="145"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37" name="Rectangle 215"/>
            <p:cNvSpPr>
              <a:spLocks noChangeArrowheads="1"/>
            </p:cNvSpPr>
            <p:nvPr/>
          </p:nvSpPr>
          <p:spPr bwMode="auto">
            <a:xfrm>
              <a:off x="3730" y="1931"/>
              <a:ext cx="81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40-28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38" name="Freeform 216"/>
            <p:cNvSpPr>
              <a:spLocks/>
            </p:cNvSpPr>
            <p:nvPr/>
          </p:nvSpPr>
          <p:spPr bwMode="auto">
            <a:xfrm>
              <a:off x="3728" y="1922"/>
              <a:ext cx="0" cy="33"/>
            </a:xfrm>
            <a:custGeom>
              <a:avLst/>
              <a:gdLst>
                <a:gd name="T0" fmla="*/ 0 h 33"/>
                <a:gd name="T1" fmla="*/ 33 h 33"/>
                <a:gd name="T2" fmla="*/ 33 h 33"/>
              </a:gdLst>
              <a:ahLst/>
              <a:cxnLst>
                <a:cxn ang="0">
                  <a:pos x="0" y="T0"/>
                </a:cxn>
                <a:cxn ang="0">
                  <a:pos x="0" y="T1"/>
                </a:cxn>
                <a:cxn ang="0">
                  <a:pos x="0" y="T2"/>
                </a:cxn>
              </a:cxnLst>
              <a:rect l="0" t="0" r="r" b="b"/>
              <a:pathLst>
                <a:path h="33">
                  <a:moveTo>
                    <a:pt x="0" y="0"/>
                  </a:moveTo>
                  <a:lnTo>
                    <a:pt x="0" y="33"/>
                  </a:lnTo>
                  <a:lnTo>
                    <a:pt x="0"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39" name="Freeform 217"/>
            <p:cNvSpPr>
              <a:spLocks/>
            </p:cNvSpPr>
            <p:nvPr/>
          </p:nvSpPr>
          <p:spPr bwMode="auto">
            <a:xfrm>
              <a:off x="3660" y="1921"/>
              <a:ext cx="68" cy="67"/>
            </a:xfrm>
            <a:custGeom>
              <a:avLst/>
              <a:gdLst>
                <a:gd name="T0" fmla="*/ 0 w 68"/>
                <a:gd name="T1" fmla="*/ 67 h 67"/>
                <a:gd name="T2" fmla="*/ 0 w 68"/>
                <a:gd name="T3" fmla="*/ 0 h 67"/>
                <a:gd name="T4" fmla="*/ 68 w 68"/>
                <a:gd name="T5" fmla="*/ 0 h 67"/>
              </a:gdLst>
              <a:ahLst/>
              <a:cxnLst>
                <a:cxn ang="0">
                  <a:pos x="T0" y="T1"/>
                </a:cxn>
                <a:cxn ang="0">
                  <a:pos x="T2" y="T3"/>
                </a:cxn>
                <a:cxn ang="0">
                  <a:pos x="T4" y="T5"/>
                </a:cxn>
              </a:cxnLst>
              <a:rect l="0" t="0" r="r" b="b"/>
              <a:pathLst>
                <a:path w="68" h="67">
                  <a:moveTo>
                    <a:pt x="0" y="67"/>
                  </a:moveTo>
                  <a:lnTo>
                    <a:pt x="0" y="0"/>
                  </a:lnTo>
                  <a:lnTo>
                    <a:pt x="6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40" name="Rectangle 218"/>
            <p:cNvSpPr>
              <a:spLocks noChangeArrowheads="1"/>
            </p:cNvSpPr>
            <p:nvPr/>
          </p:nvSpPr>
          <p:spPr bwMode="auto">
            <a:xfrm>
              <a:off x="3932" y="2000"/>
              <a:ext cx="63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41" name="Freeform 219"/>
            <p:cNvSpPr>
              <a:spLocks/>
            </p:cNvSpPr>
            <p:nvPr/>
          </p:nvSpPr>
          <p:spPr bwMode="auto">
            <a:xfrm>
              <a:off x="3880" y="2023"/>
              <a:ext cx="50" cy="33"/>
            </a:xfrm>
            <a:custGeom>
              <a:avLst/>
              <a:gdLst>
                <a:gd name="T0" fmla="*/ 0 w 50"/>
                <a:gd name="T1" fmla="*/ 33 h 33"/>
                <a:gd name="T2" fmla="*/ 0 w 50"/>
                <a:gd name="T3" fmla="*/ 0 h 33"/>
                <a:gd name="T4" fmla="*/ 50 w 50"/>
                <a:gd name="T5" fmla="*/ 0 h 33"/>
              </a:gdLst>
              <a:ahLst/>
              <a:cxnLst>
                <a:cxn ang="0">
                  <a:pos x="T0" y="T1"/>
                </a:cxn>
                <a:cxn ang="0">
                  <a:pos x="T2" y="T3"/>
                </a:cxn>
                <a:cxn ang="0">
                  <a:pos x="T4" y="T5"/>
                </a:cxn>
              </a:cxnLst>
              <a:rect l="0" t="0" r="r" b="b"/>
              <a:pathLst>
                <a:path w="50" h="33">
                  <a:moveTo>
                    <a:pt x="0" y="33"/>
                  </a:moveTo>
                  <a:lnTo>
                    <a:pt x="0" y="0"/>
                  </a:lnTo>
                  <a:lnTo>
                    <a:pt x="5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42" name="Rectangle 220"/>
            <p:cNvSpPr>
              <a:spLocks noChangeArrowheads="1"/>
            </p:cNvSpPr>
            <p:nvPr/>
          </p:nvSpPr>
          <p:spPr bwMode="auto">
            <a:xfrm>
              <a:off x="3903" y="2068"/>
              <a:ext cx="661"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A349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43" name="Freeform 221"/>
            <p:cNvSpPr>
              <a:spLocks/>
            </p:cNvSpPr>
            <p:nvPr/>
          </p:nvSpPr>
          <p:spPr bwMode="auto">
            <a:xfrm>
              <a:off x="3880" y="2059"/>
              <a:ext cx="21" cy="32"/>
            </a:xfrm>
            <a:custGeom>
              <a:avLst/>
              <a:gdLst>
                <a:gd name="T0" fmla="*/ 0 w 21"/>
                <a:gd name="T1" fmla="*/ 0 h 32"/>
                <a:gd name="T2" fmla="*/ 0 w 21"/>
                <a:gd name="T3" fmla="*/ 32 h 32"/>
                <a:gd name="T4" fmla="*/ 21 w 21"/>
                <a:gd name="T5" fmla="*/ 32 h 32"/>
              </a:gdLst>
              <a:ahLst/>
              <a:cxnLst>
                <a:cxn ang="0">
                  <a:pos x="T0" y="T1"/>
                </a:cxn>
                <a:cxn ang="0">
                  <a:pos x="T2" y="T3"/>
                </a:cxn>
                <a:cxn ang="0">
                  <a:pos x="T4" y="T5"/>
                </a:cxn>
              </a:cxnLst>
              <a:rect l="0" t="0" r="r" b="b"/>
              <a:pathLst>
                <a:path w="21" h="32">
                  <a:moveTo>
                    <a:pt x="0" y="0"/>
                  </a:moveTo>
                  <a:lnTo>
                    <a:pt x="0" y="32"/>
                  </a:lnTo>
                  <a:lnTo>
                    <a:pt x="21" y="3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44" name="Freeform 222"/>
            <p:cNvSpPr>
              <a:spLocks/>
            </p:cNvSpPr>
            <p:nvPr/>
          </p:nvSpPr>
          <p:spPr bwMode="auto">
            <a:xfrm>
              <a:off x="3660" y="1990"/>
              <a:ext cx="220" cy="67"/>
            </a:xfrm>
            <a:custGeom>
              <a:avLst/>
              <a:gdLst>
                <a:gd name="T0" fmla="*/ 0 w 220"/>
                <a:gd name="T1" fmla="*/ 0 h 67"/>
                <a:gd name="T2" fmla="*/ 0 w 220"/>
                <a:gd name="T3" fmla="*/ 67 h 67"/>
                <a:gd name="T4" fmla="*/ 220 w 220"/>
                <a:gd name="T5" fmla="*/ 67 h 67"/>
              </a:gdLst>
              <a:ahLst/>
              <a:cxnLst>
                <a:cxn ang="0">
                  <a:pos x="T0" y="T1"/>
                </a:cxn>
                <a:cxn ang="0">
                  <a:pos x="T2" y="T3"/>
                </a:cxn>
                <a:cxn ang="0">
                  <a:pos x="T4" y="T5"/>
                </a:cxn>
              </a:cxnLst>
              <a:rect l="0" t="0" r="r" b="b"/>
              <a:pathLst>
                <a:path w="220" h="67">
                  <a:moveTo>
                    <a:pt x="0" y="0"/>
                  </a:moveTo>
                  <a:lnTo>
                    <a:pt x="0" y="67"/>
                  </a:lnTo>
                  <a:lnTo>
                    <a:pt x="220" y="67"/>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45" name="Freeform 223"/>
            <p:cNvSpPr>
              <a:spLocks/>
            </p:cNvSpPr>
            <p:nvPr/>
          </p:nvSpPr>
          <p:spPr bwMode="auto">
            <a:xfrm>
              <a:off x="3259" y="1989"/>
              <a:ext cx="401" cy="182"/>
            </a:xfrm>
            <a:custGeom>
              <a:avLst/>
              <a:gdLst>
                <a:gd name="T0" fmla="*/ 0 w 401"/>
                <a:gd name="T1" fmla="*/ 182 h 182"/>
                <a:gd name="T2" fmla="*/ 0 w 401"/>
                <a:gd name="T3" fmla="*/ 0 h 182"/>
                <a:gd name="T4" fmla="*/ 401 w 401"/>
                <a:gd name="T5" fmla="*/ 0 h 182"/>
              </a:gdLst>
              <a:ahLst/>
              <a:cxnLst>
                <a:cxn ang="0">
                  <a:pos x="T0" y="T1"/>
                </a:cxn>
                <a:cxn ang="0">
                  <a:pos x="T2" y="T3"/>
                </a:cxn>
                <a:cxn ang="0">
                  <a:pos x="T4" y="T5"/>
                </a:cxn>
              </a:cxnLst>
              <a:rect l="0" t="0" r="r" b="b"/>
              <a:pathLst>
                <a:path w="401" h="182">
                  <a:moveTo>
                    <a:pt x="0" y="182"/>
                  </a:moveTo>
                  <a:lnTo>
                    <a:pt x="0" y="0"/>
                  </a:lnTo>
                  <a:lnTo>
                    <a:pt x="401"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46" name="Rectangle 224"/>
            <p:cNvSpPr>
              <a:spLocks noChangeArrowheads="1"/>
            </p:cNvSpPr>
            <p:nvPr/>
          </p:nvSpPr>
          <p:spPr bwMode="auto">
            <a:xfrm>
              <a:off x="3744" y="2136"/>
              <a:ext cx="1051"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goose/</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Dongting</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PC0360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47" name="Freeform 225"/>
            <p:cNvSpPr>
              <a:spLocks/>
            </p:cNvSpPr>
            <p:nvPr/>
          </p:nvSpPr>
          <p:spPr bwMode="auto">
            <a:xfrm>
              <a:off x="3655" y="2160"/>
              <a:ext cx="87" cy="32"/>
            </a:xfrm>
            <a:custGeom>
              <a:avLst/>
              <a:gdLst>
                <a:gd name="T0" fmla="*/ 0 w 87"/>
                <a:gd name="T1" fmla="*/ 32 h 32"/>
                <a:gd name="T2" fmla="*/ 0 w 87"/>
                <a:gd name="T3" fmla="*/ 0 h 32"/>
                <a:gd name="T4" fmla="*/ 87 w 87"/>
                <a:gd name="T5" fmla="*/ 0 h 32"/>
              </a:gdLst>
              <a:ahLst/>
              <a:cxnLst>
                <a:cxn ang="0">
                  <a:pos x="T0" y="T1"/>
                </a:cxn>
                <a:cxn ang="0">
                  <a:pos x="T2" y="T3"/>
                </a:cxn>
                <a:cxn ang="0">
                  <a:pos x="T4" y="T5"/>
                </a:cxn>
              </a:cxnLst>
              <a:rect l="0" t="0" r="r" b="b"/>
              <a:pathLst>
                <a:path w="87" h="32">
                  <a:moveTo>
                    <a:pt x="0" y="32"/>
                  </a:moveTo>
                  <a:lnTo>
                    <a:pt x="0" y="0"/>
                  </a:lnTo>
                  <a:lnTo>
                    <a:pt x="87"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48" name="Rectangle 226"/>
            <p:cNvSpPr>
              <a:spLocks noChangeArrowheads="1"/>
            </p:cNvSpPr>
            <p:nvPr/>
          </p:nvSpPr>
          <p:spPr bwMode="auto">
            <a:xfrm>
              <a:off x="3791" y="2204"/>
              <a:ext cx="97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Korea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49" name="Freeform 227"/>
            <p:cNvSpPr>
              <a:spLocks/>
            </p:cNvSpPr>
            <p:nvPr/>
          </p:nvSpPr>
          <p:spPr bwMode="auto">
            <a:xfrm>
              <a:off x="3655" y="2195"/>
              <a:ext cx="134" cy="33"/>
            </a:xfrm>
            <a:custGeom>
              <a:avLst/>
              <a:gdLst>
                <a:gd name="T0" fmla="*/ 0 w 134"/>
                <a:gd name="T1" fmla="*/ 0 h 33"/>
                <a:gd name="T2" fmla="*/ 0 w 134"/>
                <a:gd name="T3" fmla="*/ 33 h 33"/>
                <a:gd name="T4" fmla="*/ 134 w 134"/>
                <a:gd name="T5" fmla="*/ 33 h 33"/>
              </a:gdLst>
              <a:ahLst/>
              <a:cxnLst>
                <a:cxn ang="0">
                  <a:pos x="T0" y="T1"/>
                </a:cxn>
                <a:cxn ang="0">
                  <a:pos x="T2" y="T3"/>
                </a:cxn>
                <a:cxn ang="0">
                  <a:pos x="T4" y="T5"/>
                </a:cxn>
              </a:cxnLst>
              <a:rect l="0" t="0" r="r" b="b"/>
              <a:pathLst>
                <a:path w="134" h="33">
                  <a:moveTo>
                    <a:pt x="0" y="0"/>
                  </a:moveTo>
                  <a:lnTo>
                    <a:pt x="0" y="33"/>
                  </a:lnTo>
                  <a:lnTo>
                    <a:pt x="134"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50" name="Freeform 228"/>
            <p:cNvSpPr>
              <a:spLocks/>
            </p:cNvSpPr>
            <p:nvPr/>
          </p:nvSpPr>
          <p:spPr bwMode="auto">
            <a:xfrm>
              <a:off x="3609" y="2194"/>
              <a:ext cx="46" cy="49"/>
            </a:xfrm>
            <a:custGeom>
              <a:avLst/>
              <a:gdLst>
                <a:gd name="T0" fmla="*/ 0 w 46"/>
                <a:gd name="T1" fmla="*/ 49 h 49"/>
                <a:gd name="T2" fmla="*/ 0 w 46"/>
                <a:gd name="T3" fmla="*/ 0 h 49"/>
                <a:gd name="T4" fmla="*/ 46 w 46"/>
                <a:gd name="T5" fmla="*/ 0 h 49"/>
              </a:gdLst>
              <a:ahLst/>
              <a:cxnLst>
                <a:cxn ang="0">
                  <a:pos x="T0" y="T1"/>
                </a:cxn>
                <a:cxn ang="0">
                  <a:pos x="T2" y="T3"/>
                </a:cxn>
                <a:cxn ang="0">
                  <a:pos x="T4" y="T5"/>
                </a:cxn>
              </a:cxnLst>
              <a:rect l="0" t="0" r="r" b="b"/>
              <a:pathLst>
                <a:path w="46" h="49">
                  <a:moveTo>
                    <a:pt x="0" y="49"/>
                  </a:moveTo>
                  <a:lnTo>
                    <a:pt x="0" y="0"/>
                  </a:lnTo>
                  <a:lnTo>
                    <a:pt x="46"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51" name="Rectangle 229"/>
            <p:cNvSpPr>
              <a:spLocks noChangeArrowheads="1"/>
            </p:cNvSpPr>
            <p:nvPr/>
          </p:nvSpPr>
          <p:spPr bwMode="auto">
            <a:xfrm>
              <a:off x="3720" y="2273"/>
              <a:ext cx="1091"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A/ruddy shelduck/Mongolia/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1189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52" name="Freeform 230"/>
            <p:cNvSpPr>
              <a:spLocks/>
            </p:cNvSpPr>
            <p:nvPr/>
          </p:nvSpPr>
          <p:spPr bwMode="auto">
            <a:xfrm>
              <a:off x="3609" y="2246"/>
              <a:ext cx="109" cy="50"/>
            </a:xfrm>
            <a:custGeom>
              <a:avLst/>
              <a:gdLst>
                <a:gd name="T0" fmla="*/ 0 w 109"/>
                <a:gd name="T1" fmla="*/ 0 h 50"/>
                <a:gd name="T2" fmla="*/ 0 w 109"/>
                <a:gd name="T3" fmla="*/ 50 h 50"/>
                <a:gd name="T4" fmla="*/ 109 w 109"/>
                <a:gd name="T5" fmla="*/ 50 h 50"/>
              </a:gdLst>
              <a:ahLst/>
              <a:cxnLst>
                <a:cxn ang="0">
                  <a:pos x="T0" y="T1"/>
                </a:cxn>
                <a:cxn ang="0">
                  <a:pos x="T2" y="T3"/>
                </a:cxn>
                <a:cxn ang="0">
                  <a:pos x="T4" y="T5"/>
                </a:cxn>
              </a:cxnLst>
              <a:rect l="0" t="0" r="r" b="b"/>
              <a:pathLst>
                <a:path w="109" h="50">
                  <a:moveTo>
                    <a:pt x="0" y="0"/>
                  </a:moveTo>
                  <a:lnTo>
                    <a:pt x="0" y="50"/>
                  </a:lnTo>
                  <a:lnTo>
                    <a:pt x="109" y="5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53" name="Freeform 231"/>
            <p:cNvSpPr>
              <a:spLocks/>
            </p:cNvSpPr>
            <p:nvPr/>
          </p:nvSpPr>
          <p:spPr bwMode="auto">
            <a:xfrm>
              <a:off x="3544" y="2245"/>
              <a:ext cx="65" cy="109"/>
            </a:xfrm>
            <a:custGeom>
              <a:avLst/>
              <a:gdLst>
                <a:gd name="T0" fmla="*/ 0 w 65"/>
                <a:gd name="T1" fmla="*/ 109 h 109"/>
                <a:gd name="T2" fmla="*/ 0 w 65"/>
                <a:gd name="T3" fmla="*/ 0 h 109"/>
                <a:gd name="T4" fmla="*/ 65 w 65"/>
                <a:gd name="T5" fmla="*/ 0 h 109"/>
              </a:gdLst>
              <a:ahLst/>
              <a:cxnLst>
                <a:cxn ang="0">
                  <a:pos x="T0" y="T1"/>
                </a:cxn>
                <a:cxn ang="0">
                  <a:pos x="T2" y="T3"/>
                </a:cxn>
                <a:cxn ang="0">
                  <a:pos x="T4" y="T5"/>
                </a:cxn>
              </a:cxnLst>
              <a:rect l="0" t="0" r="r" b="b"/>
              <a:pathLst>
                <a:path w="65" h="109">
                  <a:moveTo>
                    <a:pt x="0" y="109"/>
                  </a:moveTo>
                  <a:lnTo>
                    <a:pt x="0" y="0"/>
                  </a:lnTo>
                  <a:lnTo>
                    <a:pt x="65"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54" name="Rectangle 232"/>
            <p:cNvSpPr>
              <a:spLocks noChangeArrowheads="1"/>
            </p:cNvSpPr>
            <p:nvPr/>
          </p:nvSpPr>
          <p:spPr bwMode="auto">
            <a:xfrm>
              <a:off x="3904" y="2341"/>
              <a:ext cx="97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A/northern pintail/</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H3429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55" name="Freeform 233"/>
            <p:cNvSpPr>
              <a:spLocks/>
            </p:cNvSpPr>
            <p:nvPr/>
          </p:nvSpPr>
          <p:spPr bwMode="auto">
            <a:xfrm>
              <a:off x="3841" y="2364"/>
              <a:ext cx="61" cy="101"/>
            </a:xfrm>
            <a:custGeom>
              <a:avLst/>
              <a:gdLst>
                <a:gd name="T0" fmla="*/ 0 w 61"/>
                <a:gd name="T1" fmla="*/ 101 h 101"/>
                <a:gd name="T2" fmla="*/ 0 w 61"/>
                <a:gd name="T3" fmla="*/ 0 h 101"/>
                <a:gd name="T4" fmla="*/ 61 w 61"/>
                <a:gd name="T5" fmla="*/ 0 h 101"/>
              </a:gdLst>
              <a:ahLst/>
              <a:cxnLst>
                <a:cxn ang="0">
                  <a:pos x="T0" y="T1"/>
                </a:cxn>
                <a:cxn ang="0">
                  <a:pos x="T2" y="T3"/>
                </a:cxn>
                <a:cxn ang="0">
                  <a:pos x="T4" y="T5"/>
                </a:cxn>
              </a:cxnLst>
              <a:rect l="0" t="0" r="r" b="b"/>
              <a:pathLst>
                <a:path w="61" h="101">
                  <a:moveTo>
                    <a:pt x="0" y="101"/>
                  </a:moveTo>
                  <a:lnTo>
                    <a:pt x="0" y="0"/>
                  </a:lnTo>
                  <a:lnTo>
                    <a:pt x="61"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56" name="Rectangle 234"/>
            <p:cNvSpPr>
              <a:spLocks noChangeArrowheads="1"/>
            </p:cNvSpPr>
            <p:nvPr/>
          </p:nvSpPr>
          <p:spPr bwMode="auto">
            <a:xfrm>
              <a:off x="3843" y="2409"/>
              <a:ext cx="78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(H3N8)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57" name="Freeform 235"/>
            <p:cNvSpPr>
              <a:spLocks/>
            </p:cNvSpPr>
            <p:nvPr/>
          </p:nvSpPr>
          <p:spPr bwMode="auto">
            <a:xfrm>
              <a:off x="3841" y="2433"/>
              <a:ext cx="0" cy="66"/>
            </a:xfrm>
            <a:custGeom>
              <a:avLst/>
              <a:gdLst>
                <a:gd name="T0" fmla="*/ 66 h 66"/>
                <a:gd name="T1" fmla="*/ 0 h 66"/>
                <a:gd name="T2" fmla="*/ 0 h 66"/>
              </a:gdLst>
              <a:ahLst/>
              <a:cxnLst>
                <a:cxn ang="0">
                  <a:pos x="0" y="T0"/>
                </a:cxn>
                <a:cxn ang="0">
                  <a:pos x="0" y="T1"/>
                </a:cxn>
                <a:cxn ang="0">
                  <a:pos x="0" y="T2"/>
                </a:cxn>
              </a:cxnLst>
              <a:rect l="0" t="0" r="r" b="b"/>
              <a:pathLst>
                <a:path h="66">
                  <a:moveTo>
                    <a:pt x="0" y="66"/>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58" name="Rectangle 236"/>
            <p:cNvSpPr>
              <a:spLocks noChangeArrowheads="1"/>
            </p:cNvSpPr>
            <p:nvPr/>
          </p:nvSpPr>
          <p:spPr bwMode="auto">
            <a:xfrm>
              <a:off x="3988" y="2477"/>
              <a:ext cx="93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A/spot-billed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AQ09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59" name="Freeform 237"/>
            <p:cNvSpPr>
              <a:spLocks/>
            </p:cNvSpPr>
            <p:nvPr/>
          </p:nvSpPr>
          <p:spPr bwMode="auto">
            <a:xfrm>
              <a:off x="3871" y="2501"/>
              <a:ext cx="115" cy="67"/>
            </a:xfrm>
            <a:custGeom>
              <a:avLst/>
              <a:gdLst>
                <a:gd name="T0" fmla="*/ 0 w 115"/>
                <a:gd name="T1" fmla="*/ 67 h 67"/>
                <a:gd name="T2" fmla="*/ 0 w 115"/>
                <a:gd name="T3" fmla="*/ 0 h 67"/>
                <a:gd name="T4" fmla="*/ 115 w 115"/>
                <a:gd name="T5" fmla="*/ 0 h 67"/>
              </a:gdLst>
              <a:ahLst/>
              <a:cxnLst>
                <a:cxn ang="0">
                  <a:pos x="T0" y="T1"/>
                </a:cxn>
                <a:cxn ang="0">
                  <a:pos x="T2" y="T3"/>
                </a:cxn>
                <a:cxn ang="0">
                  <a:pos x="T4" y="T5"/>
                </a:cxn>
              </a:cxnLst>
              <a:rect l="0" t="0" r="r" b="b"/>
              <a:pathLst>
                <a:path w="115" h="67">
                  <a:moveTo>
                    <a:pt x="0" y="67"/>
                  </a:moveTo>
                  <a:lnTo>
                    <a:pt x="0" y="0"/>
                  </a:lnTo>
                  <a:lnTo>
                    <a:pt x="115"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60" name="Rectangle 238"/>
            <p:cNvSpPr>
              <a:spLocks noChangeArrowheads="1"/>
            </p:cNvSpPr>
            <p:nvPr/>
          </p:nvSpPr>
          <p:spPr bwMode="auto">
            <a:xfrm>
              <a:off x="3955" y="2545"/>
              <a:ext cx="84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A/mallard/Korea/H910/2017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61" name="Freeform 239"/>
            <p:cNvSpPr>
              <a:spLocks/>
            </p:cNvSpPr>
            <p:nvPr/>
          </p:nvSpPr>
          <p:spPr bwMode="auto">
            <a:xfrm>
              <a:off x="3933" y="2569"/>
              <a:ext cx="20" cy="67"/>
            </a:xfrm>
            <a:custGeom>
              <a:avLst/>
              <a:gdLst>
                <a:gd name="T0" fmla="*/ 0 w 20"/>
                <a:gd name="T1" fmla="*/ 67 h 67"/>
                <a:gd name="T2" fmla="*/ 0 w 20"/>
                <a:gd name="T3" fmla="*/ 0 h 67"/>
                <a:gd name="T4" fmla="*/ 20 w 20"/>
                <a:gd name="T5" fmla="*/ 0 h 67"/>
              </a:gdLst>
              <a:ahLst/>
              <a:cxnLst>
                <a:cxn ang="0">
                  <a:pos x="T0" y="T1"/>
                </a:cxn>
                <a:cxn ang="0">
                  <a:pos x="T2" y="T3"/>
                </a:cxn>
                <a:cxn ang="0">
                  <a:pos x="T4" y="T5"/>
                </a:cxn>
              </a:cxnLst>
              <a:rect l="0" t="0" r="r" b="b"/>
              <a:pathLst>
                <a:path w="20" h="67">
                  <a:moveTo>
                    <a:pt x="0" y="67"/>
                  </a:moveTo>
                  <a:lnTo>
                    <a:pt x="0" y="0"/>
                  </a:lnTo>
                  <a:lnTo>
                    <a:pt x="2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62" name="Rectangle 240"/>
            <p:cNvSpPr>
              <a:spLocks noChangeArrowheads="1"/>
            </p:cNvSpPr>
            <p:nvPr/>
          </p:nvSpPr>
          <p:spPr bwMode="auto">
            <a:xfrm>
              <a:off x="3945" y="2614"/>
              <a:ext cx="81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A/mallard/Kr/H673-4/2016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63" name="Freeform 241"/>
            <p:cNvSpPr>
              <a:spLocks/>
            </p:cNvSpPr>
            <p:nvPr/>
          </p:nvSpPr>
          <p:spPr bwMode="auto">
            <a:xfrm>
              <a:off x="3933" y="2637"/>
              <a:ext cx="10" cy="33"/>
            </a:xfrm>
            <a:custGeom>
              <a:avLst/>
              <a:gdLst>
                <a:gd name="T0" fmla="*/ 0 w 10"/>
                <a:gd name="T1" fmla="*/ 33 h 33"/>
                <a:gd name="T2" fmla="*/ 0 w 10"/>
                <a:gd name="T3" fmla="*/ 0 h 33"/>
                <a:gd name="T4" fmla="*/ 10 w 10"/>
                <a:gd name="T5" fmla="*/ 0 h 33"/>
              </a:gdLst>
              <a:ahLst/>
              <a:cxnLst>
                <a:cxn ang="0">
                  <a:pos x="T0" y="T1"/>
                </a:cxn>
                <a:cxn ang="0">
                  <a:pos x="T2" y="T3"/>
                </a:cxn>
                <a:cxn ang="0">
                  <a:pos x="T4" y="T5"/>
                </a:cxn>
              </a:cxnLst>
              <a:rect l="0" t="0" r="r" b="b"/>
              <a:pathLst>
                <a:path w="10" h="33">
                  <a:moveTo>
                    <a:pt x="0" y="33"/>
                  </a:moveTo>
                  <a:lnTo>
                    <a:pt x="0" y="0"/>
                  </a:lnTo>
                  <a:lnTo>
                    <a:pt x="1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64" name="Rectangle 242"/>
            <p:cNvSpPr>
              <a:spLocks noChangeArrowheads="1"/>
            </p:cNvSpPr>
            <p:nvPr/>
          </p:nvSpPr>
          <p:spPr bwMode="auto">
            <a:xfrm>
              <a:off x="3955" y="2682"/>
              <a:ext cx="95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A/mandarin/DK/Kr/H539-3/2016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65" name="Freeform 243"/>
            <p:cNvSpPr>
              <a:spLocks/>
            </p:cNvSpPr>
            <p:nvPr/>
          </p:nvSpPr>
          <p:spPr bwMode="auto">
            <a:xfrm>
              <a:off x="3933" y="2673"/>
              <a:ext cx="20" cy="32"/>
            </a:xfrm>
            <a:custGeom>
              <a:avLst/>
              <a:gdLst>
                <a:gd name="T0" fmla="*/ 0 w 20"/>
                <a:gd name="T1" fmla="*/ 0 h 32"/>
                <a:gd name="T2" fmla="*/ 0 w 20"/>
                <a:gd name="T3" fmla="*/ 32 h 32"/>
                <a:gd name="T4" fmla="*/ 20 w 20"/>
                <a:gd name="T5" fmla="*/ 32 h 32"/>
              </a:gdLst>
              <a:ahLst/>
              <a:cxnLst>
                <a:cxn ang="0">
                  <a:pos x="T0" y="T1"/>
                </a:cxn>
                <a:cxn ang="0">
                  <a:pos x="T2" y="T3"/>
                </a:cxn>
                <a:cxn ang="0">
                  <a:pos x="T4" y="T5"/>
                </a:cxn>
              </a:cxnLst>
              <a:rect l="0" t="0" r="r" b="b"/>
              <a:pathLst>
                <a:path w="20" h="32">
                  <a:moveTo>
                    <a:pt x="0" y="0"/>
                  </a:moveTo>
                  <a:lnTo>
                    <a:pt x="0" y="32"/>
                  </a:lnTo>
                  <a:lnTo>
                    <a:pt x="20" y="3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66" name="Line 244"/>
            <p:cNvSpPr>
              <a:spLocks noChangeShapeType="1"/>
            </p:cNvSpPr>
            <p:nvPr/>
          </p:nvSpPr>
          <p:spPr bwMode="auto">
            <a:xfrm>
              <a:off x="3933" y="2639"/>
              <a:ext cx="0" cy="66"/>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67" name="Freeform 245"/>
            <p:cNvSpPr>
              <a:spLocks/>
            </p:cNvSpPr>
            <p:nvPr/>
          </p:nvSpPr>
          <p:spPr bwMode="auto">
            <a:xfrm>
              <a:off x="3871" y="2570"/>
              <a:ext cx="62" cy="67"/>
            </a:xfrm>
            <a:custGeom>
              <a:avLst/>
              <a:gdLst>
                <a:gd name="T0" fmla="*/ 0 w 62"/>
                <a:gd name="T1" fmla="*/ 0 h 67"/>
                <a:gd name="T2" fmla="*/ 0 w 62"/>
                <a:gd name="T3" fmla="*/ 67 h 67"/>
                <a:gd name="T4" fmla="*/ 62 w 62"/>
                <a:gd name="T5" fmla="*/ 67 h 67"/>
              </a:gdLst>
              <a:ahLst/>
              <a:cxnLst>
                <a:cxn ang="0">
                  <a:pos x="T0" y="T1"/>
                </a:cxn>
                <a:cxn ang="0">
                  <a:pos x="T2" y="T3"/>
                </a:cxn>
                <a:cxn ang="0">
                  <a:pos x="T4" y="T5"/>
                </a:cxn>
              </a:cxnLst>
              <a:rect l="0" t="0" r="r" b="b"/>
              <a:pathLst>
                <a:path w="62" h="67">
                  <a:moveTo>
                    <a:pt x="0" y="0"/>
                  </a:moveTo>
                  <a:lnTo>
                    <a:pt x="0" y="67"/>
                  </a:lnTo>
                  <a:lnTo>
                    <a:pt x="62" y="67"/>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68" name="Freeform 246"/>
            <p:cNvSpPr>
              <a:spLocks/>
            </p:cNvSpPr>
            <p:nvPr/>
          </p:nvSpPr>
          <p:spPr bwMode="auto">
            <a:xfrm>
              <a:off x="3841" y="2502"/>
              <a:ext cx="30" cy="67"/>
            </a:xfrm>
            <a:custGeom>
              <a:avLst/>
              <a:gdLst>
                <a:gd name="T0" fmla="*/ 0 w 30"/>
                <a:gd name="T1" fmla="*/ 0 h 67"/>
                <a:gd name="T2" fmla="*/ 0 w 30"/>
                <a:gd name="T3" fmla="*/ 67 h 67"/>
                <a:gd name="T4" fmla="*/ 30 w 30"/>
                <a:gd name="T5" fmla="*/ 67 h 67"/>
              </a:gdLst>
              <a:ahLst/>
              <a:cxnLst>
                <a:cxn ang="0">
                  <a:pos x="T0" y="T1"/>
                </a:cxn>
                <a:cxn ang="0">
                  <a:pos x="T2" y="T3"/>
                </a:cxn>
                <a:cxn ang="0">
                  <a:pos x="T4" y="T5"/>
                </a:cxn>
              </a:cxnLst>
              <a:rect l="0" t="0" r="r" b="b"/>
              <a:pathLst>
                <a:path w="30" h="67">
                  <a:moveTo>
                    <a:pt x="0" y="0"/>
                  </a:moveTo>
                  <a:lnTo>
                    <a:pt x="0" y="67"/>
                  </a:lnTo>
                  <a:lnTo>
                    <a:pt x="30" y="67"/>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69" name="Line 247"/>
            <p:cNvSpPr>
              <a:spLocks noChangeShapeType="1"/>
            </p:cNvSpPr>
            <p:nvPr/>
          </p:nvSpPr>
          <p:spPr bwMode="auto">
            <a:xfrm>
              <a:off x="3841" y="2468"/>
              <a:ext cx="0" cy="101"/>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70" name="Freeform 248"/>
            <p:cNvSpPr>
              <a:spLocks/>
            </p:cNvSpPr>
            <p:nvPr/>
          </p:nvSpPr>
          <p:spPr bwMode="auto">
            <a:xfrm>
              <a:off x="3544" y="2357"/>
              <a:ext cx="297" cy="110"/>
            </a:xfrm>
            <a:custGeom>
              <a:avLst/>
              <a:gdLst>
                <a:gd name="T0" fmla="*/ 0 w 297"/>
                <a:gd name="T1" fmla="*/ 0 h 110"/>
                <a:gd name="T2" fmla="*/ 0 w 297"/>
                <a:gd name="T3" fmla="*/ 110 h 110"/>
                <a:gd name="T4" fmla="*/ 297 w 297"/>
                <a:gd name="T5" fmla="*/ 110 h 110"/>
              </a:gdLst>
              <a:ahLst/>
              <a:cxnLst>
                <a:cxn ang="0">
                  <a:pos x="T0" y="T1"/>
                </a:cxn>
                <a:cxn ang="0">
                  <a:pos x="T2" y="T3"/>
                </a:cxn>
                <a:cxn ang="0">
                  <a:pos x="T4" y="T5"/>
                </a:cxn>
              </a:cxnLst>
              <a:rect l="0" t="0" r="r" b="b"/>
              <a:pathLst>
                <a:path w="297" h="110">
                  <a:moveTo>
                    <a:pt x="0" y="0"/>
                  </a:moveTo>
                  <a:lnTo>
                    <a:pt x="0" y="110"/>
                  </a:lnTo>
                  <a:lnTo>
                    <a:pt x="297" y="11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71" name="Freeform 249"/>
            <p:cNvSpPr>
              <a:spLocks/>
            </p:cNvSpPr>
            <p:nvPr/>
          </p:nvSpPr>
          <p:spPr bwMode="auto">
            <a:xfrm>
              <a:off x="3259" y="2174"/>
              <a:ext cx="285" cy="182"/>
            </a:xfrm>
            <a:custGeom>
              <a:avLst/>
              <a:gdLst>
                <a:gd name="T0" fmla="*/ 0 w 285"/>
                <a:gd name="T1" fmla="*/ 0 h 182"/>
                <a:gd name="T2" fmla="*/ 0 w 285"/>
                <a:gd name="T3" fmla="*/ 182 h 182"/>
                <a:gd name="T4" fmla="*/ 285 w 285"/>
                <a:gd name="T5" fmla="*/ 182 h 182"/>
              </a:gdLst>
              <a:ahLst/>
              <a:cxnLst>
                <a:cxn ang="0">
                  <a:pos x="T0" y="T1"/>
                </a:cxn>
                <a:cxn ang="0">
                  <a:pos x="T2" y="T3"/>
                </a:cxn>
                <a:cxn ang="0">
                  <a:pos x="T4" y="T5"/>
                </a:cxn>
              </a:cxnLst>
              <a:rect l="0" t="0" r="r" b="b"/>
              <a:pathLst>
                <a:path w="285" h="182">
                  <a:moveTo>
                    <a:pt x="0" y="0"/>
                  </a:moveTo>
                  <a:lnTo>
                    <a:pt x="0" y="182"/>
                  </a:lnTo>
                  <a:lnTo>
                    <a:pt x="285" y="18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72" name="Line 250"/>
            <p:cNvSpPr>
              <a:spLocks noChangeShapeType="1"/>
            </p:cNvSpPr>
            <p:nvPr/>
          </p:nvSpPr>
          <p:spPr bwMode="auto">
            <a:xfrm>
              <a:off x="3259" y="2010"/>
              <a:ext cx="0" cy="346"/>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73" name="Freeform 251"/>
            <p:cNvSpPr>
              <a:spLocks/>
            </p:cNvSpPr>
            <p:nvPr/>
          </p:nvSpPr>
          <p:spPr bwMode="auto">
            <a:xfrm>
              <a:off x="3218" y="2008"/>
              <a:ext cx="41" cy="459"/>
            </a:xfrm>
            <a:custGeom>
              <a:avLst/>
              <a:gdLst>
                <a:gd name="T0" fmla="*/ 0 w 41"/>
                <a:gd name="T1" fmla="*/ 459 h 459"/>
                <a:gd name="T2" fmla="*/ 0 w 41"/>
                <a:gd name="T3" fmla="*/ 0 h 459"/>
                <a:gd name="T4" fmla="*/ 41 w 41"/>
                <a:gd name="T5" fmla="*/ 0 h 459"/>
              </a:gdLst>
              <a:ahLst/>
              <a:cxnLst>
                <a:cxn ang="0">
                  <a:pos x="T0" y="T1"/>
                </a:cxn>
                <a:cxn ang="0">
                  <a:pos x="T2" y="T3"/>
                </a:cxn>
                <a:cxn ang="0">
                  <a:pos x="T4" y="T5"/>
                </a:cxn>
              </a:cxnLst>
              <a:rect l="0" t="0" r="r" b="b"/>
              <a:pathLst>
                <a:path w="41" h="459">
                  <a:moveTo>
                    <a:pt x="0" y="459"/>
                  </a:moveTo>
                  <a:lnTo>
                    <a:pt x="0" y="0"/>
                  </a:lnTo>
                  <a:lnTo>
                    <a:pt x="41"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74" name="Rectangle 252"/>
            <p:cNvSpPr>
              <a:spLocks noChangeArrowheads="1"/>
            </p:cNvSpPr>
            <p:nvPr/>
          </p:nvSpPr>
          <p:spPr bwMode="auto">
            <a:xfrm>
              <a:off x="4031" y="2750"/>
              <a:ext cx="810"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CSM42-34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75" name="Freeform 253"/>
            <p:cNvSpPr>
              <a:spLocks/>
            </p:cNvSpPr>
            <p:nvPr/>
          </p:nvSpPr>
          <p:spPr bwMode="auto">
            <a:xfrm>
              <a:off x="3805" y="2774"/>
              <a:ext cx="224" cy="32"/>
            </a:xfrm>
            <a:custGeom>
              <a:avLst/>
              <a:gdLst>
                <a:gd name="T0" fmla="*/ 0 w 224"/>
                <a:gd name="T1" fmla="*/ 32 h 32"/>
                <a:gd name="T2" fmla="*/ 0 w 224"/>
                <a:gd name="T3" fmla="*/ 0 h 32"/>
                <a:gd name="T4" fmla="*/ 224 w 224"/>
                <a:gd name="T5" fmla="*/ 0 h 32"/>
              </a:gdLst>
              <a:ahLst/>
              <a:cxnLst>
                <a:cxn ang="0">
                  <a:pos x="T0" y="T1"/>
                </a:cxn>
                <a:cxn ang="0">
                  <a:pos x="T2" y="T3"/>
                </a:cxn>
                <a:cxn ang="0">
                  <a:pos x="T4" y="T5"/>
                </a:cxn>
              </a:cxnLst>
              <a:rect l="0" t="0" r="r" b="b"/>
              <a:pathLst>
                <a:path w="224" h="32">
                  <a:moveTo>
                    <a:pt x="0" y="32"/>
                  </a:moveTo>
                  <a:lnTo>
                    <a:pt x="0" y="0"/>
                  </a:lnTo>
                  <a:lnTo>
                    <a:pt x="224"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76" name="Rectangle 254"/>
            <p:cNvSpPr>
              <a:spLocks noChangeArrowheads="1"/>
            </p:cNvSpPr>
            <p:nvPr/>
          </p:nvSpPr>
          <p:spPr bwMode="auto">
            <a:xfrm>
              <a:off x="4012" y="2818"/>
              <a:ext cx="68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A330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77" name="Freeform 255"/>
            <p:cNvSpPr>
              <a:spLocks/>
            </p:cNvSpPr>
            <p:nvPr/>
          </p:nvSpPr>
          <p:spPr bwMode="auto">
            <a:xfrm>
              <a:off x="3805" y="2809"/>
              <a:ext cx="205" cy="33"/>
            </a:xfrm>
            <a:custGeom>
              <a:avLst/>
              <a:gdLst>
                <a:gd name="T0" fmla="*/ 0 w 205"/>
                <a:gd name="T1" fmla="*/ 0 h 33"/>
                <a:gd name="T2" fmla="*/ 0 w 205"/>
                <a:gd name="T3" fmla="*/ 33 h 33"/>
                <a:gd name="T4" fmla="*/ 205 w 205"/>
                <a:gd name="T5" fmla="*/ 33 h 33"/>
              </a:gdLst>
              <a:ahLst/>
              <a:cxnLst>
                <a:cxn ang="0">
                  <a:pos x="T0" y="T1"/>
                </a:cxn>
                <a:cxn ang="0">
                  <a:pos x="T2" y="T3"/>
                </a:cxn>
                <a:cxn ang="0">
                  <a:pos x="T4" y="T5"/>
                </a:cxn>
              </a:cxnLst>
              <a:rect l="0" t="0" r="r" b="b"/>
              <a:pathLst>
                <a:path w="205" h="33">
                  <a:moveTo>
                    <a:pt x="0" y="0"/>
                  </a:moveTo>
                  <a:lnTo>
                    <a:pt x="0" y="33"/>
                  </a:lnTo>
                  <a:lnTo>
                    <a:pt x="205"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78" name="Freeform 256"/>
            <p:cNvSpPr>
              <a:spLocks/>
            </p:cNvSpPr>
            <p:nvPr/>
          </p:nvSpPr>
          <p:spPr bwMode="auto">
            <a:xfrm>
              <a:off x="3413" y="2808"/>
              <a:ext cx="392" cy="120"/>
            </a:xfrm>
            <a:custGeom>
              <a:avLst/>
              <a:gdLst>
                <a:gd name="T0" fmla="*/ 0 w 392"/>
                <a:gd name="T1" fmla="*/ 120 h 120"/>
                <a:gd name="T2" fmla="*/ 0 w 392"/>
                <a:gd name="T3" fmla="*/ 0 h 120"/>
                <a:gd name="T4" fmla="*/ 392 w 392"/>
                <a:gd name="T5" fmla="*/ 0 h 120"/>
              </a:gdLst>
              <a:ahLst/>
              <a:cxnLst>
                <a:cxn ang="0">
                  <a:pos x="T0" y="T1"/>
                </a:cxn>
                <a:cxn ang="0">
                  <a:pos x="T2" y="T3"/>
                </a:cxn>
                <a:cxn ang="0">
                  <a:pos x="T4" y="T5"/>
                </a:cxn>
              </a:cxnLst>
              <a:rect l="0" t="0" r="r" b="b"/>
              <a:pathLst>
                <a:path w="392" h="120">
                  <a:moveTo>
                    <a:pt x="0" y="120"/>
                  </a:moveTo>
                  <a:lnTo>
                    <a:pt x="0" y="0"/>
                  </a:lnTo>
                  <a:lnTo>
                    <a:pt x="39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79" name="Rectangle 257"/>
            <p:cNvSpPr>
              <a:spLocks noChangeArrowheads="1"/>
            </p:cNvSpPr>
            <p:nvPr/>
          </p:nvSpPr>
          <p:spPr bwMode="auto">
            <a:xfrm>
              <a:off x="4336" y="2887"/>
              <a:ext cx="74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WBF</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H2438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80" name="Freeform 258"/>
            <p:cNvSpPr>
              <a:spLocks/>
            </p:cNvSpPr>
            <p:nvPr/>
          </p:nvSpPr>
          <p:spPr bwMode="auto">
            <a:xfrm>
              <a:off x="4190" y="2910"/>
              <a:ext cx="144" cy="33"/>
            </a:xfrm>
            <a:custGeom>
              <a:avLst/>
              <a:gdLst>
                <a:gd name="T0" fmla="*/ 0 w 144"/>
                <a:gd name="T1" fmla="*/ 33 h 33"/>
                <a:gd name="T2" fmla="*/ 0 w 144"/>
                <a:gd name="T3" fmla="*/ 0 h 33"/>
                <a:gd name="T4" fmla="*/ 144 w 144"/>
                <a:gd name="T5" fmla="*/ 0 h 33"/>
              </a:gdLst>
              <a:ahLst/>
              <a:cxnLst>
                <a:cxn ang="0">
                  <a:pos x="T0" y="T1"/>
                </a:cxn>
                <a:cxn ang="0">
                  <a:pos x="T2" y="T3"/>
                </a:cxn>
                <a:cxn ang="0">
                  <a:pos x="T4" y="T5"/>
                </a:cxn>
              </a:cxnLst>
              <a:rect l="0" t="0" r="r" b="b"/>
              <a:pathLst>
                <a:path w="144" h="33">
                  <a:moveTo>
                    <a:pt x="0" y="33"/>
                  </a:moveTo>
                  <a:lnTo>
                    <a:pt x="0" y="0"/>
                  </a:lnTo>
                  <a:lnTo>
                    <a:pt x="144"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81" name="Rectangle 259"/>
            <p:cNvSpPr>
              <a:spLocks noChangeArrowheads="1"/>
            </p:cNvSpPr>
            <p:nvPr/>
          </p:nvSpPr>
          <p:spPr bwMode="auto">
            <a:xfrm>
              <a:off x="4343" y="2955"/>
              <a:ext cx="73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WBF</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82" name="Freeform 260"/>
            <p:cNvSpPr>
              <a:spLocks/>
            </p:cNvSpPr>
            <p:nvPr/>
          </p:nvSpPr>
          <p:spPr bwMode="auto">
            <a:xfrm>
              <a:off x="4190" y="2946"/>
              <a:ext cx="151" cy="32"/>
            </a:xfrm>
            <a:custGeom>
              <a:avLst/>
              <a:gdLst>
                <a:gd name="T0" fmla="*/ 0 w 151"/>
                <a:gd name="T1" fmla="*/ 0 h 32"/>
                <a:gd name="T2" fmla="*/ 0 w 151"/>
                <a:gd name="T3" fmla="*/ 32 h 32"/>
                <a:gd name="T4" fmla="*/ 151 w 151"/>
                <a:gd name="T5" fmla="*/ 32 h 32"/>
              </a:gdLst>
              <a:ahLst/>
              <a:cxnLst>
                <a:cxn ang="0">
                  <a:pos x="T0" y="T1"/>
                </a:cxn>
                <a:cxn ang="0">
                  <a:pos x="T2" y="T3"/>
                </a:cxn>
                <a:cxn ang="0">
                  <a:pos x="T4" y="T5"/>
                </a:cxn>
              </a:cxnLst>
              <a:rect l="0" t="0" r="r" b="b"/>
              <a:pathLst>
                <a:path w="151" h="32">
                  <a:moveTo>
                    <a:pt x="0" y="0"/>
                  </a:moveTo>
                  <a:lnTo>
                    <a:pt x="0" y="32"/>
                  </a:lnTo>
                  <a:lnTo>
                    <a:pt x="151" y="3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83" name="Freeform 261"/>
            <p:cNvSpPr>
              <a:spLocks/>
            </p:cNvSpPr>
            <p:nvPr/>
          </p:nvSpPr>
          <p:spPr bwMode="auto">
            <a:xfrm>
              <a:off x="4152" y="2944"/>
              <a:ext cx="38" cy="106"/>
            </a:xfrm>
            <a:custGeom>
              <a:avLst/>
              <a:gdLst>
                <a:gd name="T0" fmla="*/ 0 w 38"/>
                <a:gd name="T1" fmla="*/ 106 h 106"/>
                <a:gd name="T2" fmla="*/ 0 w 38"/>
                <a:gd name="T3" fmla="*/ 0 h 106"/>
                <a:gd name="T4" fmla="*/ 38 w 38"/>
                <a:gd name="T5" fmla="*/ 0 h 106"/>
              </a:gdLst>
              <a:ahLst/>
              <a:cxnLst>
                <a:cxn ang="0">
                  <a:pos x="T0" y="T1"/>
                </a:cxn>
                <a:cxn ang="0">
                  <a:pos x="T2" y="T3"/>
                </a:cxn>
                <a:cxn ang="0">
                  <a:pos x="T4" y="T5"/>
                </a:cxn>
              </a:cxnLst>
              <a:rect l="0" t="0" r="r" b="b"/>
              <a:pathLst>
                <a:path w="38" h="106">
                  <a:moveTo>
                    <a:pt x="0" y="106"/>
                  </a:moveTo>
                  <a:lnTo>
                    <a:pt x="0" y="0"/>
                  </a:lnTo>
                  <a:lnTo>
                    <a:pt x="3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84" name="Rectangle 262"/>
            <p:cNvSpPr>
              <a:spLocks noChangeArrowheads="1"/>
            </p:cNvSpPr>
            <p:nvPr/>
          </p:nvSpPr>
          <p:spPr bwMode="auto">
            <a:xfrm>
              <a:off x="4317" y="3023"/>
              <a:ext cx="76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SH20-27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85" name="Freeform 263"/>
            <p:cNvSpPr>
              <a:spLocks/>
            </p:cNvSpPr>
            <p:nvPr/>
          </p:nvSpPr>
          <p:spPr bwMode="auto">
            <a:xfrm>
              <a:off x="4171" y="3047"/>
              <a:ext cx="144" cy="109"/>
            </a:xfrm>
            <a:custGeom>
              <a:avLst/>
              <a:gdLst>
                <a:gd name="T0" fmla="*/ 0 w 144"/>
                <a:gd name="T1" fmla="*/ 109 h 109"/>
                <a:gd name="T2" fmla="*/ 0 w 144"/>
                <a:gd name="T3" fmla="*/ 0 h 109"/>
                <a:gd name="T4" fmla="*/ 144 w 144"/>
                <a:gd name="T5" fmla="*/ 0 h 109"/>
              </a:gdLst>
              <a:ahLst/>
              <a:cxnLst>
                <a:cxn ang="0">
                  <a:pos x="T0" y="T1"/>
                </a:cxn>
                <a:cxn ang="0">
                  <a:pos x="T2" y="T3"/>
                </a:cxn>
                <a:cxn ang="0">
                  <a:pos x="T4" y="T5"/>
                </a:cxn>
              </a:cxnLst>
              <a:rect l="0" t="0" r="r" b="b"/>
              <a:pathLst>
                <a:path w="144" h="109">
                  <a:moveTo>
                    <a:pt x="0" y="109"/>
                  </a:moveTo>
                  <a:lnTo>
                    <a:pt x="0" y="0"/>
                  </a:lnTo>
                  <a:lnTo>
                    <a:pt x="144"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86" name="Rectangle 264"/>
            <p:cNvSpPr>
              <a:spLocks noChangeArrowheads="1"/>
            </p:cNvSpPr>
            <p:nvPr/>
          </p:nvSpPr>
          <p:spPr bwMode="auto">
            <a:xfrm>
              <a:off x="4339" y="3091"/>
              <a:ext cx="84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A/aquatic bird/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CN5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(H6N5)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87" name="Freeform 265"/>
            <p:cNvSpPr>
              <a:spLocks/>
            </p:cNvSpPr>
            <p:nvPr/>
          </p:nvSpPr>
          <p:spPr bwMode="auto">
            <a:xfrm>
              <a:off x="4171" y="3115"/>
              <a:ext cx="166" cy="75"/>
            </a:xfrm>
            <a:custGeom>
              <a:avLst/>
              <a:gdLst>
                <a:gd name="T0" fmla="*/ 0 w 166"/>
                <a:gd name="T1" fmla="*/ 75 h 75"/>
                <a:gd name="T2" fmla="*/ 0 w 166"/>
                <a:gd name="T3" fmla="*/ 0 h 75"/>
                <a:gd name="T4" fmla="*/ 166 w 166"/>
                <a:gd name="T5" fmla="*/ 0 h 75"/>
              </a:gdLst>
              <a:ahLst/>
              <a:cxnLst>
                <a:cxn ang="0">
                  <a:pos x="T0" y="T1"/>
                </a:cxn>
                <a:cxn ang="0">
                  <a:pos x="T2" y="T3"/>
                </a:cxn>
                <a:cxn ang="0">
                  <a:pos x="T4" y="T5"/>
                </a:cxn>
              </a:cxnLst>
              <a:rect l="0" t="0" r="r" b="b"/>
              <a:pathLst>
                <a:path w="166" h="75">
                  <a:moveTo>
                    <a:pt x="0" y="75"/>
                  </a:moveTo>
                  <a:lnTo>
                    <a:pt x="0" y="0"/>
                  </a:lnTo>
                  <a:lnTo>
                    <a:pt x="166"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88" name="Rectangle 266"/>
            <p:cNvSpPr>
              <a:spLocks noChangeArrowheads="1"/>
            </p:cNvSpPr>
            <p:nvPr/>
          </p:nvSpPr>
          <p:spPr bwMode="auto">
            <a:xfrm>
              <a:off x="4777" y="3160"/>
              <a:ext cx="661"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89" name="Freeform 267"/>
            <p:cNvSpPr>
              <a:spLocks/>
            </p:cNvSpPr>
            <p:nvPr/>
          </p:nvSpPr>
          <p:spPr bwMode="auto">
            <a:xfrm>
              <a:off x="4735" y="3183"/>
              <a:ext cx="40" cy="84"/>
            </a:xfrm>
            <a:custGeom>
              <a:avLst/>
              <a:gdLst>
                <a:gd name="T0" fmla="*/ 0 w 40"/>
                <a:gd name="T1" fmla="*/ 84 h 84"/>
                <a:gd name="T2" fmla="*/ 0 w 40"/>
                <a:gd name="T3" fmla="*/ 0 h 84"/>
                <a:gd name="T4" fmla="*/ 40 w 40"/>
                <a:gd name="T5" fmla="*/ 0 h 84"/>
              </a:gdLst>
              <a:ahLst/>
              <a:cxnLst>
                <a:cxn ang="0">
                  <a:pos x="T0" y="T1"/>
                </a:cxn>
                <a:cxn ang="0">
                  <a:pos x="T2" y="T3"/>
                </a:cxn>
                <a:cxn ang="0">
                  <a:pos x="T4" y="T5"/>
                </a:cxn>
              </a:cxnLst>
              <a:rect l="0" t="0" r="r" b="b"/>
              <a:pathLst>
                <a:path w="40" h="84">
                  <a:moveTo>
                    <a:pt x="0" y="84"/>
                  </a:moveTo>
                  <a:lnTo>
                    <a:pt x="0" y="0"/>
                  </a:lnTo>
                  <a:lnTo>
                    <a:pt x="4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90" name="Rectangle 268"/>
            <p:cNvSpPr>
              <a:spLocks noChangeArrowheads="1"/>
            </p:cNvSpPr>
            <p:nvPr/>
          </p:nvSpPr>
          <p:spPr bwMode="auto">
            <a:xfrm>
              <a:off x="4767" y="3228"/>
              <a:ext cx="640"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JSM</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91" name="Freeform 269"/>
            <p:cNvSpPr>
              <a:spLocks/>
            </p:cNvSpPr>
            <p:nvPr/>
          </p:nvSpPr>
          <p:spPr bwMode="auto">
            <a:xfrm>
              <a:off x="4735" y="3251"/>
              <a:ext cx="30" cy="50"/>
            </a:xfrm>
            <a:custGeom>
              <a:avLst/>
              <a:gdLst>
                <a:gd name="T0" fmla="*/ 0 w 30"/>
                <a:gd name="T1" fmla="*/ 50 h 50"/>
                <a:gd name="T2" fmla="*/ 0 w 30"/>
                <a:gd name="T3" fmla="*/ 0 h 50"/>
                <a:gd name="T4" fmla="*/ 30 w 30"/>
                <a:gd name="T5" fmla="*/ 0 h 50"/>
              </a:gdLst>
              <a:ahLst/>
              <a:cxnLst>
                <a:cxn ang="0">
                  <a:pos x="T0" y="T1"/>
                </a:cxn>
                <a:cxn ang="0">
                  <a:pos x="T2" y="T3"/>
                </a:cxn>
                <a:cxn ang="0">
                  <a:pos x="T4" y="T5"/>
                </a:cxn>
              </a:cxnLst>
              <a:rect l="0" t="0" r="r" b="b"/>
              <a:pathLst>
                <a:path w="30" h="50">
                  <a:moveTo>
                    <a:pt x="0" y="50"/>
                  </a:moveTo>
                  <a:lnTo>
                    <a:pt x="0" y="0"/>
                  </a:lnTo>
                  <a:lnTo>
                    <a:pt x="3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92" name="Rectangle 270"/>
            <p:cNvSpPr>
              <a:spLocks noChangeArrowheads="1"/>
            </p:cNvSpPr>
            <p:nvPr/>
          </p:nvSpPr>
          <p:spPr bwMode="auto">
            <a:xfrm>
              <a:off x="4767" y="3296"/>
              <a:ext cx="63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93" name="Freeform 271"/>
            <p:cNvSpPr>
              <a:spLocks/>
            </p:cNvSpPr>
            <p:nvPr/>
          </p:nvSpPr>
          <p:spPr bwMode="auto">
            <a:xfrm>
              <a:off x="4745" y="3320"/>
              <a:ext cx="20" cy="32"/>
            </a:xfrm>
            <a:custGeom>
              <a:avLst/>
              <a:gdLst>
                <a:gd name="T0" fmla="*/ 0 w 20"/>
                <a:gd name="T1" fmla="*/ 32 h 32"/>
                <a:gd name="T2" fmla="*/ 0 w 20"/>
                <a:gd name="T3" fmla="*/ 0 h 32"/>
                <a:gd name="T4" fmla="*/ 20 w 20"/>
                <a:gd name="T5" fmla="*/ 0 h 32"/>
              </a:gdLst>
              <a:ahLst/>
              <a:cxnLst>
                <a:cxn ang="0">
                  <a:pos x="T0" y="T1"/>
                </a:cxn>
                <a:cxn ang="0">
                  <a:pos x="T2" y="T3"/>
                </a:cxn>
                <a:cxn ang="0">
                  <a:pos x="T4" y="T5"/>
                </a:cxn>
              </a:cxnLst>
              <a:rect l="0" t="0" r="r" b="b"/>
              <a:pathLst>
                <a:path w="20" h="32">
                  <a:moveTo>
                    <a:pt x="0" y="32"/>
                  </a:moveTo>
                  <a:lnTo>
                    <a:pt x="0" y="0"/>
                  </a:lnTo>
                  <a:lnTo>
                    <a:pt x="2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94" name="Rectangle 272"/>
            <p:cNvSpPr>
              <a:spLocks noChangeArrowheads="1"/>
            </p:cNvSpPr>
            <p:nvPr/>
          </p:nvSpPr>
          <p:spPr bwMode="auto">
            <a:xfrm>
              <a:off x="4767" y="3364"/>
              <a:ext cx="64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LSY</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95" name="Freeform 273"/>
            <p:cNvSpPr>
              <a:spLocks/>
            </p:cNvSpPr>
            <p:nvPr/>
          </p:nvSpPr>
          <p:spPr bwMode="auto">
            <a:xfrm>
              <a:off x="4745" y="3355"/>
              <a:ext cx="20" cy="33"/>
            </a:xfrm>
            <a:custGeom>
              <a:avLst/>
              <a:gdLst>
                <a:gd name="T0" fmla="*/ 0 w 20"/>
                <a:gd name="T1" fmla="*/ 0 h 33"/>
                <a:gd name="T2" fmla="*/ 0 w 20"/>
                <a:gd name="T3" fmla="*/ 33 h 33"/>
                <a:gd name="T4" fmla="*/ 20 w 20"/>
                <a:gd name="T5" fmla="*/ 33 h 33"/>
              </a:gdLst>
              <a:ahLst/>
              <a:cxnLst>
                <a:cxn ang="0">
                  <a:pos x="T0" y="T1"/>
                </a:cxn>
                <a:cxn ang="0">
                  <a:pos x="T2" y="T3"/>
                </a:cxn>
                <a:cxn ang="0">
                  <a:pos x="T4" y="T5"/>
                </a:cxn>
              </a:cxnLst>
              <a:rect l="0" t="0" r="r" b="b"/>
              <a:pathLst>
                <a:path w="20" h="33">
                  <a:moveTo>
                    <a:pt x="0" y="0"/>
                  </a:moveTo>
                  <a:lnTo>
                    <a:pt x="0" y="33"/>
                  </a:lnTo>
                  <a:lnTo>
                    <a:pt x="20"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96" name="Freeform 274"/>
            <p:cNvSpPr>
              <a:spLocks/>
            </p:cNvSpPr>
            <p:nvPr/>
          </p:nvSpPr>
          <p:spPr bwMode="auto">
            <a:xfrm>
              <a:off x="4735" y="3304"/>
              <a:ext cx="10" cy="50"/>
            </a:xfrm>
            <a:custGeom>
              <a:avLst/>
              <a:gdLst>
                <a:gd name="T0" fmla="*/ 0 w 10"/>
                <a:gd name="T1" fmla="*/ 0 h 50"/>
                <a:gd name="T2" fmla="*/ 0 w 10"/>
                <a:gd name="T3" fmla="*/ 50 h 50"/>
                <a:gd name="T4" fmla="*/ 10 w 10"/>
                <a:gd name="T5" fmla="*/ 50 h 50"/>
              </a:gdLst>
              <a:ahLst/>
              <a:cxnLst>
                <a:cxn ang="0">
                  <a:pos x="T0" y="T1"/>
                </a:cxn>
                <a:cxn ang="0">
                  <a:pos x="T2" y="T3"/>
                </a:cxn>
                <a:cxn ang="0">
                  <a:pos x="T4" y="T5"/>
                </a:cxn>
              </a:cxnLst>
              <a:rect l="0" t="0" r="r" b="b"/>
              <a:pathLst>
                <a:path w="10" h="50">
                  <a:moveTo>
                    <a:pt x="0" y="0"/>
                  </a:moveTo>
                  <a:lnTo>
                    <a:pt x="0" y="50"/>
                  </a:lnTo>
                  <a:lnTo>
                    <a:pt x="10" y="5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97" name="Line 275"/>
            <p:cNvSpPr>
              <a:spLocks noChangeShapeType="1"/>
            </p:cNvSpPr>
            <p:nvPr/>
          </p:nvSpPr>
          <p:spPr bwMode="auto">
            <a:xfrm>
              <a:off x="4735" y="3270"/>
              <a:ext cx="0" cy="84"/>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98" name="Freeform 276"/>
            <p:cNvSpPr>
              <a:spLocks/>
            </p:cNvSpPr>
            <p:nvPr/>
          </p:nvSpPr>
          <p:spPr bwMode="auto">
            <a:xfrm>
              <a:off x="4171" y="3193"/>
              <a:ext cx="564" cy="75"/>
            </a:xfrm>
            <a:custGeom>
              <a:avLst/>
              <a:gdLst>
                <a:gd name="T0" fmla="*/ 0 w 564"/>
                <a:gd name="T1" fmla="*/ 0 h 75"/>
                <a:gd name="T2" fmla="*/ 0 w 564"/>
                <a:gd name="T3" fmla="*/ 75 h 75"/>
                <a:gd name="T4" fmla="*/ 564 w 564"/>
                <a:gd name="T5" fmla="*/ 75 h 75"/>
              </a:gdLst>
              <a:ahLst/>
              <a:cxnLst>
                <a:cxn ang="0">
                  <a:pos x="T0" y="T1"/>
                </a:cxn>
                <a:cxn ang="0">
                  <a:pos x="T2" y="T3"/>
                </a:cxn>
                <a:cxn ang="0">
                  <a:pos x="T4" y="T5"/>
                </a:cxn>
              </a:cxnLst>
              <a:rect l="0" t="0" r="r" b="b"/>
              <a:pathLst>
                <a:path w="564" h="75">
                  <a:moveTo>
                    <a:pt x="0" y="0"/>
                  </a:moveTo>
                  <a:lnTo>
                    <a:pt x="0" y="75"/>
                  </a:lnTo>
                  <a:lnTo>
                    <a:pt x="564" y="75"/>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099" name="Line 277"/>
            <p:cNvSpPr>
              <a:spLocks noChangeShapeType="1"/>
            </p:cNvSpPr>
            <p:nvPr/>
          </p:nvSpPr>
          <p:spPr bwMode="auto">
            <a:xfrm>
              <a:off x="4171" y="3159"/>
              <a:ext cx="0" cy="109"/>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00" name="Freeform 278"/>
            <p:cNvSpPr>
              <a:spLocks/>
            </p:cNvSpPr>
            <p:nvPr/>
          </p:nvSpPr>
          <p:spPr bwMode="auto">
            <a:xfrm>
              <a:off x="4152" y="3052"/>
              <a:ext cx="19" cy="106"/>
            </a:xfrm>
            <a:custGeom>
              <a:avLst/>
              <a:gdLst>
                <a:gd name="T0" fmla="*/ 0 w 19"/>
                <a:gd name="T1" fmla="*/ 0 h 106"/>
                <a:gd name="T2" fmla="*/ 0 w 19"/>
                <a:gd name="T3" fmla="*/ 106 h 106"/>
                <a:gd name="T4" fmla="*/ 19 w 19"/>
                <a:gd name="T5" fmla="*/ 106 h 106"/>
              </a:gdLst>
              <a:ahLst/>
              <a:cxnLst>
                <a:cxn ang="0">
                  <a:pos x="T0" y="T1"/>
                </a:cxn>
                <a:cxn ang="0">
                  <a:pos x="T2" y="T3"/>
                </a:cxn>
                <a:cxn ang="0">
                  <a:pos x="T4" y="T5"/>
                </a:cxn>
              </a:cxnLst>
              <a:rect l="0" t="0" r="r" b="b"/>
              <a:pathLst>
                <a:path w="19" h="106">
                  <a:moveTo>
                    <a:pt x="0" y="0"/>
                  </a:moveTo>
                  <a:lnTo>
                    <a:pt x="0" y="106"/>
                  </a:lnTo>
                  <a:lnTo>
                    <a:pt x="19" y="10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01" name="Freeform 279"/>
            <p:cNvSpPr>
              <a:spLocks/>
            </p:cNvSpPr>
            <p:nvPr/>
          </p:nvSpPr>
          <p:spPr bwMode="auto">
            <a:xfrm>
              <a:off x="3413" y="2931"/>
              <a:ext cx="739" cy="120"/>
            </a:xfrm>
            <a:custGeom>
              <a:avLst/>
              <a:gdLst>
                <a:gd name="T0" fmla="*/ 0 w 739"/>
                <a:gd name="T1" fmla="*/ 0 h 120"/>
                <a:gd name="T2" fmla="*/ 0 w 739"/>
                <a:gd name="T3" fmla="*/ 120 h 120"/>
                <a:gd name="T4" fmla="*/ 739 w 739"/>
                <a:gd name="T5" fmla="*/ 120 h 120"/>
              </a:gdLst>
              <a:ahLst/>
              <a:cxnLst>
                <a:cxn ang="0">
                  <a:pos x="T0" y="T1"/>
                </a:cxn>
                <a:cxn ang="0">
                  <a:pos x="T2" y="T3"/>
                </a:cxn>
                <a:cxn ang="0">
                  <a:pos x="T4" y="T5"/>
                </a:cxn>
              </a:cxnLst>
              <a:rect l="0" t="0" r="r" b="b"/>
              <a:pathLst>
                <a:path w="739" h="120">
                  <a:moveTo>
                    <a:pt x="0" y="0"/>
                  </a:moveTo>
                  <a:lnTo>
                    <a:pt x="0" y="120"/>
                  </a:lnTo>
                  <a:lnTo>
                    <a:pt x="739" y="12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02" name="Freeform 280"/>
            <p:cNvSpPr>
              <a:spLocks/>
            </p:cNvSpPr>
            <p:nvPr/>
          </p:nvSpPr>
          <p:spPr bwMode="auto">
            <a:xfrm>
              <a:off x="3218" y="2470"/>
              <a:ext cx="195" cy="459"/>
            </a:xfrm>
            <a:custGeom>
              <a:avLst/>
              <a:gdLst>
                <a:gd name="T0" fmla="*/ 0 w 195"/>
                <a:gd name="T1" fmla="*/ 0 h 459"/>
                <a:gd name="T2" fmla="*/ 0 w 195"/>
                <a:gd name="T3" fmla="*/ 459 h 459"/>
                <a:gd name="T4" fmla="*/ 195 w 195"/>
                <a:gd name="T5" fmla="*/ 459 h 459"/>
              </a:gdLst>
              <a:ahLst/>
              <a:cxnLst>
                <a:cxn ang="0">
                  <a:pos x="T0" y="T1"/>
                </a:cxn>
                <a:cxn ang="0">
                  <a:pos x="T2" y="T3"/>
                </a:cxn>
                <a:cxn ang="0">
                  <a:pos x="T4" y="T5"/>
                </a:cxn>
              </a:cxnLst>
              <a:rect l="0" t="0" r="r" b="b"/>
              <a:pathLst>
                <a:path w="195" h="459">
                  <a:moveTo>
                    <a:pt x="0" y="0"/>
                  </a:moveTo>
                  <a:lnTo>
                    <a:pt x="0" y="459"/>
                  </a:lnTo>
                  <a:lnTo>
                    <a:pt x="195" y="459"/>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03" name="Freeform 281"/>
            <p:cNvSpPr>
              <a:spLocks/>
            </p:cNvSpPr>
            <p:nvPr/>
          </p:nvSpPr>
          <p:spPr bwMode="auto">
            <a:xfrm>
              <a:off x="3146" y="2469"/>
              <a:ext cx="72" cy="492"/>
            </a:xfrm>
            <a:custGeom>
              <a:avLst/>
              <a:gdLst>
                <a:gd name="T0" fmla="*/ 0 w 72"/>
                <a:gd name="T1" fmla="*/ 492 h 492"/>
                <a:gd name="T2" fmla="*/ 0 w 72"/>
                <a:gd name="T3" fmla="*/ 0 h 492"/>
                <a:gd name="T4" fmla="*/ 72 w 72"/>
                <a:gd name="T5" fmla="*/ 0 h 492"/>
              </a:gdLst>
              <a:ahLst/>
              <a:cxnLst>
                <a:cxn ang="0">
                  <a:pos x="T0" y="T1"/>
                </a:cxn>
                <a:cxn ang="0">
                  <a:pos x="T2" y="T3"/>
                </a:cxn>
                <a:cxn ang="0">
                  <a:pos x="T4" y="T5"/>
                </a:cxn>
              </a:cxnLst>
              <a:rect l="0" t="0" r="r" b="b"/>
              <a:pathLst>
                <a:path w="72" h="492">
                  <a:moveTo>
                    <a:pt x="0" y="492"/>
                  </a:moveTo>
                  <a:lnTo>
                    <a:pt x="0" y="0"/>
                  </a:lnTo>
                  <a:lnTo>
                    <a:pt x="7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04" name="Rectangle 282"/>
            <p:cNvSpPr>
              <a:spLocks noChangeArrowheads="1"/>
            </p:cNvSpPr>
            <p:nvPr/>
          </p:nvSpPr>
          <p:spPr bwMode="auto">
            <a:xfrm>
              <a:off x="4193" y="3433"/>
              <a:ext cx="97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ostrich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South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Africa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ORD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05" name="Freeform 283"/>
            <p:cNvSpPr>
              <a:spLocks/>
            </p:cNvSpPr>
            <p:nvPr/>
          </p:nvSpPr>
          <p:spPr bwMode="auto">
            <a:xfrm>
              <a:off x="3146" y="2964"/>
              <a:ext cx="1045" cy="492"/>
            </a:xfrm>
            <a:custGeom>
              <a:avLst/>
              <a:gdLst>
                <a:gd name="T0" fmla="*/ 0 w 1045"/>
                <a:gd name="T1" fmla="*/ 0 h 492"/>
                <a:gd name="T2" fmla="*/ 0 w 1045"/>
                <a:gd name="T3" fmla="*/ 492 h 492"/>
                <a:gd name="T4" fmla="*/ 1045 w 1045"/>
                <a:gd name="T5" fmla="*/ 492 h 492"/>
              </a:gdLst>
              <a:ahLst/>
              <a:cxnLst>
                <a:cxn ang="0">
                  <a:pos x="T0" y="T1"/>
                </a:cxn>
                <a:cxn ang="0">
                  <a:pos x="T2" y="T3"/>
                </a:cxn>
                <a:cxn ang="0">
                  <a:pos x="T4" y="T5"/>
                </a:cxn>
              </a:cxnLst>
              <a:rect l="0" t="0" r="r" b="b"/>
              <a:pathLst>
                <a:path w="1045" h="492">
                  <a:moveTo>
                    <a:pt x="0" y="0"/>
                  </a:moveTo>
                  <a:lnTo>
                    <a:pt x="0" y="492"/>
                  </a:lnTo>
                  <a:lnTo>
                    <a:pt x="1045" y="49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06" name="Rectangle 284"/>
            <p:cNvSpPr>
              <a:spLocks noChangeArrowheads="1"/>
            </p:cNvSpPr>
            <p:nvPr/>
          </p:nvSpPr>
          <p:spPr bwMode="auto">
            <a:xfrm>
              <a:off x="4217" y="3501"/>
              <a:ext cx="811"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742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(H10N7)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07" name="Freeform 285"/>
            <p:cNvSpPr>
              <a:spLocks/>
            </p:cNvSpPr>
            <p:nvPr/>
          </p:nvSpPr>
          <p:spPr bwMode="auto">
            <a:xfrm>
              <a:off x="3146" y="2998"/>
              <a:ext cx="1069" cy="526"/>
            </a:xfrm>
            <a:custGeom>
              <a:avLst/>
              <a:gdLst>
                <a:gd name="T0" fmla="*/ 0 w 1069"/>
                <a:gd name="T1" fmla="*/ 0 h 526"/>
                <a:gd name="T2" fmla="*/ 0 w 1069"/>
                <a:gd name="T3" fmla="*/ 526 h 526"/>
                <a:gd name="T4" fmla="*/ 1069 w 1069"/>
                <a:gd name="T5" fmla="*/ 526 h 526"/>
              </a:gdLst>
              <a:ahLst/>
              <a:cxnLst>
                <a:cxn ang="0">
                  <a:pos x="T0" y="T1"/>
                </a:cxn>
                <a:cxn ang="0">
                  <a:pos x="T2" y="T3"/>
                </a:cxn>
                <a:cxn ang="0">
                  <a:pos x="T4" y="T5"/>
                </a:cxn>
              </a:cxnLst>
              <a:rect l="0" t="0" r="r" b="b"/>
              <a:pathLst>
                <a:path w="1069" h="526">
                  <a:moveTo>
                    <a:pt x="0" y="0"/>
                  </a:moveTo>
                  <a:lnTo>
                    <a:pt x="0" y="526"/>
                  </a:lnTo>
                  <a:lnTo>
                    <a:pt x="1069" y="52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08" name="Line 286"/>
            <p:cNvSpPr>
              <a:spLocks noChangeShapeType="1"/>
            </p:cNvSpPr>
            <p:nvPr/>
          </p:nvSpPr>
          <p:spPr bwMode="auto">
            <a:xfrm>
              <a:off x="3146" y="2469"/>
              <a:ext cx="0" cy="526"/>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09" name="Rectangle 287"/>
            <p:cNvSpPr>
              <a:spLocks noChangeArrowheads="1"/>
            </p:cNvSpPr>
            <p:nvPr/>
          </p:nvSpPr>
          <p:spPr bwMode="auto">
            <a:xfrm>
              <a:off x="3576" y="138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0" name="Rectangle 288"/>
            <p:cNvSpPr>
              <a:spLocks noChangeArrowheads="1"/>
            </p:cNvSpPr>
            <p:nvPr/>
          </p:nvSpPr>
          <p:spPr bwMode="auto">
            <a:xfrm>
              <a:off x="3688" y="649"/>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1" name="Rectangle 289"/>
            <p:cNvSpPr>
              <a:spLocks noChangeArrowheads="1"/>
            </p:cNvSpPr>
            <p:nvPr/>
          </p:nvSpPr>
          <p:spPr bwMode="auto">
            <a:xfrm>
              <a:off x="3674" y="70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2" name="Rectangle 290"/>
            <p:cNvSpPr>
              <a:spLocks noChangeArrowheads="1"/>
            </p:cNvSpPr>
            <p:nvPr/>
          </p:nvSpPr>
          <p:spPr bwMode="auto">
            <a:xfrm>
              <a:off x="3674" y="907"/>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3" name="Rectangle 291"/>
            <p:cNvSpPr>
              <a:spLocks noChangeArrowheads="1"/>
            </p:cNvSpPr>
            <p:nvPr/>
          </p:nvSpPr>
          <p:spPr bwMode="auto">
            <a:xfrm>
              <a:off x="3633" y="777"/>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4" name="Rectangle 292"/>
            <p:cNvSpPr>
              <a:spLocks noChangeArrowheads="1"/>
            </p:cNvSpPr>
            <p:nvPr/>
          </p:nvSpPr>
          <p:spPr bwMode="auto">
            <a:xfrm>
              <a:off x="3596" y="867"/>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5" name="Rectangle 293"/>
            <p:cNvSpPr>
              <a:spLocks noChangeArrowheads="1"/>
            </p:cNvSpPr>
            <p:nvPr/>
          </p:nvSpPr>
          <p:spPr bwMode="auto">
            <a:xfrm>
              <a:off x="3524" y="1019"/>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6" name="Rectangle 294"/>
            <p:cNvSpPr>
              <a:spLocks noChangeArrowheads="1"/>
            </p:cNvSpPr>
            <p:nvPr/>
          </p:nvSpPr>
          <p:spPr bwMode="auto">
            <a:xfrm>
              <a:off x="3544" y="1249"/>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7" name="Rectangle 295"/>
            <p:cNvSpPr>
              <a:spLocks noChangeArrowheads="1"/>
            </p:cNvSpPr>
            <p:nvPr/>
          </p:nvSpPr>
          <p:spPr bwMode="auto">
            <a:xfrm>
              <a:off x="3509" y="1107"/>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8" name="Rectangle 296"/>
            <p:cNvSpPr>
              <a:spLocks noChangeArrowheads="1"/>
            </p:cNvSpPr>
            <p:nvPr/>
          </p:nvSpPr>
          <p:spPr bwMode="auto">
            <a:xfrm>
              <a:off x="3653" y="1590"/>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19" name="Rectangle 297"/>
            <p:cNvSpPr>
              <a:spLocks noChangeArrowheads="1"/>
            </p:cNvSpPr>
            <p:nvPr/>
          </p:nvSpPr>
          <p:spPr bwMode="auto">
            <a:xfrm>
              <a:off x="3551" y="1539"/>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0" name="Rectangle 298"/>
            <p:cNvSpPr>
              <a:spLocks noChangeArrowheads="1"/>
            </p:cNvSpPr>
            <p:nvPr/>
          </p:nvSpPr>
          <p:spPr bwMode="auto">
            <a:xfrm>
              <a:off x="3482" y="135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1" name="Rectangle 299"/>
            <p:cNvSpPr>
              <a:spLocks noChangeArrowheads="1"/>
            </p:cNvSpPr>
            <p:nvPr/>
          </p:nvSpPr>
          <p:spPr bwMode="auto">
            <a:xfrm>
              <a:off x="3429" y="1495"/>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2" name="Rectangle 300"/>
            <p:cNvSpPr>
              <a:spLocks noChangeArrowheads="1"/>
            </p:cNvSpPr>
            <p:nvPr/>
          </p:nvSpPr>
          <p:spPr bwMode="auto">
            <a:xfrm>
              <a:off x="3291" y="1618"/>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3" name="Rectangle 301"/>
            <p:cNvSpPr>
              <a:spLocks noChangeArrowheads="1"/>
            </p:cNvSpPr>
            <p:nvPr/>
          </p:nvSpPr>
          <p:spPr bwMode="auto">
            <a:xfrm>
              <a:off x="3788" y="2067"/>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4" name="Rectangle 302"/>
            <p:cNvSpPr>
              <a:spLocks noChangeArrowheads="1"/>
            </p:cNvSpPr>
            <p:nvPr/>
          </p:nvSpPr>
          <p:spPr bwMode="auto">
            <a:xfrm>
              <a:off x="3568" y="1946"/>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5" name="Rectangle 303"/>
            <p:cNvSpPr>
              <a:spLocks noChangeArrowheads="1"/>
            </p:cNvSpPr>
            <p:nvPr/>
          </p:nvSpPr>
          <p:spPr bwMode="auto">
            <a:xfrm>
              <a:off x="3841" y="2647"/>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6" name="Rectangle 304"/>
            <p:cNvSpPr>
              <a:spLocks noChangeArrowheads="1"/>
            </p:cNvSpPr>
            <p:nvPr/>
          </p:nvSpPr>
          <p:spPr bwMode="auto">
            <a:xfrm>
              <a:off x="3803" y="2579"/>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7" name="Rectangle 305"/>
            <p:cNvSpPr>
              <a:spLocks noChangeArrowheads="1"/>
            </p:cNvSpPr>
            <p:nvPr/>
          </p:nvSpPr>
          <p:spPr bwMode="auto">
            <a:xfrm>
              <a:off x="3749" y="2477"/>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8" name="Rectangle 306"/>
            <p:cNvSpPr>
              <a:spLocks noChangeArrowheads="1"/>
            </p:cNvSpPr>
            <p:nvPr/>
          </p:nvSpPr>
          <p:spPr bwMode="auto">
            <a:xfrm>
              <a:off x="3588" y="2151"/>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29" name="Rectangle 307"/>
            <p:cNvSpPr>
              <a:spLocks noChangeArrowheads="1"/>
            </p:cNvSpPr>
            <p:nvPr/>
          </p:nvSpPr>
          <p:spPr bwMode="auto">
            <a:xfrm>
              <a:off x="3542" y="220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30" name="Rectangle 308"/>
            <p:cNvSpPr>
              <a:spLocks noChangeArrowheads="1"/>
            </p:cNvSpPr>
            <p:nvPr/>
          </p:nvSpPr>
          <p:spPr bwMode="auto">
            <a:xfrm>
              <a:off x="3452" y="2366"/>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31" name="Rectangle 309"/>
            <p:cNvSpPr>
              <a:spLocks noChangeArrowheads="1"/>
            </p:cNvSpPr>
            <p:nvPr/>
          </p:nvSpPr>
          <p:spPr bwMode="auto">
            <a:xfrm>
              <a:off x="3714" y="2765"/>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32" name="Rectangle 310"/>
            <p:cNvSpPr>
              <a:spLocks noChangeArrowheads="1"/>
            </p:cNvSpPr>
            <p:nvPr/>
          </p:nvSpPr>
          <p:spPr bwMode="auto">
            <a:xfrm>
              <a:off x="4123" y="2901"/>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33" name="Rectangle 311"/>
            <p:cNvSpPr>
              <a:spLocks noChangeArrowheads="1"/>
            </p:cNvSpPr>
            <p:nvPr/>
          </p:nvSpPr>
          <p:spPr bwMode="auto">
            <a:xfrm>
              <a:off x="4643" y="3279"/>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34" name="Rectangle 312"/>
            <p:cNvSpPr>
              <a:spLocks noChangeArrowheads="1"/>
            </p:cNvSpPr>
            <p:nvPr/>
          </p:nvSpPr>
          <p:spPr bwMode="auto">
            <a:xfrm>
              <a:off x="4061" y="3061"/>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35" name="Rectangle 313"/>
            <p:cNvSpPr>
              <a:spLocks noChangeArrowheads="1"/>
            </p:cNvSpPr>
            <p:nvPr/>
          </p:nvSpPr>
          <p:spPr bwMode="auto">
            <a:xfrm>
              <a:off x="3346" y="294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136" name="Line 314"/>
            <p:cNvSpPr>
              <a:spLocks noChangeShapeType="1"/>
            </p:cNvSpPr>
            <p:nvPr/>
          </p:nvSpPr>
          <p:spPr bwMode="auto">
            <a:xfrm>
              <a:off x="3349" y="3620"/>
              <a:ext cx="143" cy="0"/>
            </a:xfrm>
            <a:prstGeom prst="line">
              <a:avLst/>
            </a:prstGeom>
            <a:noFill/>
            <a:ln w="6350"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37" name="Line 315"/>
            <p:cNvSpPr>
              <a:spLocks noChangeShapeType="1"/>
            </p:cNvSpPr>
            <p:nvPr/>
          </p:nvSpPr>
          <p:spPr bwMode="auto">
            <a:xfrm>
              <a:off x="3349" y="3609"/>
              <a:ext cx="0" cy="23"/>
            </a:xfrm>
            <a:prstGeom prst="line">
              <a:avLst/>
            </a:prstGeom>
            <a:noFill/>
            <a:ln w="6350"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38" name="Line 316"/>
            <p:cNvSpPr>
              <a:spLocks noChangeShapeType="1"/>
            </p:cNvSpPr>
            <p:nvPr/>
          </p:nvSpPr>
          <p:spPr bwMode="auto">
            <a:xfrm>
              <a:off x="3492" y="3609"/>
              <a:ext cx="0" cy="23"/>
            </a:xfrm>
            <a:prstGeom prst="line">
              <a:avLst/>
            </a:prstGeom>
            <a:noFill/>
            <a:ln w="6350"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1139" name="Rectangle 317"/>
            <p:cNvSpPr>
              <a:spLocks noChangeArrowheads="1"/>
            </p:cNvSpPr>
            <p:nvPr/>
          </p:nvSpPr>
          <p:spPr bwMode="auto">
            <a:xfrm>
              <a:off x="3378" y="3633"/>
              <a:ext cx="9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0.01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grpSp>
      <p:grpSp>
        <p:nvGrpSpPr>
          <p:cNvPr id="2" name="그룹 1"/>
          <p:cNvGrpSpPr/>
          <p:nvPr/>
        </p:nvGrpSpPr>
        <p:grpSpPr>
          <a:xfrm>
            <a:off x="975059" y="813910"/>
            <a:ext cx="4063487" cy="4975998"/>
            <a:chOff x="986634" y="813910"/>
            <a:chExt cx="4063487" cy="4975998"/>
          </a:xfrm>
        </p:grpSpPr>
        <p:sp>
          <p:nvSpPr>
            <p:cNvPr id="331" name="Rectangle 6"/>
            <p:cNvSpPr>
              <a:spLocks noChangeArrowheads="1"/>
            </p:cNvSpPr>
            <p:nvPr/>
          </p:nvSpPr>
          <p:spPr bwMode="auto">
            <a:xfrm>
              <a:off x="3152166" y="813910"/>
              <a:ext cx="189795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700" b="1" i="0" u="none" strike="noStrike" cap="none" normalizeH="0" baseline="0" smtClean="0">
                  <a:ln>
                    <a:noFill/>
                  </a:ln>
                  <a:effectLst/>
                  <a:latin typeface="Times New Roman" pitchFamily="18" charset="0"/>
                  <a:ea typeface="굴림" pitchFamily="50" charset="-127"/>
                  <a:cs typeface="Times New Roman" pitchFamily="18" charset="0"/>
                </a:rPr>
                <a:t>A/red-crowned/Crane/Korea/H1026/2017 (H7N7)</a:t>
              </a:r>
              <a:endParaRPr kumimoji="1" lang="ko-KR" altLang="ko-KR" sz="700" b="1" i="0" u="none" strike="noStrike" cap="none" normalizeH="0" baseline="0" smtClean="0">
                <a:ln>
                  <a:noFill/>
                </a:ln>
                <a:effectLst/>
                <a:latin typeface="Times New Roman" pitchFamily="18" charset="0"/>
                <a:ea typeface="굴림" pitchFamily="50" charset="-127"/>
                <a:cs typeface="Times New Roman" pitchFamily="18" charset="0"/>
              </a:endParaRPr>
            </a:p>
          </p:txBody>
        </p:sp>
        <p:sp>
          <p:nvSpPr>
            <p:cNvPr id="332" name="Freeform 7"/>
            <p:cNvSpPr>
              <a:spLocks/>
            </p:cNvSpPr>
            <p:nvPr/>
          </p:nvSpPr>
          <p:spPr bwMode="auto">
            <a:xfrm>
              <a:off x="2585953" y="852236"/>
              <a:ext cx="563161" cy="200573"/>
            </a:xfrm>
            <a:custGeom>
              <a:avLst/>
              <a:gdLst>
                <a:gd name="T0" fmla="*/ 0 w 369"/>
                <a:gd name="T1" fmla="*/ 157 h 157"/>
                <a:gd name="T2" fmla="*/ 0 w 369"/>
                <a:gd name="T3" fmla="*/ 0 h 157"/>
                <a:gd name="T4" fmla="*/ 369 w 369"/>
                <a:gd name="T5" fmla="*/ 0 h 157"/>
              </a:gdLst>
              <a:ahLst/>
              <a:cxnLst>
                <a:cxn ang="0">
                  <a:pos x="T0" y="T1"/>
                </a:cxn>
                <a:cxn ang="0">
                  <a:pos x="T2" y="T3"/>
                </a:cxn>
                <a:cxn ang="0">
                  <a:pos x="T4" y="T5"/>
                </a:cxn>
              </a:cxnLst>
              <a:rect l="0" t="0" r="r" b="b"/>
              <a:pathLst>
                <a:path w="369" h="157">
                  <a:moveTo>
                    <a:pt x="0" y="157"/>
                  </a:moveTo>
                  <a:lnTo>
                    <a:pt x="0" y="0"/>
                  </a:lnTo>
                  <a:lnTo>
                    <a:pt x="369"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33" name="Rectangle 8"/>
            <p:cNvSpPr>
              <a:spLocks noChangeArrowheads="1"/>
            </p:cNvSpPr>
            <p:nvPr/>
          </p:nvSpPr>
          <p:spPr bwMode="auto">
            <a:xfrm>
              <a:off x="2700416" y="930166"/>
              <a:ext cx="146354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A/mallard/Korea/H1029-5/2017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34" name="Freeform 9"/>
            <p:cNvSpPr>
              <a:spLocks/>
            </p:cNvSpPr>
            <p:nvPr/>
          </p:nvSpPr>
          <p:spPr bwMode="auto">
            <a:xfrm>
              <a:off x="2630212" y="968492"/>
              <a:ext cx="67152" cy="56212"/>
            </a:xfrm>
            <a:custGeom>
              <a:avLst/>
              <a:gdLst>
                <a:gd name="T0" fmla="*/ 0 w 44"/>
                <a:gd name="T1" fmla="*/ 44 h 44"/>
                <a:gd name="T2" fmla="*/ 0 w 44"/>
                <a:gd name="T3" fmla="*/ 0 h 44"/>
                <a:gd name="T4" fmla="*/ 44 w 44"/>
                <a:gd name="T5" fmla="*/ 0 h 44"/>
              </a:gdLst>
              <a:ahLst/>
              <a:cxnLst>
                <a:cxn ang="0">
                  <a:pos x="T0" y="T1"/>
                </a:cxn>
                <a:cxn ang="0">
                  <a:pos x="T2" y="T3"/>
                </a:cxn>
                <a:cxn ang="0">
                  <a:pos x="T4" y="T5"/>
                </a:cxn>
              </a:cxnLst>
              <a:rect l="0" t="0" r="r" b="b"/>
              <a:pathLst>
                <a:path w="44" h="44">
                  <a:moveTo>
                    <a:pt x="0" y="44"/>
                  </a:moveTo>
                  <a:lnTo>
                    <a:pt x="0" y="0"/>
                  </a:lnTo>
                  <a:lnTo>
                    <a:pt x="44"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35" name="Rectangle 10"/>
            <p:cNvSpPr>
              <a:spLocks noChangeArrowheads="1"/>
            </p:cNvSpPr>
            <p:nvPr/>
          </p:nvSpPr>
          <p:spPr bwMode="auto">
            <a:xfrm>
              <a:off x="2659210" y="1046422"/>
              <a:ext cx="146354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A/mallard/Korea/H1066-5/2017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36" name="Freeform 11"/>
            <p:cNvSpPr>
              <a:spLocks/>
            </p:cNvSpPr>
            <p:nvPr/>
          </p:nvSpPr>
          <p:spPr bwMode="auto">
            <a:xfrm>
              <a:off x="2630212" y="1029813"/>
              <a:ext cx="27471" cy="54934"/>
            </a:xfrm>
            <a:custGeom>
              <a:avLst/>
              <a:gdLst>
                <a:gd name="T0" fmla="*/ 0 w 18"/>
                <a:gd name="T1" fmla="*/ 0 h 43"/>
                <a:gd name="T2" fmla="*/ 0 w 18"/>
                <a:gd name="T3" fmla="*/ 43 h 43"/>
                <a:gd name="T4" fmla="*/ 18 w 18"/>
                <a:gd name="T5" fmla="*/ 43 h 43"/>
              </a:gdLst>
              <a:ahLst/>
              <a:cxnLst>
                <a:cxn ang="0">
                  <a:pos x="T0" y="T1"/>
                </a:cxn>
                <a:cxn ang="0">
                  <a:pos x="T2" y="T3"/>
                </a:cxn>
                <a:cxn ang="0">
                  <a:pos x="T4" y="T5"/>
                </a:cxn>
              </a:cxnLst>
              <a:rect l="0" t="0" r="r" b="b"/>
              <a:pathLst>
                <a:path w="18" h="43">
                  <a:moveTo>
                    <a:pt x="0" y="0"/>
                  </a:moveTo>
                  <a:lnTo>
                    <a:pt x="0" y="43"/>
                  </a:lnTo>
                  <a:lnTo>
                    <a:pt x="18" y="43"/>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37" name="Freeform 12"/>
            <p:cNvSpPr>
              <a:spLocks/>
            </p:cNvSpPr>
            <p:nvPr/>
          </p:nvSpPr>
          <p:spPr bwMode="auto">
            <a:xfrm>
              <a:off x="2616477" y="1027259"/>
              <a:ext cx="13736" cy="84317"/>
            </a:xfrm>
            <a:custGeom>
              <a:avLst/>
              <a:gdLst>
                <a:gd name="T0" fmla="*/ 0 w 9"/>
                <a:gd name="T1" fmla="*/ 66 h 66"/>
                <a:gd name="T2" fmla="*/ 0 w 9"/>
                <a:gd name="T3" fmla="*/ 0 h 66"/>
                <a:gd name="T4" fmla="*/ 9 w 9"/>
                <a:gd name="T5" fmla="*/ 0 h 66"/>
              </a:gdLst>
              <a:ahLst/>
              <a:cxnLst>
                <a:cxn ang="0">
                  <a:pos x="T0" y="T1"/>
                </a:cxn>
                <a:cxn ang="0">
                  <a:pos x="T2" y="T3"/>
                </a:cxn>
                <a:cxn ang="0">
                  <a:pos x="T4" y="T5"/>
                </a:cxn>
              </a:cxnLst>
              <a:rect l="0" t="0" r="r" b="b"/>
              <a:pathLst>
                <a:path w="9" h="66">
                  <a:moveTo>
                    <a:pt x="0" y="66"/>
                  </a:moveTo>
                  <a:lnTo>
                    <a:pt x="0" y="0"/>
                  </a:lnTo>
                  <a:lnTo>
                    <a:pt x="9"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38" name="Rectangle 13"/>
            <p:cNvSpPr>
              <a:spLocks noChangeArrowheads="1"/>
            </p:cNvSpPr>
            <p:nvPr/>
          </p:nvSpPr>
          <p:spPr bwMode="auto">
            <a:xfrm>
              <a:off x="2782830" y="1162677"/>
              <a:ext cx="129362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A/mallard/Kr/H982-6/2017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39" name="Freeform 14"/>
            <p:cNvSpPr>
              <a:spLocks/>
            </p:cNvSpPr>
            <p:nvPr/>
          </p:nvSpPr>
          <p:spPr bwMode="auto">
            <a:xfrm>
              <a:off x="2616477" y="1116686"/>
              <a:ext cx="163301" cy="84317"/>
            </a:xfrm>
            <a:custGeom>
              <a:avLst/>
              <a:gdLst>
                <a:gd name="T0" fmla="*/ 0 w 107"/>
                <a:gd name="T1" fmla="*/ 0 h 66"/>
                <a:gd name="T2" fmla="*/ 0 w 107"/>
                <a:gd name="T3" fmla="*/ 66 h 66"/>
                <a:gd name="T4" fmla="*/ 107 w 107"/>
                <a:gd name="T5" fmla="*/ 66 h 66"/>
              </a:gdLst>
              <a:ahLst/>
              <a:cxnLst>
                <a:cxn ang="0">
                  <a:pos x="T0" y="T1"/>
                </a:cxn>
                <a:cxn ang="0">
                  <a:pos x="T2" y="T3"/>
                </a:cxn>
                <a:cxn ang="0">
                  <a:pos x="T4" y="T5"/>
                </a:cxn>
              </a:cxnLst>
              <a:rect l="0" t="0" r="r" b="b"/>
              <a:pathLst>
                <a:path w="107" h="66">
                  <a:moveTo>
                    <a:pt x="0" y="0"/>
                  </a:moveTo>
                  <a:lnTo>
                    <a:pt x="0" y="66"/>
                  </a:lnTo>
                  <a:lnTo>
                    <a:pt x="107" y="66"/>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40" name="Rectangle 15"/>
            <p:cNvSpPr>
              <a:spLocks noChangeArrowheads="1"/>
            </p:cNvSpPr>
            <p:nvPr/>
          </p:nvSpPr>
          <p:spPr bwMode="auto">
            <a:xfrm>
              <a:off x="2645474" y="1277655"/>
              <a:ext cx="146354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A/mallard/Korea/H1065-1/2017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41" name="Freeform 16"/>
            <p:cNvSpPr>
              <a:spLocks/>
            </p:cNvSpPr>
            <p:nvPr/>
          </p:nvSpPr>
          <p:spPr bwMode="auto">
            <a:xfrm>
              <a:off x="2616477" y="1174175"/>
              <a:ext cx="25945" cy="143084"/>
            </a:xfrm>
            <a:custGeom>
              <a:avLst/>
              <a:gdLst>
                <a:gd name="T0" fmla="*/ 0 w 17"/>
                <a:gd name="T1" fmla="*/ 0 h 112"/>
                <a:gd name="T2" fmla="*/ 0 w 17"/>
                <a:gd name="T3" fmla="*/ 112 h 112"/>
                <a:gd name="T4" fmla="*/ 17 w 17"/>
                <a:gd name="T5" fmla="*/ 112 h 112"/>
              </a:gdLst>
              <a:ahLst/>
              <a:cxnLst>
                <a:cxn ang="0">
                  <a:pos x="T0" y="T1"/>
                </a:cxn>
                <a:cxn ang="0">
                  <a:pos x="T2" y="T3"/>
                </a:cxn>
                <a:cxn ang="0">
                  <a:pos x="T4" y="T5"/>
                </a:cxn>
              </a:cxnLst>
              <a:rect l="0" t="0" r="r" b="b"/>
              <a:pathLst>
                <a:path w="17" h="112">
                  <a:moveTo>
                    <a:pt x="0" y="0"/>
                  </a:moveTo>
                  <a:lnTo>
                    <a:pt x="0" y="112"/>
                  </a:lnTo>
                  <a:lnTo>
                    <a:pt x="17" y="112"/>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42" name="Rectangle 17"/>
            <p:cNvSpPr>
              <a:spLocks noChangeArrowheads="1"/>
            </p:cNvSpPr>
            <p:nvPr/>
          </p:nvSpPr>
          <p:spPr bwMode="auto">
            <a:xfrm>
              <a:off x="2686681" y="1393911"/>
              <a:ext cx="1343039"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A/mallard/Korea/H917/2017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43" name="Freeform 18"/>
            <p:cNvSpPr>
              <a:spLocks/>
            </p:cNvSpPr>
            <p:nvPr/>
          </p:nvSpPr>
          <p:spPr bwMode="auto">
            <a:xfrm>
              <a:off x="2669893" y="1433514"/>
              <a:ext cx="13736" cy="54934"/>
            </a:xfrm>
            <a:custGeom>
              <a:avLst/>
              <a:gdLst>
                <a:gd name="T0" fmla="*/ 0 w 9"/>
                <a:gd name="T1" fmla="*/ 43 h 43"/>
                <a:gd name="T2" fmla="*/ 0 w 9"/>
                <a:gd name="T3" fmla="*/ 0 h 43"/>
                <a:gd name="T4" fmla="*/ 9 w 9"/>
                <a:gd name="T5" fmla="*/ 0 h 43"/>
              </a:gdLst>
              <a:ahLst/>
              <a:cxnLst>
                <a:cxn ang="0">
                  <a:pos x="T0" y="T1"/>
                </a:cxn>
                <a:cxn ang="0">
                  <a:pos x="T2" y="T3"/>
                </a:cxn>
                <a:cxn ang="0">
                  <a:pos x="T4" y="T5"/>
                </a:cxn>
              </a:cxnLst>
              <a:rect l="0" t="0" r="r" b="b"/>
              <a:pathLst>
                <a:path w="9" h="43">
                  <a:moveTo>
                    <a:pt x="0" y="43"/>
                  </a:moveTo>
                  <a:lnTo>
                    <a:pt x="0" y="0"/>
                  </a:lnTo>
                  <a:lnTo>
                    <a:pt x="9"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44" name="Rectangle 19"/>
            <p:cNvSpPr>
              <a:spLocks noChangeArrowheads="1"/>
            </p:cNvSpPr>
            <p:nvPr/>
          </p:nvSpPr>
          <p:spPr bwMode="auto">
            <a:xfrm>
              <a:off x="2714152" y="1510167"/>
              <a:ext cx="1419348"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A/mallard/Korea/H906-3/2017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45" name="Freeform 20"/>
            <p:cNvSpPr>
              <a:spLocks/>
            </p:cNvSpPr>
            <p:nvPr/>
          </p:nvSpPr>
          <p:spPr bwMode="auto">
            <a:xfrm>
              <a:off x="2669893" y="1493559"/>
              <a:ext cx="41207" cy="56212"/>
            </a:xfrm>
            <a:custGeom>
              <a:avLst/>
              <a:gdLst>
                <a:gd name="T0" fmla="*/ 0 w 27"/>
                <a:gd name="T1" fmla="*/ 0 h 44"/>
                <a:gd name="T2" fmla="*/ 0 w 27"/>
                <a:gd name="T3" fmla="*/ 44 h 44"/>
                <a:gd name="T4" fmla="*/ 27 w 27"/>
                <a:gd name="T5" fmla="*/ 44 h 44"/>
              </a:gdLst>
              <a:ahLst/>
              <a:cxnLst>
                <a:cxn ang="0">
                  <a:pos x="T0" y="T1"/>
                </a:cxn>
                <a:cxn ang="0">
                  <a:pos x="T2" y="T3"/>
                </a:cxn>
                <a:cxn ang="0">
                  <a:pos x="T4" y="T5"/>
                </a:cxn>
              </a:cxnLst>
              <a:rect l="0" t="0" r="r" b="b"/>
              <a:pathLst>
                <a:path w="27" h="44">
                  <a:moveTo>
                    <a:pt x="0" y="0"/>
                  </a:moveTo>
                  <a:lnTo>
                    <a:pt x="0" y="44"/>
                  </a:lnTo>
                  <a:lnTo>
                    <a:pt x="27" y="44"/>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46" name="Freeform 21"/>
            <p:cNvSpPr>
              <a:spLocks/>
            </p:cNvSpPr>
            <p:nvPr/>
          </p:nvSpPr>
          <p:spPr bwMode="auto">
            <a:xfrm>
              <a:off x="2616477" y="1261047"/>
              <a:ext cx="53416" cy="229957"/>
            </a:xfrm>
            <a:custGeom>
              <a:avLst/>
              <a:gdLst>
                <a:gd name="T0" fmla="*/ 0 w 35"/>
                <a:gd name="T1" fmla="*/ 0 h 180"/>
                <a:gd name="T2" fmla="*/ 0 w 35"/>
                <a:gd name="T3" fmla="*/ 180 h 180"/>
                <a:gd name="T4" fmla="*/ 35 w 35"/>
                <a:gd name="T5" fmla="*/ 180 h 180"/>
              </a:gdLst>
              <a:ahLst/>
              <a:cxnLst>
                <a:cxn ang="0">
                  <a:pos x="T0" y="T1"/>
                </a:cxn>
                <a:cxn ang="0">
                  <a:pos x="T2" y="T3"/>
                </a:cxn>
                <a:cxn ang="0">
                  <a:pos x="T4" y="T5"/>
                </a:cxn>
              </a:cxnLst>
              <a:rect l="0" t="0" r="r" b="b"/>
              <a:pathLst>
                <a:path w="35" h="180">
                  <a:moveTo>
                    <a:pt x="0" y="0"/>
                  </a:moveTo>
                  <a:lnTo>
                    <a:pt x="0" y="180"/>
                  </a:lnTo>
                  <a:lnTo>
                    <a:pt x="35" y="18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47" name="Line 22"/>
            <p:cNvSpPr>
              <a:spLocks noChangeShapeType="1"/>
            </p:cNvSpPr>
            <p:nvPr/>
          </p:nvSpPr>
          <p:spPr bwMode="auto">
            <a:xfrm>
              <a:off x="2616477" y="1027259"/>
              <a:ext cx="0" cy="228679"/>
            </a:xfrm>
            <a:prstGeom prst="line">
              <a:avLst/>
            </a:prstGeom>
            <a:noFill/>
            <a:ln w="8001"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48" name="Freeform 23"/>
            <p:cNvSpPr>
              <a:spLocks/>
            </p:cNvSpPr>
            <p:nvPr/>
          </p:nvSpPr>
          <p:spPr bwMode="auto">
            <a:xfrm>
              <a:off x="2585953" y="1057919"/>
              <a:ext cx="30524" cy="200573"/>
            </a:xfrm>
            <a:custGeom>
              <a:avLst/>
              <a:gdLst>
                <a:gd name="T0" fmla="*/ 0 w 20"/>
                <a:gd name="T1" fmla="*/ 0 h 157"/>
                <a:gd name="T2" fmla="*/ 0 w 20"/>
                <a:gd name="T3" fmla="*/ 157 h 157"/>
                <a:gd name="T4" fmla="*/ 20 w 20"/>
                <a:gd name="T5" fmla="*/ 157 h 157"/>
              </a:gdLst>
              <a:ahLst/>
              <a:cxnLst>
                <a:cxn ang="0">
                  <a:pos x="T0" y="T1"/>
                </a:cxn>
                <a:cxn ang="0">
                  <a:pos x="T2" y="T3"/>
                </a:cxn>
                <a:cxn ang="0">
                  <a:pos x="T4" y="T5"/>
                </a:cxn>
              </a:cxnLst>
              <a:rect l="0" t="0" r="r" b="b"/>
              <a:pathLst>
                <a:path w="20" h="157">
                  <a:moveTo>
                    <a:pt x="0" y="0"/>
                  </a:moveTo>
                  <a:lnTo>
                    <a:pt x="0" y="157"/>
                  </a:lnTo>
                  <a:lnTo>
                    <a:pt x="20" y="157"/>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49" name="Freeform 24"/>
            <p:cNvSpPr>
              <a:spLocks/>
            </p:cNvSpPr>
            <p:nvPr/>
          </p:nvSpPr>
          <p:spPr bwMode="auto">
            <a:xfrm>
              <a:off x="2355500" y="1055364"/>
              <a:ext cx="230453" cy="332159"/>
            </a:xfrm>
            <a:custGeom>
              <a:avLst/>
              <a:gdLst>
                <a:gd name="T0" fmla="*/ 0 w 151"/>
                <a:gd name="T1" fmla="*/ 260 h 260"/>
                <a:gd name="T2" fmla="*/ 0 w 151"/>
                <a:gd name="T3" fmla="*/ 0 h 260"/>
                <a:gd name="T4" fmla="*/ 151 w 151"/>
                <a:gd name="T5" fmla="*/ 0 h 260"/>
              </a:gdLst>
              <a:ahLst/>
              <a:cxnLst>
                <a:cxn ang="0">
                  <a:pos x="T0" y="T1"/>
                </a:cxn>
                <a:cxn ang="0">
                  <a:pos x="T2" y="T3"/>
                </a:cxn>
                <a:cxn ang="0">
                  <a:pos x="T4" y="T5"/>
                </a:cxn>
              </a:cxnLst>
              <a:rect l="0" t="0" r="r" b="b"/>
              <a:pathLst>
                <a:path w="151" h="260">
                  <a:moveTo>
                    <a:pt x="0" y="260"/>
                  </a:moveTo>
                  <a:lnTo>
                    <a:pt x="0" y="0"/>
                  </a:lnTo>
                  <a:lnTo>
                    <a:pt x="151"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50" name="Rectangle 25"/>
            <p:cNvSpPr>
              <a:spLocks noChangeArrowheads="1"/>
            </p:cNvSpPr>
            <p:nvPr/>
          </p:nvSpPr>
          <p:spPr bwMode="auto">
            <a:xfrm>
              <a:off x="2523380" y="1626422"/>
              <a:ext cx="1294201"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A/mallard/Kr/H673-4/2016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51" name="Freeform 26"/>
            <p:cNvSpPr>
              <a:spLocks/>
            </p:cNvSpPr>
            <p:nvPr/>
          </p:nvSpPr>
          <p:spPr bwMode="auto">
            <a:xfrm>
              <a:off x="2367709" y="1664749"/>
              <a:ext cx="152618" cy="56212"/>
            </a:xfrm>
            <a:custGeom>
              <a:avLst/>
              <a:gdLst>
                <a:gd name="T0" fmla="*/ 0 w 100"/>
                <a:gd name="T1" fmla="*/ 44 h 44"/>
                <a:gd name="T2" fmla="*/ 0 w 100"/>
                <a:gd name="T3" fmla="*/ 0 h 44"/>
                <a:gd name="T4" fmla="*/ 100 w 100"/>
                <a:gd name="T5" fmla="*/ 0 h 44"/>
              </a:gdLst>
              <a:ahLst/>
              <a:cxnLst>
                <a:cxn ang="0">
                  <a:pos x="T0" y="T1"/>
                </a:cxn>
                <a:cxn ang="0">
                  <a:pos x="T2" y="T3"/>
                </a:cxn>
                <a:cxn ang="0">
                  <a:pos x="T4" y="T5"/>
                </a:cxn>
              </a:cxnLst>
              <a:rect l="0" t="0" r="r" b="b"/>
              <a:pathLst>
                <a:path w="100" h="44">
                  <a:moveTo>
                    <a:pt x="0" y="44"/>
                  </a:moveTo>
                  <a:lnTo>
                    <a:pt x="0" y="0"/>
                  </a:lnTo>
                  <a:lnTo>
                    <a:pt x="100"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52" name="Rectangle 27"/>
            <p:cNvSpPr>
              <a:spLocks noChangeArrowheads="1"/>
            </p:cNvSpPr>
            <p:nvPr/>
          </p:nvSpPr>
          <p:spPr bwMode="auto">
            <a:xfrm>
              <a:off x="2454701" y="1742678"/>
              <a:ext cx="1478869"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A/spot-billed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AQ09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53" name="Freeform 28"/>
            <p:cNvSpPr>
              <a:spLocks/>
            </p:cNvSpPr>
            <p:nvPr/>
          </p:nvSpPr>
          <p:spPr bwMode="auto">
            <a:xfrm>
              <a:off x="2367709" y="1726070"/>
              <a:ext cx="83940" cy="54934"/>
            </a:xfrm>
            <a:custGeom>
              <a:avLst/>
              <a:gdLst>
                <a:gd name="T0" fmla="*/ 0 w 55"/>
                <a:gd name="T1" fmla="*/ 0 h 43"/>
                <a:gd name="T2" fmla="*/ 0 w 55"/>
                <a:gd name="T3" fmla="*/ 43 h 43"/>
                <a:gd name="T4" fmla="*/ 55 w 55"/>
                <a:gd name="T5" fmla="*/ 43 h 43"/>
              </a:gdLst>
              <a:ahLst/>
              <a:cxnLst>
                <a:cxn ang="0">
                  <a:pos x="T0" y="T1"/>
                </a:cxn>
                <a:cxn ang="0">
                  <a:pos x="T2" y="T3"/>
                </a:cxn>
                <a:cxn ang="0">
                  <a:pos x="T4" y="T5"/>
                </a:cxn>
              </a:cxnLst>
              <a:rect l="0" t="0" r="r" b="b"/>
              <a:pathLst>
                <a:path w="55" h="43">
                  <a:moveTo>
                    <a:pt x="0" y="0"/>
                  </a:moveTo>
                  <a:lnTo>
                    <a:pt x="0" y="43"/>
                  </a:lnTo>
                  <a:lnTo>
                    <a:pt x="55" y="43"/>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54" name="Freeform 29"/>
            <p:cNvSpPr>
              <a:spLocks/>
            </p:cNvSpPr>
            <p:nvPr/>
          </p:nvSpPr>
          <p:spPr bwMode="auto">
            <a:xfrm>
              <a:off x="2355500" y="1392633"/>
              <a:ext cx="12209" cy="330881"/>
            </a:xfrm>
            <a:custGeom>
              <a:avLst/>
              <a:gdLst>
                <a:gd name="T0" fmla="*/ 0 w 8"/>
                <a:gd name="T1" fmla="*/ 0 h 259"/>
                <a:gd name="T2" fmla="*/ 0 w 8"/>
                <a:gd name="T3" fmla="*/ 259 h 259"/>
                <a:gd name="T4" fmla="*/ 8 w 8"/>
                <a:gd name="T5" fmla="*/ 259 h 259"/>
              </a:gdLst>
              <a:ahLst/>
              <a:cxnLst>
                <a:cxn ang="0">
                  <a:pos x="T0" y="T1"/>
                </a:cxn>
                <a:cxn ang="0">
                  <a:pos x="T2" y="T3"/>
                </a:cxn>
                <a:cxn ang="0">
                  <a:pos x="T4" y="T5"/>
                </a:cxn>
              </a:cxnLst>
              <a:rect l="0" t="0" r="r" b="b"/>
              <a:pathLst>
                <a:path w="8" h="259">
                  <a:moveTo>
                    <a:pt x="0" y="0"/>
                  </a:moveTo>
                  <a:lnTo>
                    <a:pt x="0" y="259"/>
                  </a:lnTo>
                  <a:lnTo>
                    <a:pt x="8" y="259"/>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55" name="Freeform 30"/>
            <p:cNvSpPr>
              <a:spLocks/>
            </p:cNvSpPr>
            <p:nvPr/>
          </p:nvSpPr>
          <p:spPr bwMode="auto">
            <a:xfrm>
              <a:off x="2343290" y="1390078"/>
              <a:ext cx="12209" cy="279780"/>
            </a:xfrm>
            <a:custGeom>
              <a:avLst/>
              <a:gdLst>
                <a:gd name="T0" fmla="*/ 0 w 8"/>
                <a:gd name="T1" fmla="*/ 219 h 219"/>
                <a:gd name="T2" fmla="*/ 0 w 8"/>
                <a:gd name="T3" fmla="*/ 0 h 219"/>
                <a:gd name="T4" fmla="*/ 8 w 8"/>
                <a:gd name="T5" fmla="*/ 0 h 219"/>
              </a:gdLst>
              <a:ahLst/>
              <a:cxnLst>
                <a:cxn ang="0">
                  <a:pos x="T0" y="T1"/>
                </a:cxn>
                <a:cxn ang="0">
                  <a:pos x="T2" y="T3"/>
                </a:cxn>
                <a:cxn ang="0">
                  <a:pos x="T4" y="T5"/>
                </a:cxn>
              </a:cxnLst>
              <a:rect l="0" t="0" r="r" b="b"/>
              <a:pathLst>
                <a:path w="8" h="219">
                  <a:moveTo>
                    <a:pt x="0" y="219"/>
                  </a:moveTo>
                  <a:lnTo>
                    <a:pt x="0" y="0"/>
                  </a:lnTo>
                  <a:lnTo>
                    <a:pt x="8"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56" name="Rectangle 31"/>
            <p:cNvSpPr>
              <a:spLocks noChangeArrowheads="1"/>
            </p:cNvSpPr>
            <p:nvPr/>
          </p:nvSpPr>
          <p:spPr bwMode="auto">
            <a:xfrm>
              <a:off x="2434861" y="1858933"/>
              <a:ext cx="1242311"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520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57" name="Freeform 32"/>
            <p:cNvSpPr>
              <a:spLocks/>
            </p:cNvSpPr>
            <p:nvPr/>
          </p:nvSpPr>
          <p:spPr bwMode="auto">
            <a:xfrm>
              <a:off x="2390602" y="1897259"/>
              <a:ext cx="41207" cy="56212"/>
            </a:xfrm>
            <a:custGeom>
              <a:avLst/>
              <a:gdLst>
                <a:gd name="T0" fmla="*/ 0 w 27"/>
                <a:gd name="T1" fmla="*/ 44 h 44"/>
                <a:gd name="T2" fmla="*/ 0 w 27"/>
                <a:gd name="T3" fmla="*/ 0 h 44"/>
                <a:gd name="T4" fmla="*/ 27 w 27"/>
                <a:gd name="T5" fmla="*/ 0 h 44"/>
              </a:gdLst>
              <a:ahLst/>
              <a:cxnLst>
                <a:cxn ang="0">
                  <a:pos x="T0" y="T1"/>
                </a:cxn>
                <a:cxn ang="0">
                  <a:pos x="T2" y="T3"/>
                </a:cxn>
                <a:cxn ang="0">
                  <a:pos x="T4" y="T5"/>
                </a:cxn>
              </a:cxnLst>
              <a:rect l="0" t="0" r="r" b="b"/>
              <a:pathLst>
                <a:path w="27" h="44">
                  <a:moveTo>
                    <a:pt x="0" y="44"/>
                  </a:moveTo>
                  <a:lnTo>
                    <a:pt x="0" y="0"/>
                  </a:lnTo>
                  <a:lnTo>
                    <a:pt x="27"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58" name="Rectangle 33"/>
            <p:cNvSpPr>
              <a:spLocks noChangeArrowheads="1"/>
            </p:cNvSpPr>
            <p:nvPr/>
          </p:nvSpPr>
          <p:spPr bwMode="auto">
            <a:xfrm>
              <a:off x="2593584" y="1975189"/>
              <a:ext cx="1419348"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A/mallard/Korea/H956-1/2017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59" name="Freeform 34"/>
            <p:cNvSpPr>
              <a:spLocks/>
            </p:cNvSpPr>
            <p:nvPr/>
          </p:nvSpPr>
          <p:spPr bwMode="auto">
            <a:xfrm>
              <a:off x="2390602" y="1958581"/>
              <a:ext cx="199930" cy="54934"/>
            </a:xfrm>
            <a:custGeom>
              <a:avLst/>
              <a:gdLst>
                <a:gd name="T0" fmla="*/ 0 w 131"/>
                <a:gd name="T1" fmla="*/ 0 h 43"/>
                <a:gd name="T2" fmla="*/ 0 w 131"/>
                <a:gd name="T3" fmla="*/ 43 h 43"/>
                <a:gd name="T4" fmla="*/ 131 w 131"/>
                <a:gd name="T5" fmla="*/ 43 h 43"/>
              </a:gdLst>
              <a:ahLst/>
              <a:cxnLst>
                <a:cxn ang="0">
                  <a:pos x="T0" y="T1"/>
                </a:cxn>
                <a:cxn ang="0">
                  <a:pos x="T2" y="T3"/>
                </a:cxn>
                <a:cxn ang="0">
                  <a:pos x="T4" y="T5"/>
                </a:cxn>
              </a:cxnLst>
              <a:rect l="0" t="0" r="r" b="b"/>
              <a:pathLst>
                <a:path w="131" h="43">
                  <a:moveTo>
                    <a:pt x="0" y="0"/>
                  </a:moveTo>
                  <a:lnTo>
                    <a:pt x="0" y="43"/>
                  </a:lnTo>
                  <a:lnTo>
                    <a:pt x="131" y="43"/>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60" name="Freeform 35"/>
            <p:cNvSpPr>
              <a:spLocks/>
            </p:cNvSpPr>
            <p:nvPr/>
          </p:nvSpPr>
          <p:spPr bwMode="auto">
            <a:xfrm>
              <a:off x="2343290" y="1674968"/>
              <a:ext cx="47312" cy="281058"/>
            </a:xfrm>
            <a:custGeom>
              <a:avLst/>
              <a:gdLst>
                <a:gd name="T0" fmla="*/ 0 w 31"/>
                <a:gd name="T1" fmla="*/ 0 h 220"/>
                <a:gd name="T2" fmla="*/ 0 w 31"/>
                <a:gd name="T3" fmla="*/ 220 h 220"/>
                <a:gd name="T4" fmla="*/ 31 w 31"/>
                <a:gd name="T5" fmla="*/ 220 h 220"/>
              </a:gdLst>
              <a:ahLst/>
              <a:cxnLst>
                <a:cxn ang="0">
                  <a:pos x="T0" y="T1"/>
                </a:cxn>
                <a:cxn ang="0">
                  <a:pos x="T2" y="T3"/>
                </a:cxn>
                <a:cxn ang="0">
                  <a:pos x="T4" y="T5"/>
                </a:cxn>
              </a:cxnLst>
              <a:rect l="0" t="0" r="r" b="b"/>
              <a:pathLst>
                <a:path w="31" h="220">
                  <a:moveTo>
                    <a:pt x="0" y="0"/>
                  </a:moveTo>
                  <a:lnTo>
                    <a:pt x="0" y="220"/>
                  </a:lnTo>
                  <a:lnTo>
                    <a:pt x="31" y="22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61" name="Freeform 36"/>
            <p:cNvSpPr>
              <a:spLocks/>
            </p:cNvSpPr>
            <p:nvPr/>
          </p:nvSpPr>
          <p:spPr bwMode="auto">
            <a:xfrm>
              <a:off x="1931221" y="1672413"/>
              <a:ext cx="412069" cy="226124"/>
            </a:xfrm>
            <a:custGeom>
              <a:avLst/>
              <a:gdLst>
                <a:gd name="T0" fmla="*/ 0 w 270"/>
                <a:gd name="T1" fmla="*/ 177 h 177"/>
                <a:gd name="T2" fmla="*/ 0 w 270"/>
                <a:gd name="T3" fmla="*/ 0 h 177"/>
                <a:gd name="T4" fmla="*/ 270 w 270"/>
                <a:gd name="T5" fmla="*/ 0 h 177"/>
              </a:gdLst>
              <a:ahLst/>
              <a:cxnLst>
                <a:cxn ang="0">
                  <a:pos x="T0" y="T1"/>
                </a:cxn>
                <a:cxn ang="0">
                  <a:pos x="T2" y="T3"/>
                </a:cxn>
                <a:cxn ang="0">
                  <a:pos x="T4" y="T5"/>
                </a:cxn>
              </a:cxnLst>
              <a:rect l="0" t="0" r="r" b="b"/>
              <a:pathLst>
                <a:path w="270" h="177">
                  <a:moveTo>
                    <a:pt x="0" y="177"/>
                  </a:moveTo>
                  <a:lnTo>
                    <a:pt x="0" y="0"/>
                  </a:lnTo>
                  <a:lnTo>
                    <a:pt x="270"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62" name="Rectangle 37"/>
            <p:cNvSpPr>
              <a:spLocks noChangeArrowheads="1"/>
            </p:cNvSpPr>
            <p:nvPr/>
          </p:nvSpPr>
          <p:spPr bwMode="auto">
            <a:xfrm>
              <a:off x="2042633" y="2091445"/>
              <a:ext cx="1706270"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A/mallard/Republic of Georgia/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63" name="Freeform 38"/>
            <p:cNvSpPr>
              <a:spLocks/>
            </p:cNvSpPr>
            <p:nvPr/>
          </p:nvSpPr>
          <p:spPr bwMode="auto">
            <a:xfrm>
              <a:off x="1931221" y="1903647"/>
              <a:ext cx="108359" cy="226124"/>
            </a:xfrm>
            <a:custGeom>
              <a:avLst/>
              <a:gdLst>
                <a:gd name="T0" fmla="*/ 0 w 71"/>
                <a:gd name="T1" fmla="*/ 0 h 177"/>
                <a:gd name="T2" fmla="*/ 0 w 71"/>
                <a:gd name="T3" fmla="*/ 177 h 177"/>
                <a:gd name="T4" fmla="*/ 71 w 71"/>
                <a:gd name="T5" fmla="*/ 177 h 177"/>
              </a:gdLst>
              <a:ahLst/>
              <a:cxnLst>
                <a:cxn ang="0">
                  <a:pos x="T0" y="T1"/>
                </a:cxn>
                <a:cxn ang="0">
                  <a:pos x="T2" y="T3"/>
                </a:cxn>
                <a:cxn ang="0">
                  <a:pos x="T4" y="T5"/>
                </a:cxn>
              </a:cxnLst>
              <a:rect l="0" t="0" r="r" b="b"/>
              <a:pathLst>
                <a:path w="71" h="177">
                  <a:moveTo>
                    <a:pt x="0" y="0"/>
                  </a:moveTo>
                  <a:lnTo>
                    <a:pt x="0" y="177"/>
                  </a:lnTo>
                  <a:lnTo>
                    <a:pt x="71" y="177"/>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64" name="Freeform 39"/>
            <p:cNvSpPr>
              <a:spLocks/>
            </p:cNvSpPr>
            <p:nvPr/>
          </p:nvSpPr>
          <p:spPr bwMode="auto">
            <a:xfrm>
              <a:off x="1743501" y="1901092"/>
              <a:ext cx="187720" cy="233789"/>
            </a:xfrm>
            <a:custGeom>
              <a:avLst/>
              <a:gdLst>
                <a:gd name="T0" fmla="*/ 0 w 123"/>
                <a:gd name="T1" fmla="*/ 183 h 183"/>
                <a:gd name="T2" fmla="*/ 0 w 123"/>
                <a:gd name="T3" fmla="*/ 0 h 183"/>
                <a:gd name="T4" fmla="*/ 123 w 123"/>
                <a:gd name="T5" fmla="*/ 0 h 183"/>
              </a:gdLst>
              <a:ahLst/>
              <a:cxnLst>
                <a:cxn ang="0">
                  <a:pos x="T0" y="T1"/>
                </a:cxn>
                <a:cxn ang="0">
                  <a:pos x="T2" y="T3"/>
                </a:cxn>
                <a:cxn ang="0">
                  <a:pos x="T4" y="T5"/>
                </a:cxn>
              </a:cxnLst>
              <a:rect l="0" t="0" r="r" b="b"/>
              <a:pathLst>
                <a:path w="123" h="183">
                  <a:moveTo>
                    <a:pt x="0" y="183"/>
                  </a:moveTo>
                  <a:lnTo>
                    <a:pt x="0" y="0"/>
                  </a:lnTo>
                  <a:lnTo>
                    <a:pt x="123"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65" name="Rectangle 40"/>
            <p:cNvSpPr>
              <a:spLocks noChangeArrowheads="1"/>
            </p:cNvSpPr>
            <p:nvPr/>
          </p:nvSpPr>
          <p:spPr bwMode="auto">
            <a:xfrm>
              <a:off x="2067052" y="2207701"/>
              <a:ext cx="1668115"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goose/</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Dongting</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PC0360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66" name="Freeform 41"/>
            <p:cNvSpPr>
              <a:spLocks/>
            </p:cNvSpPr>
            <p:nvPr/>
          </p:nvSpPr>
          <p:spPr bwMode="auto">
            <a:xfrm>
              <a:off x="1799970" y="2246026"/>
              <a:ext cx="264029" cy="123921"/>
            </a:xfrm>
            <a:custGeom>
              <a:avLst/>
              <a:gdLst>
                <a:gd name="T0" fmla="*/ 0 w 173"/>
                <a:gd name="T1" fmla="*/ 97 h 97"/>
                <a:gd name="T2" fmla="*/ 0 w 173"/>
                <a:gd name="T3" fmla="*/ 0 h 97"/>
                <a:gd name="T4" fmla="*/ 173 w 173"/>
                <a:gd name="T5" fmla="*/ 0 h 97"/>
              </a:gdLst>
              <a:ahLst/>
              <a:cxnLst>
                <a:cxn ang="0">
                  <a:pos x="T0" y="T1"/>
                </a:cxn>
                <a:cxn ang="0">
                  <a:pos x="T2" y="T3"/>
                </a:cxn>
                <a:cxn ang="0">
                  <a:pos x="T4" y="T5"/>
                </a:cxn>
              </a:cxnLst>
              <a:rect l="0" t="0" r="r" b="b"/>
              <a:pathLst>
                <a:path w="173" h="97">
                  <a:moveTo>
                    <a:pt x="0" y="97"/>
                  </a:moveTo>
                  <a:lnTo>
                    <a:pt x="0" y="0"/>
                  </a:lnTo>
                  <a:lnTo>
                    <a:pt x="173"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67" name="Rectangle 42"/>
            <p:cNvSpPr>
              <a:spLocks noChangeArrowheads="1"/>
            </p:cNvSpPr>
            <p:nvPr/>
          </p:nvSpPr>
          <p:spPr bwMode="auto">
            <a:xfrm>
              <a:off x="1897646" y="2322678"/>
              <a:ext cx="1472764"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 A</a:t>
              </a:r>
              <a:r>
                <a:rPr kumimoji="1" lang="en-US"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a:t>
              </a: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aquatic bird</a:t>
              </a:r>
              <a:r>
                <a:rPr kumimoji="1" lang="en-US"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a:t>
              </a: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K</a:t>
              </a:r>
              <a:r>
                <a:rPr kumimoji="1" lang="en-US"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orea</a:t>
              </a:r>
              <a:r>
                <a:rPr kumimoji="1" lang="en-US" altLang="ko-KR" sz="700" smtClean="0">
                  <a:solidFill>
                    <a:srgbClr val="000000"/>
                  </a:solidFill>
                  <a:latin typeface="Times New Roman" pitchFamily="18" charset="0"/>
                  <a:ea typeface="굴림" pitchFamily="50" charset="-127"/>
                  <a:cs typeface="Times New Roman" pitchFamily="18" charset="0"/>
                </a:rPr>
                <a:t>/w</a:t>
              </a: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74</a:t>
              </a:r>
              <a:r>
                <a:rPr kumimoji="1" lang="en-US"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a:t>
              </a: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2005</a:t>
              </a:r>
              <a:r>
                <a:rPr kumimoji="1" lang="en-US"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 (</a:t>
              </a: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H5N2</a:t>
              </a:r>
              <a:r>
                <a:rPr kumimoji="1" lang="en-US"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368" name="Freeform 43"/>
            <p:cNvSpPr>
              <a:spLocks/>
            </p:cNvSpPr>
            <p:nvPr/>
          </p:nvSpPr>
          <p:spPr bwMode="auto">
            <a:xfrm>
              <a:off x="1806075" y="2362282"/>
              <a:ext cx="88518" cy="135419"/>
            </a:xfrm>
            <a:custGeom>
              <a:avLst/>
              <a:gdLst>
                <a:gd name="T0" fmla="*/ 0 w 58"/>
                <a:gd name="T1" fmla="*/ 106 h 106"/>
                <a:gd name="T2" fmla="*/ 0 w 58"/>
                <a:gd name="T3" fmla="*/ 0 h 106"/>
                <a:gd name="T4" fmla="*/ 58 w 58"/>
                <a:gd name="T5" fmla="*/ 0 h 106"/>
              </a:gdLst>
              <a:ahLst/>
              <a:cxnLst>
                <a:cxn ang="0">
                  <a:pos x="T0" y="T1"/>
                </a:cxn>
                <a:cxn ang="0">
                  <a:pos x="T2" y="T3"/>
                </a:cxn>
                <a:cxn ang="0">
                  <a:pos x="T4" y="T5"/>
                </a:cxn>
              </a:cxnLst>
              <a:rect l="0" t="0" r="r" b="b"/>
              <a:pathLst>
                <a:path w="58" h="106">
                  <a:moveTo>
                    <a:pt x="0" y="106"/>
                  </a:moveTo>
                  <a:lnTo>
                    <a:pt x="0" y="0"/>
                  </a:lnTo>
                  <a:lnTo>
                    <a:pt x="58"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69" name="Rectangle 44"/>
            <p:cNvSpPr>
              <a:spLocks noChangeArrowheads="1"/>
            </p:cNvSpPr>
            <p:nvPr/>
          </p:nvSpPr>
          <p:spPr bwMode="auto">
            <a:xfrm>
              <a:off x="2340238" y="2487580"/>
              <a:ext cx="1739846"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ruddy-shel</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duck/Mongolia/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1189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70" name="Freeform 45"/>
            <p:cNvSpPr>
              <a:spLocks/>
            </p:cNvSpPr>
            <p:nvPr/>
          </p:nvSpPr>
          <p:spPr bwMode="auto">
            <a:xfrm flipH="1">
              <a:off x="2277664" y="2512098"/>
              <a:ext cx="45785" cy="132864"/>
            </a:xfrm>
            <a:custGeom>
              <a:avLst/>
              <a:gdLst>
                <a:gd name="T0" fmla="*/ 123 h 123"/>
                <a:gd name="T1" fmla="*/ 0 h 123"/>
                <a:gd name="T2" fmla="*/ 0 h 123"/>
              </a:gdLst>
              <a:ahLst/>
              <a:cxnLst>
                <a:cxn ang="0">
                  <a:pos x="0" y="T0"/>
                </a:cxn>
                <a:cxn ang="0">
                  <a:pos x="0" y="T1"/>
                </a:cxn>
                <a:cxn ang="0">
                  <a:pos x="0" y="T2"/>
                </a:cxn>
              </a:cxnLst>
              <a:rect l="0" t="0" r="r" b="b"/>
              <a:pathLst>
                <a:path h="123">
                  <a:moveTo>
                    <a:pt x="0" y="123"/>
                  </a:moveTo>
                  <a:lnTo>
                    <a:pt x="0" y="0"/>
                  </a:lnTo>
                  <a:lnTo>
                    <a:pt x="0"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71" name="Rectangle 48"/>
            <p:cNvSpPr>
              <a:spLocks noChangeArrowheads="1"/>
            </p:cNvSpPr>
            <p:nvPr/>
          </p:nvSpPr>
          <p:spPr bwMode="auto">
            <a:xfrm>
              <a:off x="2410442" y="2628247"/>
              <a:ext cx="1158371" cy="10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 A WB Kr SH19-47 2010 H7N9</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372" name="Freeform 50"/>
            <p:cNvSpPr>
              <a:spLocks/>
            </p:cNvSpPr>
            <p:nvPr/>
          </p:nvSpPr>
          <p:spPr bwMode="auto">
            <a:xfrm>
              <a:off x="2363131" y="2664125"/>
              <a:ext cx="45785" cy="91982"/>
            </a:xfrm>
            <a:custGeom>
              <a:avLst/>
              <a:gdLst>
                <a:gd name="T0" fmla="*/ 0 w 9"/>
                <a:gd name="T1" fmla="*/ 112 h 112"/>
                <a:gd name="T2" fmla="*/ 0 w 9"/>
                <a:gd name="T3" fmla="*/ 0 h 112"/>
                <a:gd name="T4" fmla="*/ 9 w 9"/>
                <a:gd name="T5" fmla="*/ 0 h 112"/>
              </a:gdLst>
              <a:ahLst/>
              <a:cxnLst>
                <a:cxn ang="0">
                  <a:pos x="T0" y="T1"/>
                </a:cxn>
                <a:cxn ang="0">
                  <a:pos x="T2" y="T3"/>
                </a:cxn>
                <a:cxn ang="0">
                  <a:pos x="T4" y="T5"/>
                </a:cxn>
              </a:cxnLst>
              <a:rect l="0" t="0" r="r" b="b"/>
              <a:pathLst>
                <a:path w="9" h="112">
                  <a:moveTo>
                    <a:pt x="0" y="112"/>
                  </a:moveTo>
                  <a:lnTo>
                    <a:pt x="0" y="0"/>
                  </a:lnTo>
                  <a:lnTo>
                    <a:pt x="9"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73" name="Rectangle 51"/>
            <p:cNvSpPr>
              <a:spLocks noChangeArrowheads="1"/>
            </p:cNvSpPr>
            <p:nvPr/>
          </p:nvSpPr>
          <p:spPr bwMode="auto">
            <a:xfrm>
              <a:off x="2476068" y="2748443"/>
              <a:ext cx="1542969"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Korea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74" name="Freeform 52"/>
            <p:cNvSpPr>
              <a:spLocks/>
            </p:cNvSpPr>
            <p:nvPr/>
          </p:nvSpPr>
          <p:spPr bwMode="auto">
            <a:xfrm>
              <a:off x="2390602" y="2786768"/>
              <a:ext cx="82414" cy="113701"/>
            </a:xfrm>
            <a:custGeom>
              <a:avLst/>
              <a:gdLst>
                <a:gd name="T0" fmla="*/ 0 w 54"/>
                <a:gd name="T1" fmla="*/ 89 h 89"/>
                <a:gd name="T2" fmla="*/ 0 w 54"/>
                <a:gd name="T3" fmla="*/ 0 h 89"/>
                <a:gd name="T4" fmla="*/ 54 w 54"/>
                <a:gd name="T5" fmla="*/ 0 h 89"/>
              </a:gdLst>
              <a:ahLst/>
              <a:cxnLst>
                <a:cxn ang="0">
                  <a:pos x="T0" y="T1"/>
                </a:cxn>
                <a:cxn ang="0">
                  <a:pos x="T2" y="T3"/>
                </a:cxn>
                <a:cxn ang="0">
                  <a:pos x="T4" y="T5"/>
                </a:cxn>
              </a:cxnLst>
              <a:rect l="0" t="0" r="r" b="b"/>
              <a:pathLst>
                <a:path w="54" h="89">
                  <a:moveTo>
                    <a:pt x="0" y="89"/>
                  </a:moveTo>
                  <a:lnTo>
                    <a:pt x="0" y="0"/>
                  </a:lnTo>
                  <a:lnTo>
                    <a:pt x="54"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75" name="Rectangle 53"/>
            <p:cNvSpPr>
              <a:spLocks noChangeArrowheads="1"/>
            </p:cNvSpPr>
            <p:nvPr/>
          </p:nvSpPr>
          <p:spPr bwMode="auto">
            <a:xfrm>
              <a:off x="2393654" y="2864698"/>
              <a:ext cx="1300306"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35-25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76" name="Freeform 54"/>
            <p:cNvSpPr>
              <a:spLocks/>
            </p:cNvSpPr>
            <p:nvPr/>
          </p:nvSpPr>
          <p:spPr bwMode="auto">
            <a:xfrm>
              <a:off x="2390602" y="2903024"/>
              <a:ext cx="0" cy="56212"/>
            </a:xfrm>
            <a:custGeom>
              <a:avLst/>
              <a:gdLst>
                <a:gd name="T0" fmla="*/ 44 h 44"/>
                <a:gd name="T1" fmla="*/ 0 h 44"/>
                <a:gd name="T2" fmla="*/ 0 h 44"/>
              </a:gdLst>
              <a:ahLst/>
              <a:cxnLst>
                <a:cxn ang="0">
                  <a:pos x="0" y="T0"/>
                </a:cxn>
                <a:cxn ang="0">
                  <a:pos x="0" y="T1"/>
                </a:cxn>
                <a:cxn ang="0">
                  <a:pos x="0" y="T2"/>
                </a:cxn>
              </a:cxnLst>
              <a:rect l="0" t="0" r="r" b="b"/>
              <a:pathLst>
                <a:path h="44">
                  <a:moveTo>
                    <a:pt x="0" y="44"/>
                  </a:moveTo>
                  <a:lnTo>
                    <a:pt x="0" y="0"/>
                  </a:lnTo>
                  <a:lnTo>
                    <a:pt x="0"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77" name="Rectangle 55"/>
            <p:cNvSpPr>
              <a:spLocks noChangeArrowheads="1"/>
            </p:cNvSpPr>
            <p:nvPr/>
          </p:nvSpPr>
          <p:spPr bwMode="auto">
            <a:xfrm>
              <a:off x="2421125" y="2980953"/>
              <a:ext cx="1300306"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39-26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78" name="Freeform 56"/>
            <p:cNvSpPr>
              <a:spLocks/>
            </p:cNvSpPr>
            <p:nvPr/>
          </p:nvSpPr>
          <p:spPr bwMode="auto">
            <a:xfrm>
              <a:off x="2390602" y="2964346"/>
              <a:ext cx="27471" cy="54934"/>
            </a:xfrm>
            <a:custGeom>
              <a:avLst/>
              <a:gdLst>
                <a:gd name="T0" fmla="*/ 0 w 18"/>
                <a:gd name="T1" fmla="*/ 0 h 43"/>
                <a:gd name="T2" fmla="*/ 0 w 18"/>
                <a:gd name="T3" fmla="*/ 43 h 43"/>
                <a:gd name="T4" fmla="*/ 18 w 18"/>
                <a:gd name="T5" fmla="*/ 43 h 43"/>
              </a:gdLst>
              <a:ahLst/>
              <a:cxnLst>
                <a:cxn ang="0">
                  <a:pos x="T0" y="T1"/>
                </a:cxn>
                <a:cxn ang="0">
                  <a:pos x="T2" y="T3"/>
                </a:cxn>
                <a:cxn ang="0">
                  <a:pos x="T4" y="T5"/>
                </a:cxn>
              </a:cxnLst>
              <a:rect l="0" t="0" r="r" b="b"/>
              <a:pathLst>
                <a:path w="18" h="43">
                  <a:moveTo>
                    <a:pt x="0" y="0"/>
                  </a:moveTo>
                  <a:lnTo>
                    <a:pt x="0" y="43"/>
                  </a:lnTo>
                  <a:lnTo>
                    <a:pt x="18" y="43"/>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79" name="Line 57"/>
            <p:cNvSpPr>
              <a:spLocks noChangeShapeType="1"/>
            </p:cNvSpPr>
            <p:nvPr/>
          </p:nvSpPr>
          <p:spPr bwMode="auto">
            <a:xfrm>
              <a:off x="2390602" y="2905579"/>
              <a:ext cx="0" cy="113701"/>
            </a:xfrm>
            <a:prstGeom prst="line">
              <a:avLst/>
            </a:prstGeom>
            <a:noFill/>
            <a:ln w="8001"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80" name="Freeform 58"/>
            <p:cNvSpPr>
              <a:spLocks/>
            </p:cNvSpPr>
            <p:nvPr/>
          </p:nvSpPr>
          <p:spPr bwMode="auto">
            <a:xfrm>
              <a:off x="2363131" y="2761218"/>
              <a:ext cx="27471" cy="141806"/>
            </a:xfrm>
            <a:custGeom>
              <a:avLst/>
              <a:gdLst>
                <a:gd name="T0" fmla="*/ 0 w 18"/>
                <a:gd name="T1" fmla="*/ 0 h 111"/>
                <a:gd name="T2" fmla="*/ 0 w 18"/>
                <a:gd name="T3" fmla="*/ 111 h 111"/>
                <a:gd name="T4" fmla="*/ 18 w 18"/>
                <a:gd name="T5" fmla="*/ 111 h 111"/>
              </a:gdLst>
              <a:ahLst/>
              <a:cxnLst>
                <a:cxn ang="0">
                  <a:pos x="T0" y="T1"/>
                </a:cxn>
                <a:cxn ang="0">
                  <a:pos x="T2" y="T3"/>
                </a:cxn>
                <a:cxn ang="0">
                  <a:pos x="T4" y="T5"/>
                </a:cxn>
              </a:cxnLst>
              <a:rect l="0" t="0" r="r" b="b"/>
              <a:pathLst>
                <a:path w="18" h="111">
                  <a:moveTo>
                    <a:pt x="0" y="0"/>
                  </a:moveTo>
                  <a:lnTo>
                    <a:pt x="0" y="111"/>
                  </a:lnTo>
                  <a:lnTo>
                    <a:pt x="18" y="111"/>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81" name="Freeform 59"/>
            <p:cNvSpPr>
              <a:spLocks/>
            </p:cNvSpPr>
            <p:nvPr/>
          </p:nvSpPr>
          <p:spPr bwMode="auto">
            <a:xfrm>
              <a:off x="2323450" y="2601525"/>
              <a:ext cx="39681" cy="157137"/>
            </a:xfrm>
            <a:custGeom>
              <a:avLst/>
              <a:gdLst>
                <a:gd name="T0" fmla="*/ 0 w 26"/>
                <a:gd name="T1" fmla="*/ 0 h 123"/>
                <a:gd name="T2" fmla="*/ 0 w 26"/>
                <a:gd name="T3" fmla="*/ 123 h 123"/>
                <a:gd name="T4" fmla="*/ 26 w 26"/>
                <a:gd name="T5" fmla="*/ 123 h 123"/>
              </a:gdLst>
              <a:ahLst/>
              <a:cxnLst>
                <a:cxn ang="0">
                  <a:pos x="T0" y="T1"/>
                </a:cxn>
                <a:cxn ang="0">
                  <a:pos x="T2" y="T3"/>
                </a:cxn>
                <a:cxn ang="0">
                  <a:pos x="T4" y="T5"/>
                </a:cxn>
              </a:cxnLst>
              <a:rect l="0" t="0" r="r" b="b"/>
              <a:pathLst>
                <a:path w="26" h="123">
                  <a:moveTo>
                    <a:pt x="0" y="0"/>
                  </a:moveTo>
                  <a:lnTo>
                    <a:pt x="0" y="123"/>
                  </a:lnTo>
                  <a:lnTo>
                    <a:pt x="26" y="123"/>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82" name="Freeform 60"/>
            <p:cNvSpPr>
              <a:spLocks/>
            </p:cNvSpPr>
            <p:nvPr/>
          </p:nvSpPr>
          <p:spPr bwMode="auto">
            <a:xfrm>
              <a:off x="1806075" y="2502811"/>
              <a:ext cx="517375" cy="135419"/>
            </a:xfrm>
            <a:custGeom>
              <a:avLst/>
              <a:gdLst>
                <a:gd name="T0" fmla="*/ 0 w 339"/>
                <a:gd name="T1" fmla="*/ 0 h 106"/>
                <a:gd name="T2" fmla="*/ 0 w 339"/>
                <a:gd name="T3" fmla="*/ 106 h 106"/>
                <a:gd name="T4" fmla="*/ 339 w 339"/>
                <a:gd name="T5" fmla="*/ 106 h 106"/>
              </a:gdLst>
              <a:ahLst/>
              <a:cxnLst>
                <a:cxn ang="0">
                  <a:pos x="T0" y="T1"/>
                </a:cxn>
                <a:cxn ang="0">
                  <a:pos x="T2" y="T3"/>
                </a:cxn>
                <a:cxn ang="0">
                  <a:pos x="T4" y="T5"/>
                </a:cxn>
              </a:cxnLst>
              <a:rect l="0" t="0" r="r" b="b"/>
              <a:pathLst>
                <a:path w="339" h="106">
                  <a:moveTo>
                    <a:pt x="0" y="0"/>
                  </a:moveTo>
                  <a:lnTo>
                    <a:pt x="0" y="106"/>
                  </a:lnTo>
                  <a:lnTo>
                    <a:pt x="339" y="106"/>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83" name="Freeform 61"/>
            <p:cNvSpPr>
              <a:spLocks/>
            </p:cNvSpPr>
            <p:nvPr/>
          </p:nvSpPr>
          <p:spPr bwMode="auto">
            <a:xfrm>
              <a:off x="1799970" y="2375058"/>
              <a:ext cx="6105" cy="125198"/>
            </a:xfrm>
            <a:custGeom>
              <a:avLst/>
              <a:gdLst>
                <a:gd name="T0" fmla="*/ 0 w 4"/>
                <a:gd name="T1" fmla="*/ 0 h 98"/>
                <a:gd name="T2" fmla="*/ 0 w 4"/>
                <a:gd name="T3" fmla="*/ 98 h 98"/>
                <a:gd name="T4" fmla="*/ 4 w 4"/>
                <a:gd name="T5" fmla="*/ 98 h 98"/>
              </a:gdLst>
              <a:ahLst/>
              <a:cxnLst>
                <a:cxn ang="0">
                  <a:pos x="T0" y="T1"/>
                </a:cxn>
                <a:cxn ang="0">
                  <a:pos x="T2" y="T3"/>
                </a:cxn>
                <a:cxn ang="0">
                  <a:pos x="T4" y="T5"/>
                </a:cxn>
              </a:cxnLst>
              <a:rect l="0" t="0" r="r" b="b"/>
              <a:pathLst>
                <a:path w="4" h="98">
                  <a:moveTo>
                    <a:pt x="0" y="0"/>
                  </a:moveTo>
                  <a:lnTo>
                    <a:pt x="0" y="98"/>
                  </a:lnTo>
                  <a:lnTo>
                    <a:pt x="4" y="98"/>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84" name="Freeform 62"/>
            <p:cNvSpPr>
              <a:spLocks/>
            </p:cNvSpPr>
            <p:nvPr/>
          </p:nvSpPr>
          <p:spPr bwMode="auto">
            <a:xfrm>
              <a:off x="1743501" y="2139991"/>
              <a:ext cx="56469" cy="232512"/>
            </a:xfrm>
            <a:custGeom>
              <a:avLst/>
              <a:gdLst>
                <a:gd name="T0" fmla="*/ 0 w 37"/>
                <a:gd name="T1" fmla="*/ 0 h 182"/>
                <a:gd name="T2" fmla="*/ 0 w 37"/>
                <a:gd name="T3" fmla="*/ 182 h 182"/>
                <a:gd name="T4" fmla="*/ 37 w 37"/>
                <a:gd name="T5" fmla="*/ 182 h 182"/>
              </a:gdLst>
              <a:ahLst/>
              <a:cxnLst>
                <a:cxn ang="0">
                  <a:pos x="T0" y="T1"/>
                </a:cxn>
                <a:cxn ang="0">
                  <a:pos x="T2" y="T3"/>
                </a:cxn>
                <a:cxn ang="0">
                  <a:pos x="T4" y="T5"/>
                </a:cxn>
              </a:cxnLst>
              <a:rect l="0" t="0" r="r" b="b"/>
              <a:pathLst>
                <a:path w="37" h="182">
                  <a:moveTo>
                    <a:pt x="0" y="0"/>
                  </a:moveTo>
                  <a:lnTo>
                    <a:pt x="0" y="182"/>
                  </a:lnTo>
                  <a:lnTo>
                    <a:pt x="37" y="182"/>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85" name="Freeform 63"/>
            <p:cNvSpPr>
              <a:spLocks/>
            </p:cNvSpPr>
            <p:nvPr/>
          </p:nvSpPr>
          <p:spPr bwMode="auto">
            <a:xfrm>
              <a:off x="1609197" y="2137436"/>
              <a:ext cx="134304" cy="571058"/>
            </a:xfrm>
            <a:custGeom>
              <a:avLst/>
              <a:gdLst>
                <a:gd name="T0" fmla="*/ 0 w 88"/>
                <a:gd name="T1" fmla="*/ 447 h 447"/>
                <a:gd name="T2" fmla="*/ 0 w 88"/>
                <a:gd name="T3" fmla="*/ 0 h 447"/>
                <a:gd name="T4" fmla="*/ 88 w 88"/>
                <a:gd name="T5" fmla="*/ 0 h 447"/>
              </a:gdLst>
              <a:ahLst/>
              <a:cxnLst>
                <a:cxn ang="0">
                  <a:pos x="T0" y="T1"/>
                </a:cxn>
                <a:cxn ang="0">
                  <a:pos x="T2" y="T3"/>
                </a:cxn>
                <a:cxn ang="0">
                  <a:pos x="T4" y="T5"/>
                </a:cxn>
              </a:cxnLst>
              <a:rect l="0" t="0" r="r" b="b"/>
              <a:pathLst>
                <a:path w="88" h="447">
                  <a:moveTo>
                    <a:pt x="0" y="447"/>
                  </a:moveTo>
                  <a:lnTo>
                    <a:pt x="0" y="0"/>
                  </a:lnTo>
                  <a:lnTo>
                    <a:pt x="88"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86" name="Rectangle 64"/>
            <p:cNvSpPr>
              <a:spLocks noChangeArrowheads="1"/>
            </p:cNvSpPr>
            <p:nvPr/>
          </p:nvSpPr>
          <p:spPr bwMode="auto">
            <a:xfrm>
              <a:off x="2218143" y="3136468"/>
              <a:ext cx="1542969"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Korea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W437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87" name="Freeform 65"/>
            <p:cNvSpPr>
              <a:spLocks/>
            </p:cNvSpPr>
            <p:nvPr/>
          </p:nvSpPr>
          <p:spPr bwMode="auto">
            <a:xfrm>
              <a:off x="1662614" y="3174794"/>
              <a:ext cx="552477" cy="106035"/>
            </a:xfrm>
            <a:custGeom>
              <a:avLst/>
              <a:gdLst>
                <a:gd name="T0" fmla="*/ 0 w 362"/>
                <a:gd name="T1" fmla="*/ 83 h 83"/>
                <a:gd name="T2" fmla="*/ 0 w 362"/>
                <a:gd name="T3" fmla="*/ 0 h 83"/>
                <a:gd name="T4" fmla="*/ 362 w 362"/>
                <a:gd name="T5" fmla="*/ 0 h 83"/>
              </a:gdLst>
              <a:ahLst/>
              <a:cxnLst>
                <a:cxn ang="0">
                  <a:pos x="T0" y="T1"/>
                </a:cxn>
                <a:cxn ang="0">
                  <a:pos x="T2" y="T3"/>
                </a:cxn>
                <a:cxn ang="0">
                  <a:pos x="T4" y="T5"/>
                </a:cxn>
              </a:cxnLst>
              <a:rect l="0" t="0" r="r" b="b"/>
              <a:pathLst>
                <a:path w="362" h="83">
                  <a:moveTo>
                    <a:pt x="0" y="83"/>
                  </a:moveTo>
                  <a:lnTo>
                    <a:pt x="0" y="0"/>
                  </a:lnTo>
                  <a:lnTo>
                    <a:pt x="362"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88" name="Rectangle 66"/>
            <p:cNvSpPr>
              <a:spLocks noChangeArrowheads="1"/>
            </p:cNvSpPr>
            <p:nvPr/>
          </p:nvSpPr>
          <p:spPr bwMode="auto">
            <a:xfrm>
              <a:off x="3146061" y="3251447"/>
              <a:ext cx="1631487"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wild-duck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Korea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CSM42-34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89" name="Freeform 67"/>
            <p:cNvSpPr>
              <a:spLocks/>
            </p:cNvSpPr>
            <p:nvPr/>
          </p:nvSpPr>
          <p:spPr bwMode="auto">
            <a:xfrm>
              <a:off x="2038054" y="3291050"/>
              <a:ext cx="1104955" cy="99648"/>
            </a:xfrm>
            <a:custGeom>
              <a:avLst/>
              <a:gdLst>
                <a:gd name="T0" fmla="*/ 0 w 724"/>
                <a:gd name="T1" fmla="*/ 78 h 78"/>
                <a:gd name="T2" fmla="*/ 0 w 724"/>
                <a:gd name="T3" fmla="*/ 0 h 78"/>
                <a:gd name="T4" fmla="*/ 724 w 724"/>
                <a:gd name="T5" fmla="*/ 0 h 78"/>
              </a:gdLst>
              <a:ahLst/>
              <a:cxnLst>
                <a:cxn ang="0">
                  <a:pos x="T0" y="T1"/>
                </a:cxn>
                <a:cxn ang="0">
                  <a:pos x="T2" y="T3"/>
                </a:cxn>
                <a:cxn ang="0">
                  <a:pos x="T4" y="T5"/>
                </a:cxn>
              </a:cxnLst>
              <a:rect l="0" t="0" r="r" b="b"/>
              <a:pathLst>
                <a:path w="724" h="78">
                  <a:moveTo>
                    <a:pt x="0" y="78"/>
                  </a:moveTo>
                  <a:lnTo>
                    <a:pt x="0" y="0"/>
                  </a:lnTo>
                  <a:lnTo>
                    <a:pt x="724"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90" name="Rectangle 68"/>
            <p:cNvSpPr>
              <a:spLocks noChangeArrowheads="1"/>
            </p:cNvSpPr>
            <p:nvPr/>
          </p:nvSpPr>
          <p:spPr bwMode="auto">
            <a:xfrm>
              <a:off x="3179637" y="3367702"/>
              <a:ext cx="1596385"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A/greylag goose/</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Iceland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0948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(H6N5)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91" name="Freeform 69"/>
            <p:cNvSpPr>
              <a:spLocks/>
            </p:cNvSpPr>
            <p:nvPr/>
          </p:nvSpPr>
          <p:spPr bwMode="auto">
            <a:xfrm>
              <a:off x="2494382" y="3407305"/>
              <a:ext cx="682203" cy="84317"/>
            </a:xfrm>
            <a:custGeom>
              <a:avLst/>
              <a:gdLst>
                <a:gd name="T0" fmla="*/ 0 w 447"/>
                <a:gd name="T1" fmla="*/ 66 h 66"/>
                <a:gd name="T2" fmla="*/ 0 w 447"/>
                <a:gd name="T3" fmla="*/ 0 h 66"/>
                <a:gd name="T4" fmla="*/ 447 w 447"/>
                <a:gd name="T5" fmla="*/ 0 h 66"/>
              </a:gdLst>
              <a:ahLst/>
              <a:cxnLst>
                <a:cxn ang="0">
                  <a:pos x="T0" y="T1"/>
                </a:cxn>
                <a:cxn ang="0">
                  <a:pos x="T2" y="T3"/>
                </a:cxn>
                <a:cxn ang="0">
                  <a:pos x="T4" y="T5"/>
                </a:cxn>
              </a:cxnLst>
              <a:rect l="0" t="0" r="r" b="b"/>
              <a:pathLst>
                <a:path w="447" h="66">
                  <a:moveTo>
                    <a:pt x="0" y="66"/>
                  </a:moveTo>
                  <a:lnTo>
                    <a:pt x="0" y="0"/>
                  </a:lnTo>
                  <a:lnTo>
                    <a:pt x="447"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92" name="Rectangle 70"/>
            <p:cNvSpPr>
              <a:spLocks noChangeArrowheads="1"/>
            </p:cNvSpPr>
            <p:nvPr/>
          </p:nvSpPr>
          <p:spPr bwMode="auto">
            <a:xfrm>
              <a:off x="3364305" y="3483957"/>
              <a:ext cx="1510919"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A/mandarin/DK/Kr/H539-3/2016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93" name="Freeform 71"/>
            <p:cNvSpPr>
              <a:spLocks/>
            </p:cNvSpPr>
            <p:nvPr/>
          </p:nvSpPr>
          <p:spPr bwMode="auto">
            <a:xfrm>
              <a:off x="3008705" y="3523561"/>
              <a:ext cx="352548" cy="54934"/>
            </a:xfrm>
            <a:custGeom>
              <a:avLst/>
              <a:gdLst>
                <a:gd name="T0" fmla="*/ 0 w 231"/>
                <a:gd name="T1" fmla="*/ 43 h 43"/>
                <a:gd name="T2" fmla="*/ 0 w 231"/>
                <a:gd name="T3" fmla="*/ 0 h 43"/>
                <a:gd name="T4" fmla="*/ 231 w 231"/>
                <a:gd name="T5" fmla="*/ 0 h 43"/>
              </a:gdLst>
              <a:ahLst/>
              <a:cxnLst>
                <a:cxn ang="0">
                  <a:pos x="T0" y="T1"/>
                </a:cxn>
                <a:cxn ang="0">
                  <a:pos x="T2" y="T3"/>
                </a:cxn>
                <a:cxn ang="0">
                  <a:pos x="T4" y="T5"/>
                </a:cxn>
              </a:cxnLst>
              <a:rect l="0" t="0" r="r" b="b"/>
              <a:pathLst>
                <a:path w="231" h="43">
                  <a:moveTo>
                    <a:pt x="0" y="43"/>
                  </a:moveTo>
                  <a:lnTo>
                    <a:pt x="0" y="0"/>
                  </a:lnTo>
                  <a:lnTo>
                    <a:pt x="231"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94" name="Rectangle 72"/>
            <p:cNvSpPr>
              <a:spLocks noChangeArrowheads="1"/>
            </p:cNvSpPr>
            <p:nvPr/>
          </p:nvSpPr>
          <p:spPr bwMode="auto">
            <a:xfrm>
              <a:off x="3379567" y="3600213"/>
              <a:ext cx="1286570"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Jiangxi</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33759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(H10N3)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95" name="Freeform 73"/>
            <p:cNvSpPr>
              <a:spLocks/>
            </p:cNvSpPr>
            <p:nvPr/>
          </p:nvSpPr>
          <p:spPr bwMode="auto">
            <a:xfrm>
              <a:off x="3008705" y="3583605"/>
              <a:ext cx="367810" cy="56212"/>
            </a:xfrm>
            <a:custGeom>
              <a:avLst/>
              <a:gdLst>
                <a:gd name="T0" fmla="*/ 0 w 241"/>
                <a:gd name="T1" fmla="*/ 0 h 44"/>
                <a:gd name="T2" fmla="*/ 0 w 241"/>
                <a:gd name="T3" fmla="*/ 44 h 44"/>
                <a:gd name="T4" fmla="*/ 241 w 241"/>
                <a:gd name="T5" fmla="*/ 44 h 44"/>
              </a:gdLst>
              <a:ahLst/>
              <a:cxnLst>
                <a:cxn ang="0">
                  <a:pos x="T0" y="T1"/>
                </a:cxn>
                <a:cxn ang="0">
                  <a:pos x="T2" y="T3"/>
                </a:cxn>
                <a:cxn ang="0">
                  <a:pos x="T4" y="T5"/>
                </a:cxn>
              </a:cxnLst>
              <a:rect l="0" t="0" r="r" b="b"/>
              <a:pathLst>
                <a:path w="241" h="44">
                  <a:moveTo>
                    <a:pt x="0" y="0"/>
                  </a:moveTo>
                  <a:lnTo>
                    <a:pt x="0" y="44"/>
                  </a:lnTo>
                  <a:lnTo>
                    <a:pt x="241" y="44"/>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96" name="Freeform 74"/>
            <p:cNvSpPr>
              <a:spLocks/>
            </p:cNvSpPr>
            <p:nvPr/>
          </p:nvSpPr>
          <p:spPr bwMode="auto">
            <a:xfrm>
              <a:off x="2494382" y="3496733"/>
              <a:ext cx="514323" cy="84317"/>
            </a:xfrm>
            <a:custGeom>
              <a:avLst/>
              <a:gdLst>
                <a:gd name="T0" fmla="*/ 0 w 337"/>
                <a:gd name="T1" fmla="*/ 0 h 66"/>
                <a:gd name="T2" fmla="*/ 0 w 337"/>
                <a:gd name="T3" fmla="*/ 66 h 66"/>
                <a:gd name="T4" fmla="*/ 337 w 337"/>
                <a:gd name="T5" fmla="*/ 66 h 66"/>
              </a:gdLst>
              <a:ahLst/>
              <a:cxnLst>
                <a:cxn ang="0">
                  <a:pos x="T0" y="T1"/>
                </a:cxn>
                <a:cxn ang="0">
                  <a:pos x="T2" y="T3"/>
                </a:cxn>
                <a:cxn ang="0">
                  <a:pos x="T4" y="T5"/>
                </a:cxn>
              </a:cxnLst>
              <a:rect l="0" t="0" r="r" b="b"/>
              <a:pathLst>
                <a:path w="337" h="66">
                  <a:moveTo>
                    <a:pt x="0" y="0"/>
                  </a:moveTo>
                  <a:lnTo>
                    <a:pt x="0" y="66"/>
                  </a:lnTo>
                  <a:lnTo>
                    <a:pt x="337" y="66"/>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97" name="Freeform 75"/>
            <p:cNvSpPr>
              <a:spLocks/>
            </p:cNvSpPr>
            <p:nvPr/>
          </p:nvSpPr>
          <p:spPr bwMode="auto">
            <a:xfrm>
              <a:off x="2038054" y="3394530"/>
              <a:ext cx="456328" cy="99648"/>
            </a:xfrm>
            <a:custGeom>
              <a:avLst/>
              <a:gdLst>
                <a:gd name="T0" fmla="*/ 0 w 299"/>
                <a:gd name="T1" fmla="*/ 0 h 78"/>
                <a:gd name="T2" fmla="*/ 0 w 299"/>
                <a:gd name="T3" fmla="*/ 78 h 78"/>
                <a:gd name="T4" fmla="*/ 299 w 299"/>
                <a:gd name="T5" fmla="*/ 78 h 78"/>
              </a:gdLst>
              <a:ahLst/>
              <a:cxnLst>
                <a:cxn ang="0">
                  <a:pos x="T0" y="T1"/>
                </a:cxn>
                <a:cxn ang="0">
                  <a:pos x="T2" y="T3"/>
                </a:cxn>
                <a:cxn ang="0">
                  <a:pos x="T4" y="T5"/>
                </a:cxn>
              </a:cxnLst>
              <a:rect l="0" t="0" r="r" b="b"/>
              <a:pathLst>
                <a:path w="299" h="78">
                  <a:moveTo>
                    <a:pt x="0" y="0"/>
                  </a:moveTo>
                  <a:lnTo>
                    <a:pt x="0" y="78"/>
                  </a:lnTo>
                  <a:lnTo>
                    <a:pt x="299" y="78"/>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98" name="Freeform 76"/>
            <p:cNvSpPr>
              <a:spLocks/>
            </p:cNvSpPr>
            <p:nvPr/>
          </p:nvSpPr>
          <p:spPr bwMode="auto">
            <a:xfrm>
              <a:off x="1662614" y="3285940"/>
              <a:ext cx="375440" cy="106035"/>
            </a:xfrm>
            <a:custGeom>
              <a:avLst/>
              <a:gdLst>
                <a:gd name="T0" fmla="*/ 0 w 246"/>
                <a:gd name="T1" fmla="*/ 0 h 83"/>
                <a:gd name="T2" fmla="*/ 0 w 246"/>
                <a:gd name="T3" fmla="*/ 83 h 83"/>
                <a:gd name="T4" fmla="*/ 246 w 246"/>
                <a:gd name="T5" fmla="*/ 83 h 83"/>
              </a:gdLst>
              <a:ahLst/>
              <a:cxnLst>
                <a:cxn ang="0">
                  <a:pos x="T0" y="T1"/>
                </a:cxn>
                <a:cxn ang="0">
                  <a:pos x="T2" y="T3"/>
                </a:cxn>
                <a:cxn ang="0">
                  <a:pos x="T4" y="T5"/>
                </a:cxn>
              </a:cxnLst>
              <a:rect l="0" t="0" r="r" b="b"/>
              <a:pathLst>
                <a:path w="246" h="83">
                  <a:moveTo>
                    <a:pt x="0" y="0"/>
                  </a:moveTo>
                  <a:lnTo>
                    <a:pt x="0" y="83"/>
                  </a:lnTo>
                  <a:lnTo>
                    <a:pt x="246" y="83"/>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399" name="Freeform 77"/>
            <p:cNvSpPr>
              <a:spLocks/>
            </p:cNvSpPr>
            <p:nvPr/>
          </p:nvSpPr>
          <p:spPr bwMode="auto">
            <a:xfrm>
              <a:off x="1609197" y="2712327"/>
              <a:ext cx="53416" cy="571058"/>
            </a:xfrm>
            <a:custGeom>
              <a:avLst/>
              <a:gdLst>
                <a:gd name="T0" fmla="*/ 0 w 35"/>
                <a:gd name="T1" fmla="*/ 0 h 447"/>
                <a:gd name="T2" fmla="*/ 0 w 35"/>
                <a:gd name="T3" fmla="*/ 447 h 447"/>
                <a:gd name="T4" fmla="*/ 35 w 35"/>
                <a:gd name="T5" fmla="*/ 447 h 447"/>
              </a:gdLst>
              <a:ahLst/>
              <a:cxnLst>
                <a:cxn ang="0">
                  <a:pos x="T0" y="T1"/>
                </a:cxn>
                <a:cxn ang="0">
                  <a:pos x="T2" y="T3"/>
                </a:cxn>
                <a:cxn ang="0">
                  <a:pos x="T4" y="T5"/>
                </a:cxn>
              </a:cxnLst>
              <a:rect l="0" t="0" r="r" b="b"/>
              <a:pathLst>
                <a:path w="35" h="447">
                  <a:moveTo>
                    <a:pt x="0" y="0"/>
                  </a:moveTo>
                  <a:lnTo>
                    <a:pt x="0" y="447"/>
                  </a:lnTo>
                  <a:lnTo>
                    <a:pt x="35" y="447"/>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00" name="Freeform 78"/>
            <p:cNvSpPr>
              <a:spLocks/>
            </p:cNvSpPr>
            <p:nvPr/>
          </p:nvSpPr>
          <p:spPr bwMode="auto">
            <a:xfrm>
              <a:off x="1598514" y="2709772"/>
              <a:ext cx="10683" cy="647710"/>
            </a:xfrm>
            <a:custGeom>
              <a:avLst/>
              <a:gdLst>
                <a:gd name="T0" fmla="*/ 0 w 7"/>
                <a:gd name="T1" fmla="*/ 507 h 507"/>
                <a:gd name="T2" fmla="*/ 0 w 7"/>
                <a:gd name="T3" fmla="*/ 0 h 507"/>
                <a:gd name="T4" fmla="*/ 7 w 7"/>
                <a:gd name="T5" fmla="*/ 0 h 507"/>
              </a:gdLst>
              <a:ahLst/>
              <a:cxnLst>
                <a:cxn ang="0">
                  <a:pos x="T0" y="T1"/>
                </a:cxn>
                <a:cxn ang="0">
                  <a:pos x="T2" y="T3"/>
                </a:cxn>
                <a:cxn ang="0">
                  <a:pos x="T4" y="T5"/>
                </a:cxn>
              </a:cxnLst>
              <a:rect l="0" t="0" r="r" b="b"/>
              <a:pathLst>
                <a:path w="7" h="507">
                  <a:moveTo>
                    <a:pt x="0" y="507"/>
                  </a:moveTo>
                  <a:lnTo>
                    <a:pt x="0" y="0"/>
                  </a:lnTo>
                  <a:lnTo>
                    <a:pt x="7"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01" name="Rectangle 79"/>
            <p:cNvSpPr>
              <a:spLocks noChangeArrowheads="1"/>
            </p:cNvSpPr>
            <p:nvPr/>
          </p:nvSpPr>
          <p:spPr bwMode="auto">
            <a:xfrm>
              <a:off x="2118942" y="3716469"/>
              <a:ext cx="1437662"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Wuhan</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CDHN01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(H11N9)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02" name="Freeform 80"/>
            <p:cNvSpPr>
              <a:spLocks/>
            </p:cNvSpPr>
            <p:nvPr/>
          </p:nvSpPr>
          <p:spPr bwMode="auto">
            <a:xfrm>
              <a:off x="1972428" y="3754795"/>
              <a:ext cx="143461" cy="56212"/>
            </a:xfrm>
            <a:custGeom>
              <a:avLst/>
              <a:gdLst>
                <a:gd name="T0" fmla="*/ 0 w 94"/>
                <a:gd name="T1" fmla="*/ 44 h 44"/>
                <a:gd name="T2" fmla="*/ 0 w 94"/>
                <a:gd name="T3" fmla="*/ 0 h 44"/>
                <a:gd name="T4" fmla="*/ 94 w 94"/>
                <a:gd name="T5" fmla="*/ 0 h 44"/>
              </a:gdLst>
              <a:ahLst/>
              <a:cxnLst>
                <a:cxn ang="0">
                  <a:pos x="T0" y="T1"/>
                </a:cxn>
                <a:cxn ang="0">
                  <a:pos x="T2" y="T3"/>
                </a:cxn>
                <a:cxn ang="0">
                  <a:pos x="T4" y="T5"/>
                </a:cxn>
              </a:cxnLst>
              <a:rect l="0" t="0" r="r" b="b"/>
              <a:pathLst>
                <a:path w="94" h="44">
                  <a:moveTo>
                    <a:pt x="0" y="44"/>
                  </a:moveTo>
                  <a:lnTo>
                    <a:pt x="0" y="0"/>
                  </a:lnTo>
                  <a:lnTo>
                    <a:pt x="94"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03" name="Rectangle 81"/>
            <p:cNvSpPr>
              <a:spLocks noChangeArrowheads="1"/>
            </p:cNvSpPr>
            <p:nvPr/>
          </p:nvSpPr>
          <p:spPr bwMode="auto">
            <a:xfrm>
              <a:off x="2070104" y="3832725"/>
              <a:ext cx="1242311"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 (H3N8)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04" name="Freeform 82"/>
            <p:cNvSpPr>
              <a:spLocks/>
            </p:cNvSpPr>
            <p:nvPr/>
          </p:nvSpPr>
          <p:spPr bwMode="auto">
            <a:xfrm>
              <a:off x="1972428" y="3816117"/>
              <a:ext cx="94623" cy="54934"/>
            </a:xfrm>
            <a:custGeom>
              <a:avLst/>
              <a:gdLst>
                <a:gd name="T0" fmla="*/ 0 w 62"/>
                <a:gd name="T1" fmla="*/ 0 h 43"/>
                <a:gd name="T2" fmla="*/ 0 w 62"/>
                <a:gd name="T3" fmla="*/ 43 h 43"/>
                <a:gd name="T4" fmla="*/ 62 w 62"/>
                <a:gd name="T5" fmla="*/ 43 h 43"/>
              </a:gdLst>
              <a:ahLst/>
              <a:cxnLst>
                <a:cxn ang="0">
                  <a:pos x="T0" y="T1"/>
                </a:cxn>
                <a:cxn ang="0">
                  <a:pos x="T2" y="T3"/>
                </a:cxn>
                <a:cxn ang="0">
                  <a:pos x="T4" y="T5"/>
                </a:cxn>
              </a:cxnLst>
              <a:rect l="0" t="0" r="r" b="b"/>
              <a:pathLst>
                <a:path w="62" h="43">
                  <a:moveTo>
                    <a:pt x="0" y="0"/>
                  </a:moveTo>
                  <a:lnTo>
                    <a:pt x="0" y="43"/>
                  </a:lnTo>
                  <a:lnTo>
                    <a:pt x="62" y="43"/>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05" name="Freeform 83"/>
            <p:cNvSpPr>
              <a:spLocks/>
            </p:cNvSpPr>
            <p:nvPr/>
          </p:nvSpPr>
          <p:spPr bwMode="auto">
            <a:xfrm>
              <a:off x="1876279" y="3813562"/>
              <a:ext cx="96149" cy="192908"/>
            </a:xfrm>
            <a:custGeom>
              <a:avLst/>
              <a:gdLst>
                <a:gd name="T0" fmla="*/ 0 w 63"/>
                <a:gd name="T1" fmla="*/ 151 h 151"/>
                <a:gd name="T2" fmla="*/ 0 w 63"/>
                <a:gd name="T3" fmla="*/ 0 h 151"/>
                <a:gd name="T4" fmla="*/ 63 w 63"/>
                <a:gd name="T5" fmla="*/ 0 h 151"/>
              </a:gdLst>
              <a:ahLst/>
              <a:cxnLst>
                <a:cxn ang="0">
                  <a:pos x="T0" y="T1"/>
                </a:cxn>
                <a:cxn ang="0">
                  <a:pos x="T2" y="T3"/>
                </a:cxn>
                <a:cxn ang="0">
                  <a:pos x="T4" y="T5"/>
                </a:cxn>
              </a:cxnLst>
              <a:rect l="0" t="0" r="r" b="b"/>
              <a:pathLst>
                <a:path w="63" h="151">
                  <a:moveTo>
                    <a:pt x="0" y="151"/>
                  </a:moveTo>
                  <a:lnTo>
                    <a:pt x="0" y="0"/>
                  </a:lnTo>
                  <a:lnTo>
                    <a:pt x="63"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06" name="Rectangle 84"/>
            <p:cNvSpPr>
              <a:spLocks noChangeArrowheads="1"/>
            </p:cNvSpPr>
            <p:nvPr/>
          </p:nvSpPr>
          <p:spPr bwMode="auto">
            <a:xfrm>
              <a:off x="2364657" y="3948980"/>
              <a:ext cx="1050012"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07" name="Freeform 85"/>
            <p:cNvSpPr>
              <a:spLocks/>
            </p:cNvSpPr>
            <p:nvPr/>
          </p:nvSpPr>
          <p:spPr bwMode="auto">
            <a:xfrm>
              <a:off x="2334133" y="3987306"/>
              <a:ext cx="27471" cy="56212"/>
            </a:xfrm>
            <a:custGeom>
              <a:avLst/>
              <a:gdLst>
                <a:gd name="T0" fmla="*/ 0 w 18"/>
                <a:gd name="T1" fmla="*/ 44 h 44"/>
                <a:gd name="T2" fmla="*/ 0 w 18"/>
                <a:gd name="T3" fmla="*/ 0 h 44"/>
                <a:gd name="T4" fmla="*/ 18 w 18"/>
                <a:gd name="T5" fmla="*/ 0 h 44"/>
              </a:gdLst>
              <a:ahLst/>
              <a:cxnLst>
                <a:cxn ang="0">
                  <a:pos x="T0" y="T1"/>
                </a:cxn>
                <a:cxn ang="0">
                  <a:pos x="T2" y="T3"/>
                </a:cxn>
                <a:cxn ang="0">
                  <a:pos x="T4" y="T5"/>
                </a:cxn>
              </a:cxnLst>
              <a:rect l="0" t="0" r="r" b="b"/>
              <a:pathLst>
                <a:path w="18" h="44">
                  <a:moveTo>
                    <a:pt x="0" y="44"/>
                  </a:moveTo>
                  <a:lnTo>
                    <a:pt x="0" y="0"/>
                  </a:lnTo>
                  <a:lnTo>
                    <a:pt x="18"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08" name="Rectangle 86"/>
            <p:cNvSpPr>
              <a:spLocks noChangeArrowheads="1"/>
            </p:cNvSpPr>
            <p:nvPr/>
          </p:nvSpPr>
          <p:spPr bwMode="auto">
            <a:xfrm>
              <a:off x="2364657" y="4065236"/>
              <a:ext cx="1016436"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JSM</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09" name="Freeform 87"/>
            <p:cNvSpPr>
              <a:spLocks/>
            </p:cNvSpPr>
            <p:nvPr/>
          </p:nvSpPr>
          <p:spPr bwMode="auto">
            <a:xfrm>
              <a:off x="2334133" y="4048628"/>
              <a:ext cx="27471" cy="54934"/>
            </a:xfrm>
            <a:custGeom>
              <a:avLst/>
              <a:gdLst>
                <a:gd name="T0" fmla="*/ 0 w 18"/>
                <a:gd name="T1" fmla="*/ 0 h 43"/>
                <a:gd name="T2" fmla="*/ 0 w 18"/>
                <a:gd name="T3" fmla="*/ 43 h 43"/>
                <a:gd name="T4" fmla="*/ 18 w 18"/>
                <a:gd name="T5" fmla="*/ 43 h 43"/>
              </a:gdLst>
              <a:ahLst/>
              <a:cxnLst>
                <a:cxn ang="0">
                  <a:pos x="T0" y="T1"/>
                </a:cxn>
                <a:cxn ang="0">
                  <a:pos x="T2" y="T3"/>
                </a:cxn>
                <a:cxn ang="0">
                  <a:pos x="T4" y="T5"/>
                </a:cxn>
              </a:cxnLst>
              <a:rect l="0" t="0" r="r" b="b"/>
              <a:pathLst>
                <a:path w="18" h="43">
                  <a:moveTo>
                    <a:pt x="0" y="0"/>
                  </a:moveTo>
                  <a:lnTo>
                    <a:pt x="0" y="43"/>
                  </a:lnTo>
                  <a:lnTo>
                    <a:pt x="18" y="43"/>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10" name="Freeform 88"/>
            <p:cNvSpPr>
              <a:spLocks/>
            </p:cNvSpPr>
            <p:nvPr/>
          </p:nvSpPr>
          <p:spPr bwMode="auto">
            <a:xfrm>
              <a:off x="2117416" y="4046073"/>
              <a:ext cx="216718" cy="157137"/>
            </a:xfrm>
            <a:custGeom>
              <a:avLst/>
              <a:gdLst>
                <a:gd name="T0" fmla="*/ 0 w 142"/>
                <a:gd name="T1" fmla="*/ 123 h 123"/>
                <a:gd name="T2" fmla="*/ 0 w 142"/>
                <a:gd name="T3" fmla="*/ 0 h 123"/>
                <a:gd name="T4" fmla="*/ 142 w 142"/>
                <a:gd name="T5" fmla="*/ 0 h 123"/>
              </a:gdLst>
              <a:ahLst/>
              <a:cxnLst>
                <a:cxn ang="0">
                  <a:pos x="T0" y="T1"/>
                </a:cxn>
                <a:cxn ang="0">
                  <a:pos x="T2" y="T3"/>
                </a:cxn>
                <a:cxn ang="0">
                  <a:pos x="T4" y="T5"/>
                </a:cxn>
              </a:cxnLst>
              <a:rect l="0" t="0" r="r" b="b"/>
              <a:pathLst>
                <a:path w="142" h="123">
                  <a:moveTo>
                    <a:pt x="0" y="123"/>
                  </a:moveTo>
                  <a:lnTo>
                    <a:pt x="0" y="0"/>
                  </a:lnTo>
                  <a:lnTo>
                    <a:pt x="142"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11" name="Rectangle 89"/>
            <p:cNvSpPr>
              <a:spLocks noChangeArrowheads="1"/>
            </p:cNvSpPr>
            <p:nvPr/>
          </p:nvSpPr>
          <p:spPr bwMode="auto">
            <a:xfrm>
              <a:off x="2369235" y="4181492"/>
              <a:ext cx="1005753"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12" name="Freeform 90"/>
            <p:cNvSpPr>
              <a:spLocks/>
            </p:cNvSpPr>
            <p:nvPr/>
          </p:nvSpPr>
          <p:spPr bwMode="auto">
            <a:xfrm>
              <a:off x="2242562" y="4219818"/>
              <a:ext cx="123621" cy="56212"/>
            </a:xfrm>
            <a:custGeom>
              <a:avLst/>
              <a:gdLst>
                <a:gd name="T0" fmla="*/ 0 w 81"/>
                <a:gd name="T1" fmla="*/ 44 h 44"/>
                <a:gd name="T2" fmla="*/ 0 w 81"/>
                <a:gd name="T3" fmla="*/ 0 h 44"/>
                <a:gd name="T4" fmla="*/ 81 w 81"/>
                <a:gd name="T5" fmla="*/ 0 h 44"/>
              </a:gdLst>
              <a:ahLst/>
              <a:cxnLst>
                <a:cxn ang="0">
                  <a:pos x="T0" y="T1"/>
                </a:cxn>
                <a:cxn ang="0">
                  <a:pos x="T2" y="T3"/>
                </a:cxn>
                <a:cxn ang="0">
                  <a:pos x="T4" y="T5"/>
                </a:cxn>
              </a:cxnLst>
              <a:rect l="0" t="0" r="r" b="b"/>
              <a:pathLst>
                <a:path w="81" h="44">
                  <a:moveTo>
                    <a:pt x="0" y="44"/>
                  </a:moveTo>
                  <a:lnTo>
                    <a:pt x="0" y="0"/>
                  </a:lnTo>
                  <a:lnTo>
                    <a:pt x="81"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13" name="Rectangle 91"/>
            <p:cNvSpPr>
              <a:spLocks noChangeArrowheads="1"/>
            </p:cNvSpPr>
            <p:nvPr/>
          </p:nvSpPr>
          <p:spPr bwMode="auto">
            <a:xfrm>
              <a:off x="2245615" y="4296470"/>
              <a:ext cx="1050012"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A349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14" name="Freeform 92"/>
            <p:cNvSpPr>
              <a:spLocks/>
            </p:cNvSpPr>
            <p:nvPr/>
          </p:nvSpPr>
          <p:spPr bwMode="auto">
            <a:xfrm>
              <a:off x="2242562" y="4279862"/>
              <a:ext cx="0" cy="56212"/>
            </a:xfrm>
            <a:custGeom>
              <a:avLst/>
              <a:gdLst>
                <a:gd name="T0" fmla="*/ 0 h 44"/>
                <a:gd name="T1" fmla="*/ 44 h 44"/>
                <a:gd name="T2" fmla="*/ 44 h 44"/>
              </a:gdLst>
              <a:ahLst/>
              <a:cxnLst>
                <a:cxn ang="0">
                  <a:pos x="0" y="T0"/>
                </a:cxn>
                <a:cxn ang="0">
                  <a:pos x="0" y="T1"/>
                </a:cxn>
                <a:cxn ang="0">
                  <a:pos x="0" y="T2"/>
                </a:cxn>
              </a:cxnLst>
              <a:rect l="0" t="0" r="r" b="b"/>
              <a:pathLst>
                <a:path h="44">
                  <a:moveTo>
                    <a:pt x="0" y="0"/>
                  </a:moveTo>
                  <a:lnTo>
                    <a:pt x="0" y="44"/>
                  </a:lnTo>
                  <a:lnTo>
                    <a:pt x="0" y="44"/>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15" name="Rectangle 93"/>
            <p:cNvSpPr>
              <a:spLocks noChangeArrowheads="1"/>
            </p:cNvSpPr>
            <p:nvPr/>
          </p:nvSpPr>
          <p:spPr bwMode="auto">
            <a:xfrm>
              <a:off x="2384497" y="4412726"/>
              <a:ext cx="1005753"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16" name="Freeform 94"/>
            <p:cNvSpPr>
              <a:spLocks/>
            </p:cNvSpPr>
            <p:nvPr/>
          </p:nvSpPr>
          <p:spPr bwMode="auto">
            <a:xfrm>
              <a:off x="2297505" y="4452329"/>
              <a:ext cx="83940" cy="54934"/>
            </a:xfrm>
            <a:custGeom>
              <a:avLst/>
              <a:gdLst>
                <a:gd name="T0" fmla="*/ 0 w 55"/>
                <a:gd name="T1" fmla="*/ 43 h 43"/>
                <a:gd name="T2" fmla="*/ 0 w 55"/>
                <a:gd name="T3" fmla="*/ 0 h 43"/>
                <a:gd name="T4" fmla="*/ 55 w 55"/>
                <a:gd name="T5" fmla="*/ 0 h 43"/>
              </a:gdLst>
              <a:ahLst/>
              <a:cxnLst>
                <a:cxn ang="0">
                  <a:pos x="T0" y="T1"/>
                </a:cxn>
                <a:cxn ang="0">
                  <a:pos x="T2" y="T3"/>
                </a:cxn>
                <a:cxn ang="0">
                  <a:pos x="T4" y="T5"/>
                </a:cxn>
              </a:cxnLst>
              <a:rect l="0" t="0" r="r" b="b"/>
              <a:pathLst>
                <a:path w="55" h="43">
                  <a:moveTo>
                    <a:pt x="0" y="43"/>
                  </a:moveTo>
                  <a:lnTo>
                    <a:pt x="0" y="0"/>
                  </a:lnTo>
                  <a:lnTo>
                    <a:pt x="55"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17" name="Rectangle 95"/>
            <p:cNvSpPr>
              <a:spLocks noChangeArrowheads="1"/>
            </p:cNvSpPr>
            <p:nvPr/>
          </p:nvSpPr>
          <p:spPr bwMode="auto">
            <a:xfrm>
              <a:off x="2384497" y="4528981"/>
              <a:ext cx="985913"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18" name="Freeform 96"/>
            <p:cNvSpPr>
              <a:spLocks/>
            </p:cNvSpPr>
            <p:nvPr/>
          </p:nvSpPr>
          <p:spPr bwMode="auto">
            <a:xfrm>
              <a:off x="2297505" y="4512373"/>
              <a:ext cx="83940" cy="56212"/>
            </a:xfrm>
            <a:custGeom>
              <a:avLst/>
              <a:gdLst>
                <a:gd name="T0" fmla="*/ 0 w 55"/>
                <a:gd name="T1" fmla="*/ 0 h 44"/>
                <a:gd name="T2" fmla="*/ 0 w 55"/>
                <a:gd name="T3" fmla="*/ 44 h 44"/>
                <a:gd name="T4" fmla="*/ 55 w 55"/>
                <a:gd name="T5" fmla="*/ 44 h 44"/>
              </a:gdLst>
              <a:ahLst/>
              <a:cxnLst>
                <a:cxn ang="0">
                  <a:pos x="T0" y="T1"/>
                </a:cxn>
                <a:cxn ang="0">
                  <a:pos x="T2" y="T3"/>
                </a:cxn>
                <a:cxn ang="0">
                  <a:pos x="T4" y="T5"/>
                </a:cxn>
              </a:cxnLst>
              <a:rect l="0" t="0" r="r" b="b"/>
              <a:pathLst>
                <a:path w="55" h="44">
                  <a:moveTo>
                    <a:pt x="0" y="0"/>
                  </a:moveTo>
                  <a:lnTo>
                    <a:pt x="0" y="44"/>
                  </a:lnTo>
                  <a:lnTo>
                    <a:pt x="55" y="44"/>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19" name="Freeform 97"/>
            <p:cNvSpPr>
              <a:spLocks/>
            </p:cNvSpPr>
            <p:nvPr/>
          </p:nvSpPr>
          <p:spPr bwMode="auto">
            <a:xfrm>
              <a:off x="2242562" y="4366734"/>
              <a:ext cx="54942" cy="143084"/>
            </a:xfrm>
            <a:custGeom>
              <a:avLst/>
              <a:gdLst>
                <a:gd name="T0" fmla="*/ 0 w 36"/>
                <a:gd name="T1" fmla="*/ 0 h 112"/>
                <a:gd name="T2" fmla="*/ 0 w 36"/>
                <a:gd name="T3" fmla="*/ 112 h 112"/>
                <a:gd name="T4" fmla="*/ 36 w 36"/>
                <a:gd name="T5" fmla="*/ 112 h 112"/>
              </a:gdLst>
              <a:ahLst/>
              <a:cxnLst>
                <a:cxn ang="0">
                  <a:pos x="T0" y="T1"/>
                </a:cxn>
                <a:cxn ang="0">
                  <a:pos x="T2" y="T3"/>
                </a:cxn>
                <a:cxn ang="0">
                  <a:pos x="T4" y="T5"/>
                </a:cxn>
              </a:cxnLst>
              <a:rect l="0" t="0" r="r" b="b"/>
              <a:pathLst>
                <a:path w="36" h="112">
                  <a:moveTo>
                    <a:pt x="0" y="0"/>
                  </a:moveTo>
                  <a:lnTo>
                    <a:pt x="0" y="112"/>
                  </a:lnTo>
                  <a:lnTo>
                    <a:pt x="36" y="112"/>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20" name="Line 98"/>
            <p:cNvSpPr>
              <a:spLocks noChangeShapeType="1"/>
            </p:cNvSpPr>
            <p:nvPr/>
          </p:nvSpPr>
          <p:spPr bwMode="auto">
            <a:xfrm>
              <a:off x="2242562" y="4219818"/>
              <a:ext cx="0" cy="143084"/>
            </a:xfrm>
            <a:prstGeom prst="line">
              <a:avLst/>
            </a:prstGeom>
            <a:noFill/>
            <a:ln w="8001"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21" name="Freeform 99"/>
            <p:cNvSpPr>
              <a:spLocks/>
            </p:cNvSpPr>
            <p:nvPr/>
          </p:nvSpPr>
          <p:spPr bwMode="auto">
            <a:xfrm>
              <a:off x="2117416" y="4207043"/>
              <a:ext cx="125147" cy="158415"/>
            </a:xfrm>
            <a:custGeom>
              <a:avLst/>
              <a:gdLst>
                <a:gd name="T0" fmla="*/ 0 w 82"/>
                <a:gd name="T1" fmla="*/ 0 h 124"/>
                <a:gd name="T2" fmla="*/ 0 w 82"/>
                <a:gd name="T3" fmla="*/ 124 h 124"/>
                <a:gd name="T4" fmla="*/ 82 w 82"/>
                <a:gd name="T5" fmla="*/ 124 h 124"/>
              </a:gdLst>
              <a:ahLst/>
              <a:cxnLst>
                <a:cxn ang="0">
                  <a:pos x="T0" y="T1"/>
                </a:cxn>
                <a:cxn ang="0">
                  <a:pos x="T2" y="T3"/>
                </a:cxn>
                <a:cxn ang="0">
                  <a:pos x="T4" y="T5"/>
                </a:cxn>
              </a:cxnLst>
              <a:rect l="0" t="0" r="r" b="b"/>
              <a:pathLst>
                <a:path w="82" h="124">
                  <a:moveTo>
                    <a:pt x="0" y="0"/>
                  </a:moveTo>
                  <a:lnTo>
                    <a:pt x="0" y="124"/>
                  </a:lnTo>
                  <a:lnTo>
                    <a:pt x="82" y="124"/>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22" name="Freeform 100"/>
            <p:cNvSpPr>
              <a:spLocks/>
            </p:cNvSpPr>
            <p:nvPr/>
          </p:nvSpPr>
          <p:spPr bwMode="auto">
            <a:xfrm>
              <a:off x="1876279" y="4011580"/>
              <a:ext cx="241137" cy="194186"/>
            </a:xfrm>
            <a:custGeom>
              <a:avLst/>
              <a:gdLst>
                <a:gd name="T0" fmla="*/ 0 w 158"/>
                <a:gd name="T1" fmla="*/ 0 h 152"/>
                <a:gd name="T2" fmla="*/ 0 w 158"/>
                <a:gd name="T3" fmla="*/ 152 h 152"/>
                <a:gd name="T4" fmla="*/ 158 w 158"/>
                <a:gd name="T5" fmla="*/ 152 h 152"/>
              </a:gdLst>
              <a:ahLst/>
              <a:cxnLst>
                <a:cxn ang="0">
                  <a:pos x="T0" y="T1"/>
                </a:cxn>
                <a:cxn ang="0">
                  <a:pos x="T2" y="T3"/>
                </a:cxn>
                <a:cxn ang="0">
                  <a:pos x="T4" y="T5"/>
                </a:cxn>
              </a:cxnLst>
              <a:rect l="0" t="0" r="r" b="b"/>
              <a:pathLst>
                <a:path w="158" h="152">
                  <a:moveTo>
                    <a:pt x="0" y="0"/>
                  </a:moveTo>
                  <a:lnTo>
                    <a:pt x="0" y="152"/>
                  </a:lnTo>
                  <a:lnTo>
                    <a:pt x="158" y="152"/>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23" name="Freeform 101"/>
            <p:cNvSpPr>
              <a:spLocks/>
            </p:cNvSpPr>
            <p:nvPr/>
          </p:nvSpPr>
          <p:spPr bwMode="auto">
            <a:xfrm>
              <a:off x="1598514" y="3362592"/>
              <a:ext cx="277765" cy="646432"/>
            </a:xfrm>
            <a:custGeom>
              <a:avLst/>
              <a:gdLst>
                <a:gd name="T0" fmla="*/ 0 w 182"/>
                <a:gd name="T1" fmla="*/ 0 h 506"/>
                <a:gd name="T2" fmla="*/ 0 w 182"/>
                <a:gd name="T3" fmla="*/ 506 h 506"/>
                <a:gd name="T4" fmla="*/ 182 w 182"/>
                <a:gd name="T5" fmla="*/ 506 h 506"/>
              </a:gdLst>
              <a:ahLst/>
              <a:cxnLst>
                <a:cxn ang="0">
                  <a:pos x="T0" y="T1"/>
                </a:cxn>
                <a:cxn ang="0">
                  <a:pos x="T2" y="T3"/>
                </a:cxn>
                <a:cxn ang="0">
                  <a:pos x="T4" y="T5"/>
                </a:cxn>
              </a:cxnLst>
              <a:rect l="0" t="0" r="r" b="b"/>
              <a:pathLst>
                <a:path w="182" h="506">
                  <a:moveTo>
                    <a:pt x="0" y="0"/>
                  </a:moveTo>
                  <a:lnTo>
                    <a:pt x="0" y="506"/>
                  </a:lnTo>
                  <a:lnTo>
                    <a:pt x="182" y="506"/>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24" name="Freeform 102"/>
            <p:cNvSpPr>
              <a:spLocks/>
            </p:cNvSpPr>
            <p:nvPr/>
          </p:nvSpPr>
          <p:spPr bwMode="auto">
            <a:xfrm>
              <a:off x="1429108" y="3360037"/>
              <a:ext cx="169406" cy="659208"/>
            </a:xfrm>
            <a:custGeom>
              <a:avLst/>
              <a:gdLst>
                <a:gd name="T0" fmla="*/ 0 w 111"/>
                <a:gd name="T1" fmla="*/ 516 h 516"/>
                <a:gd name="T2" fmla="*/ 0 w 111"/>
                <a:gd name="T3" fmla="*/ 0 h 516"/>
                <a:gd name="T4" fmla="*/ 111 w 111"/>
                <a:gd name="T5" fmla="*/ 0 h 516"/>
              </a:gdLst>
              <a:ahLst/>
              <a:cxnLst>
                <a:cxn ang="0">
                  <a:pos x="T0" y="T1"/>
                </a:cxn>
                <a:cxn ang="0">
                  <a:pos x="T2" y="T3"/>
                </a:cxn>
                <a:cxn ang="0">
                  <a:pos x="T4" y="T5"/>
                </a:cxn>
              </a:cxnLst>
              <a:rect l="0" t="0" r="r" b="b"/>
              <a:pathLst>
                <a:path w="111" h="516">
                  <a:moveTo>
                    <a:pt x="0" y="516"/>
                  </a:moveTo>
                  <a:lnTo>
                    <a:pt x="0" y="0"/>
                  </a:lnTo>
                  <a:lnTo>
                    <a:pt x="111"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25" name="Rectangle 103"/>
            <p:cNvSpPr>
              <a:spLocks noChangeArrowheads="1"/>
            </p:cNvSpPr>
            <p:nvPr/>
          </p:nvSpPr>
          <p:spPr bwMode="auto">
            <a:xfrm>
              <a:off x="2262403" y="4645237"/>
              <a:ext cx="1553652" cy="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ostrich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South-Africa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ORD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26" name="Freeform 104"/>
            <p:cNvSpPr>
              <a:spLocks/>
            </p:cNvSpPr>
            <p:nvPr/>
          </p:nvSpPr>
          <p:spPr bwMode="auto">
            <a:xfrm>
              <a:off x="1429108" y="4024355"/>
              <a:ext cx="830242" cy="660486"/>
            </a:xfrm>
            <a:custGeom>
              <a:avLst/>
              <a:gdLst>
                <a:gd name="T0" fmla="*/ 0 w 544"/>
                <a:gd name="T1" fmla="*/ 0 h 517"/>
                <a:gd name="T2" fmla="*/ 0 w 544"/>
                <a:gd name="T3" fmla="*/ 517 h 517"/>
                <a:gd name="T4" fmla="*/ 544 w 544"/>
                <a:gd name="T5" fmla="*/ 517 h 517"/>
              </a:gdLst>
              <a:ahLst/>
              <a:cxnLst>
                <a:cxn ang="0">
                  <a:pos x="T0" y="T1"/>
                </a:cxn>
                <a:cxn ang="0">
                  <a:pos x="T2" y="T3"/>
                </a:cxn>
                <a:cxn ang="0">
                  <a:pos x="T4" y="T5"/>
                </a:cxn>
              </a:cxnLst>
              <a:rect l="0" t="0" r="r" b="b"/>
              <a:pathLst>
                <a:path w="544" h="517">
                  <a:moveTo>
                    <a:pt x="0" y="0"/>
                  </a:moveTo>
                  <a:lnTo>
                    <a:pt x="0" y="517"/>
                  </a:lnTo>
                  <a:lnTo>
                    <a:pt x="544" y="517"/>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27" name="Freeform 105"/>
            <p:cNvSpPr>
              <a:spLocks/>
            </p:cNvSpPr>
            <p:nvPr/>
          </p:nvSpPr>
          <p:spPr bwMode="auto">
            <a:xfrm>
              <a:off x="1100979" y="4021800"/>
              <a:ext cx="328129" cy="430529"/>
            </a:xfrm>
            <a:custGeom>
              <a:avLst/>
              <a:gdLst>
                <a:gd name="T0" fmla="*/ 0 w 215"/>
                <a:gd name="T1" fmla="*/ 337 h 337"/>
                <a:gd name="T2" fmla="*/ 0 w 215"/>
                <a:gd name="T3" fmla="*/ 0 h 337"/>
                <a:gd name="T4" fmla="*/ 215 w 215"/>
                <a:gd name="T5" fmla="*/ 0 h 337"/>
              </a:gdLst>
              <a:ahLst/>
              <a:cxnLst>
                <a:cxn ang="0">
                  <a:pos x="T0" y="T1"/>
                </a:cxn>
                <a:cxn ang="0">
                  <a:pos x="T2" y="T3"/>
                </a:cxn>
                <a:cxn ang="0">
                  <a:pos x="T4" y="T5"/>
                </a:cxn>
              </a:cxnLst>
              <a:rect l="0" t="0" r="r" b="b"/>
              <a:pathLst>
                <a:path w="215" h="337">
                  <a:moveTo>
                    <a:pt x="0" y="337"/>
                  </a:moveTo>
                  <a:lnTo>
                    <a:pt x="0" y="0"/>
                  </a:lnTo>
                  <a:lnTo>
                    <a:pt x="215"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28" name="Rectangle 106"/>
            <p:cNvSpPr>
              <a:spLocks noChangeArrowheads="1"/>
            </p:cNvSpPr>
            <p:nvPr/>
          </p:nvSpPr>
          <p:spPr bwMode="auto">
            <a:xfrm>
              <a:off x="1604619" y="4761493"/>
              <a:ext cx="1286570"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742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(H10N7)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29" name="Freeform 107"/>
            <p:cNvSpPr>
              <a:spLocks/>
            </p:cNvSpPr>
            <p:nvPr/>
          </p:nvSpPr>
          <p:spPr bwMode="auto">
            <a:xfrm>
              <a:off x="1357378" y="4799819"/>
              <a:ext cx="244189" cy="85594"/>
            </a:xfrm>
            <a:custGeom>
              <a:avLst/>
              <a:gdLst>
                <a:gd name="T0" fmla="*/ 0 w 160"/>
                <a:gd name="T1" fmla="*/ 67 h 67"/>
                <a:gd name="T2" fmla="*/ 0 w 160"/>
                <a:gd name="T3" fmla="*/ 0 h 67"/>
                <a:gd name="T4" fmla="*/ 160 w 160"/>
                <a:gd name="T5" fmla="*/ 0 h 67"/>
              </a:gdLst>
              <a:ahLst/>
              <a:cxnLst>
                <a:cxn ang="0">
                  <a:pos x="T0" y="T1"/>
                </a:cxn>
                <a:cxn ang="0">
                  <a:pos x="T2" y="T3"/>
                </a:cxn>
                <a:cxn ang="0">
                  <a:pos x="T4" y="T5"/>
                </a:cxn>
              </a:cxnLst>
              <a:rect l="0" t="0" r="r" b="b"/>
              <a:pathLst>
                <a:path w="160" h="67">
                  <a:moveTo>
                    <a:pt x="0" y="67"/>
                  </a:moveTo>
                  <a:lnTo>
                    <a:pt x="0" y="0"/>
                  </a:lnTo>
                  <a:lnTo>
                    <a:pt x="160"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30" name="Rectangle 108"/>
            <p:cNvSpPr>
              <a:spLocks noChangeArrowheads="1"/>
            </p:cNvSpPr>
            <p:nvPr/>
          </p:nvSpPr>
          <p:spPr bwMode="auto">
            <a:xfrm>
              <a:off x="1622933" y="4877748"/>
              <a:ext cx="1343039"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A/mallard/Korea/H910/2017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31" name="Freeform 109"/>
            <p:cNvSpPr>
              <a:spLocks/>
            </p:cNvSpPr>
            <p:nvPr/>
          </p:nvSpPr>
          <p:spPr bwMode="auto">
            <a:xfrm>
              <a:off x="1482524" y="4916074"/>
              <a:ext cx="137356" cy="56212"/>
            </a:xfrm>
            <a:custGeom>
              <a:avLst/>
              <a:gdLst>
                <a:gd name="T0" fmla="*/ 0 w 90"/>
                <a:gd name="T1" fmla="*/ 44 h 44"/>
                <a:gd name="T2" fmla="*/ 0 w 90"/>
                <a:gd name="T3" fmla="*/ 0 h 44"/>
                <a:gd name="T4" fmla="*/ 90 w 90"/>
                <a:gd name="T5" fmla="*/ 0 h 44"/>
              </a:gdLst>
              <a:ahLst/>
              <a:cxnLst>
                <a:cxn ang="0">
                  <a:pos x="T0" y="T1"/>
                </a:cxn>
                <a:cxn ang="0">
                  <a:pos x="T2" y="T3"/>
                </a:cxn>
                <a:cxn ang="0">
                  <a:pos x="T4" y="T5"/>
                </a:cxn>
              </a:cxnLst>
              <a:rect l="0" t="0" r="r" b="b"/>
              <a:pathLst>
                <a:path w="90" h="44">
                  <a:moveTo>
                    <a:pt x="0" y="44"/>
                  </a:moveTo>
                  <a:lnTo>
                    <a:pt x="0" y="0"/>
                  </a:lnTo>
                  <a:lnTo>
                    <a:pt x="90"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32" name="Rectangle 110"/>
            <p:cNvSpPr>
              <a:spLocks noChangeArrowheads="1"/>
            </p:cNvSpPr>
            <p:nvPr/>
          </p:nvSpPr>
          <p:spPr bwMode="auto">
            <a:xfrm>
              <a:off x="1538993" y="4994004"/>
              <a:ext cx="1419348"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A/mallard/Korea/H906-3/2017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33" name="Freeform 111"/>
            <p:cNvSpPr>
              <a:spLocks/>
            </p:cNvSpPr>
            <p:nvPr/>
          </p:nvSpPr>
          <p:spPr bwMode="auto">
            <a:xfrm>
              <a:off x="1482524" y="4977396"/>
              <a:ext cx="53416" cy="54934"/>
            </a:xfrm>
            <a:custGeom>
              <a:avLst/>
              <a:gdLst>
                <a:gd name="T0" fmla="*/ 0 w 35"/>
                <a:gd name="T1" fmla="*/ 0 h 43"/>
                <a:gd name="T2" fmla="*/ 0 w 35"/>
                <a:gd name="T3" fmla="*/ 43 h 43"/>
                <a:gd name="T4" fmla="*/ 35 w 35"/>
                <a:gd name="T5" fmla="*/ 43 h 43"/>
              </a:gdLst>
              <a:ahLst/>
              <a:cxnLst>
                <a:cxn ang="0">
                  <a:pos x="T0" y="T1"/>
                </a:cxn>
                <a:cxn ang="0">
                  <a:pos x="T2" y="T3"/>
                </a:cxn>
                <a:cxn ang="0">
                  <a:pos x="T4" y="T5"/>
                </a:cxn>
              </a:cxnLst>
              <a:rect l="0" t="0" r="r" b="b"/>
              <a:pathLst>
                <a:path w="35" h="43">
                  <a:moveTo>
                    <a:pt x="0" y="0"/>
                  </a:moveTo>
                  <a:lnTo>
                    <a:pt x="0" y="43"/>
                  </a:lnTo>
                  <a:lnTo>
                    <a:pt x="35" y="43"/>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34" name="Freeform 112"/>
            <p:cNvSpPr>
              <a:spLocks/>
            </p:cNvSpPr>
            <p:nvPr/>
          </p:nvSpPr>
          <p:spPr bwMode="auto">
            <a:xfrm>
              <a:off x="1357378" y="4889246"/>
              <a:ext cx="125147" cy="85594"/>
            </a:xfrm>
            <a:custGeom>
              <a:avLst/>
              <a:gdLst>
                <a:gd name="T0" fmla="*/ 0 w 82"/>
                <a:gd name="T1" fmla="*/ 0 h 67"/>
                <a:gd name="T2" fmla="*/ 0 w 82"/>
                <a:gd name="T3" fmla="*/ 67 h 67"/>
                <a:gd name="T4" fmla="*/ 82 w 82"/>
                <a:gd name="T5" fmla="*/ 67 h 67"/>
              </a:gdLst>
              <a:ahLst/>
              <a:cxnLst>
                <a:cxn ang="0">
                  <a:pos x="T0" y="T1"/>
                </a:cxn>
                <a:cxn ang="0">
                  <a:pos x="T2" y="T3"/>
                </a:cxn>
                <a:cxn ang="0">
                  <a:pos x="T4" y="T5"/>
                </a:cxn>
              </a:cxnLst>
              <a:rect l="0" t="0" r="r" b="b"/>
              <a:pathLst>
                <a:path w="82" h="67">
                  <a:moveTo>
                    <a:pt x="0" y="0"/>
                  </a:moveTo>
                  <a:lnTo>
                    <a:pt x="0" y="67"/>
                  </a:lnTo>
                  <a:lnTo>
                    <a:pt x="82" y="67"/>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35" name="Freeform 113"/>
            <p:cNvSpPr>
              <a:spLocks/>
            </p:cNvSpPr>
            <p:nvPr/>
          </p:nvSpPr>
          <p:spPr bwMode="auto">
            <a:xfrm>
              <a:off x="1100979" y="4457439"/>
              <a:ext cx="256398" cy="430529"/>
            </a:xfrm>
            <a:custGeom>
              <a:avLst/>
              <a:gdLst>
                <a:gd name="T0" fmla="*/ 0 w 168"/>
                <a:gd name="T1" fmla="*/ 0 h 337"/>
                <a:gd name="T2" fmla="*/ 0 w 168"/>
                <a:gd name="T3" fmla="*/ 337 h 337"/>
                <a:gd name="T4" fmla="*/ 168 w 168"/>
                <a:gd name="T5" fmla="*/ 337 h 337"/>
              </a:gdLst>
              <a:ahLst/>
              <a:cxnLst>
                <a:cxn ang="0">
                  <a:pos x="T0" y="T1"/>
                </a:cxn>
                <a:cxn ang="0">
                  <a:pos x="T2" y="T3"/>
                </a:cxn>
                <a:cxn ang="0">
                  <a:pos x="T4" y="T5"/>
                </a:cxn>
              </a:cxnLst>
              <a:rect l="0" t="0" r="r" b="b"/>
              <a:pathLst>
                <a:path w="168" h="337">
                  <a:moveTo>
                    <a:pt x="0" y="0"/>
                  </a:moveTo>
                  <a:lnTo>
                    <a:pt x="0" y="337"/>
                  </a:lnTo>
                  <a:lnTo>
                    <a:pt x="168" y="337"/>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36" name="Freeform 114"/>
            <p:cNvSpPr>
              <a:spLocks/>
            </p:cNvSpPr>
            <p:nvPr/>
          </p:nvSpPr>
          <p:spPr bwMode="auto">
            <a:xfrm>
              <a:off x="1079613" y="4454884"/>
              <a:ext cx="21367" cy="343657"/>
            </a:xfrm>
            <a:custGeom>
              <a:avLst/>
              <a:gdLst>
                <a:gd name="T0" fmla="*/ 0 w 14"/>
                <a:gd name="T1" fmla="*/ 269 h 269"/>
                <a:gd name="T2" fmla="*/ 0 w 14"/>
                <a:gd name="T3" fmla="*/ 0 h 269"/>
                <a:gd name="T4" fmla="*/ 14 w 14"/>
                <a:gd name="T5" fmla="*/ 0 h 269"/>
              </a:gdLst>
              <a:ahLst/>
              <a:cxnLst>
                <a:cxn ang="0">
                  <a:pos x="T0" y="T1"/>
                </a:cxn>
                <a:cxn ang="0">
                  <a:pos x="T2" y="T3"/>
                </a:cxn>
                <a:cxn ang="0">
                  <a:pos x="T4" y="T5"/>
                </a:cxn>
              </a:cxnLst>
              <a:rect l="0" t="0" r="r" b="b"/>
              <a:pathLst>
                <a:path w="14" h="269">
                  <a:moveTo>
                    <a:pt x="0" y="269"/>
                  </a:moveTo>
                  <a:lnTo>
                    <a:pt x="0" y="0"/>
                  </a:lnTo>
                  <a:lnTo>
                    <a:pt x="14"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37" name="Rectangle 115"/>
            <p:cNvSpPr>
              <a:spLocks noChangeArrowheads="1"/>
            </p:cNvSpPr>
            <p:nvPr/>
          </p:nvSpPr>
          <p:spPr bwMode="auto">
            <a:xfrm>
              <a:off x="1189498" y="5110259"/>
              <a:ext cx="1993192"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black-tailed</a:t>
              </a:r>
              <a:r>
                <a:rPr kumimoji="0" lang="en-US" altLang="ko-KR" sz="700" b="0" i="0" u="none" strike="noStrike" cap="none" normalizeH="0" smtClean="0">
                  <a:ln>
                    <a:noFill/>
                  </a:ln>
                  <a:solidFill>
                    <a:srgbClr val="000000"/>
                  </a:solidFill>
                  <a:effectLst/>
                  <a:latin typeface="Times New Roman" panose="02020603050405020304" pitchFamily="18" charset="0"/>
                  <a:cs typeface="Times New Roman" panose="02020603050405020304" pitchFamily="18" charset="0"/>
                </a:rPr>
                <a:t> </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godwit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Bangladesh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24734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38" name="Freeform 116"/>
            <p:cNvSpPr>
              <a:spLocks/>
            </p:cNvSpPr>
            <p:nvPr/>
          </p:nvSpPr>
          <p:spPr bwMode="auto">
            <a:xfrm>
              <a:off x="1079613" y="4803651"/>
              <a:ext cx="106833" cy="344935"/>
            </a:xfrm>
            <a:custGeom>
              <a:avLst/>
              <a:gdLst>
                <a:gd name="T0" fmla="*/ 0 w 70"/>
                <a:gd name="T1" fmla="*/ 0 h 270"/>
                <a:gd name="T2" fmla="*/ 0 w 70"/>
                <a:gd name="T3" fmla="*/ 270 h 270"/>
                <a:gd name="T4" fmla="*/ 70 w 70"/>
                <a:gd name="T5" fmla="*/ 270 h 270"/>
              </a:gdLst>
              <a:ahLst/>
              <a:cxnLst>
                <a:cxn ang="0">
                  <a:pos x="T0" y="T1"/>
                </a:cxn>
                <a:cxn ang="0">
                  <a:pos x="T2" y="T3"/>
                </a:cxn>
                <a:cxn ang="0">
                  <a:pos x="T4" y="T5"/>
                </a:cxn>
              </a:cxnLst>
              <a:rect l="0" t="0" r="r" b="b"/>
              <a:pathLst>
                <a:path w="70" h="270">
                  <a:moveTo>
                    <a:pt x="0" y="0"/>
                  </a:moveTo>
                  <a:lnTo>
                    <a:pt x="0" y="270"/>
                  </a:lnTo>
                  <a:lnTo>
                    <a:pt x="70" y="27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39" name="Freeform 117"/>
            <p:cNvSpPr>
              <a:spLocks/>
            </p:cNvSpPr>
            <p:nvPr/>
          </p:nvSpPr>
          <p:spPr bwMode="auto">
            <a:xfrm>
              <a:off x="1062825" y="4801096"/>
              <a:ext cx="16788" cy="258062"/>
            </a:xfrm>
            <a:custGeom>
              <a:avLst/>
              <a:gdLst>
                <a:gd name="T0" fmla="*/ 0 w 11"/>
                <a:gd name="T1" fmla="*/ 202 h 202"/>
                <a:gd name="T2" fmla="*/ 0 w 11"/>
                <a:gd name="T3" fmla="*/ 0 h 202"/>
                <a:gd name="T4" fmla="*/ 11 w 11"/>
                <a:gd name="T5" fmla="*/ 0 h 202"/>
              </a:gdLst>
              <a:ahLst/>
              <a:cxnLst>
                <a:cxn ang="0">
                  <a:pos x="T0" y="T1"/>
                </a:cxn>
                <a:cxn ang="0">
                  <a:pos x="T2" y="T3"/>
                </a:cxn>
                <a:cxn ang="0">
                  <a:pos x="T4" y="T5"/>
                </a:cxn>
              </a:cxnLst>
              <a:rect l="0" t="0" r="r" b="b"/>
              <a:pathLst>
                <a:path w="11" h="202">
                  <a:moveTo>
                    <a:pt x="0" y="202"/>
                  </a:moveTo>
                  <a:lnTo>
                    <a:pt x="0" y="0"/>
                  </a:lnTo>
                  <a:lnTo>
                    <a:pt x="11"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40" name="Rectangle 118"/>
            <p:cNvSpPr>
              <a:spLocks noChangeArrowheads="1"/>
            </p:cNvSpPr>
            <p:nvPr/>
          </p:nvSpPr>
          <p:spPr bwMode="auto">
            <a:xfrm>
              <a:off x="1361956" y="5226515"/>
              <a:ext cx="1440714"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A/common teal/</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A40-2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41" name="Freeform 119"/>
            <p:cNvSpPr>
              <a:spLocks/>
            </p:cNvSpPr>
            <p:nvPr/>
          </p:nvSpPr>
          <p:spPr bwMode="auto">
            <a:xfrm>
              <a:off x="1091822" y="5264841"/>
              <a:ext cx="267082" cy="54934"/>
            </a:xfrm>
            <a:custGeom>
              <a:avLst/>
              <a:gdLst>
                <a:gd name="T0" fmla="*/ 0 w 175"/>
                <a:gd name="T1" fmla="*/ 43 h 43"/>
                <a:gd name="T2" fmla="*/ 0 w 175"/>
                <a:gd name="T3" fmla="*/ 0 h 43"/>
                <a:gd name="T4" fmla="*/ 175 w 175"/>
                <a:gd name="T5" fmla="*/ 0 h 43"/>
              </a:gdLst>
              <a:ahLst/>
              <a:cxnLst>
                <a:cxn ang="0">
                  <a:pos x="T0" y="T1"/>
                </a:cxn>
                <a:cxn ang="0">
                  <a:pos x="T2" y="T3"/>
                </a:cxn>
                <a:cxn ang="0">
                  <a:pos x="T4" y="T5"/>
                </a:cxn>
              </a:cxnLst>
              <a:rect l="0" t="0" r="r" b="b"/>
              <a:pathLst>
                <a:path w="175" h="43">
                  <a:moveTo>
                    <a:pt x="0" y="43"/>
                  </a:moveTo>
                  <a:lnTo>
                    <a:pt x="0" y="0"/>
                  </a:lnTo>
                  <a:lnTo>
                    <a:pt x="175" y="0"/>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42" name="Rectangle 120"/>
            <p:cNvSpPr>
              <a:spLocks noChangeArrowheads="1"/>
            </p:cNvSpPr>
            <p:nvPr/>
          </p:nvSpPr>
          <p:spPr bwMode="auto">
            <a:xfrm>
              <a:off x="1770973" y="5341493"/>
              <a:ext cx="1242311"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543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(H4N6)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43" name="Freeform 121"/>
            <p:cNvSpPr>
              <a:spLocks/>
            </p:cNvSpPr>
            <p:nvPr/>
          </p:nvSpPr>
          <p:spPr bwMode="auto">
            <a:xfrm>
              <a:off x="1091822" y="5324885"/>
              <a:ext cx="676098" cy="56212"/>
            </a:xfrm>
            <a:custGeom>
              <a:avLst/>
              <a:gdLst>
                <a:gd name="T0" fmla="*/ 0 w 443"/>
                <a:gd name="T1" fmla="*/ 0 h 44"/>
                <a:gd name="T2" fmla="*/ 0 w 443"/>
                <a:gd name="T3" fmla="*/ 44 h 44"/>
                <a:gd name="T4" fmla="*/ 443 w 443"/>
                <a:gd name="T5" fmla="*/ 44 h 44"/>
              </a:gdLst>
              <a:ahLst/>
              <a:cxnLst>
                <a:cxn ang="0">
                  <a:pos x="T0" y="T1"/>
                </a:cxn>
                <a:cxn ang="0">
                  <a:pos x="T2" y="T3"/>
                </a:cxn>
                <a:cxn ang="0">
                  <a:pos x="T4" y="T5"/>
                </a:cxn>
              </a:cxnLst>
              <a:rect l="0" t="0" r="r" b="b"/>
              <a:pathLst>
                <a:path w="443" h="44">
                  <a:moveTo>
                    <a:pt x="0" y="0"/>
                  </a:moveTo>
                  <a:lnTo>
                    <a:pt x="0" y="44"/>
                  </a:lnTo>
                  <a:lnTo>
                    <a:pt x="443" y="44"/>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44" name="Freeform 122"/>
            <p:cNvSpPr>
              <a:spLocks/>
            </p:cNvSpPr>
            <p:nvPr/>
          </p:nvSpPr>
          <p:spPr bwMode="auto">
            <a:xfrm>
              <a:off x="1062825" y="5064268"/>
              <a:ext cx="28997" cy="258062"/>
            </a:xfrm>
            <a:custGeom>
              <a:avLst/>
              <a:gdLst>
                <a:gd name="T0" fmla="*/ 0 w 19"/>
                <a:gd name="T1" fmla="*/ 0 h 202"/>
                <a:gd name="T2" fmla="*/ 0 w 19"/>
                <a:gd name="T3" fmla="*/ 202 h 202"/>
                <a:gd name="T4" fmla="*/ 19 w 19"/>
                <a:gd name="T5" fmla="*/ 202 h 202"/>
              </a:gdLst>
              <a:ahLst/>
              <a:cxnLst>
                <a:cxn ang="0">
                  <a:pos x="T0" y="T1"/>
                </a:cxn>
                <a:cxn ang="0">
                  <a:pos x="T2" y="T3"/>
                </a:cxn>
                <a:cxn ang="0">
                  <a:pos x="T4" y="T5"/>
                </a:cxn>
              </a:cxnLst>
              <a:rect l="0" t="0" r="r" b="b"/>
              <a:pathLst>
                <a:path w="19" h="202">
                  <a:moveTo>
                    <a:pt x="0" y="0"/>
                  </a:moveTo>
                  <a:lnTo>
                    <a:pt x="0" y="202"/>
                  </a:lnTo>
                  <a:lnTo>
                    <a:pt x="19" y="202"/>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45" name="Rectangle 123"/>
            <p:cNvSpPr>
              <a:spLocks noChangeArrowheads="1"/>
            </p:cNvSpPr>
            <p:nvPr/>
          </p:nvSpPr>
          <p:spPr bwMode="auto">
            <a:xfrm>
              <a:off x="1467263" y="5457749"/>
              <a:ext cx="1237732" cy="89427"/>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lvl="0" eaLnBrk="0" fontAlgn="base" latinLnBrk="0" hangingPunct="0">
                <a:spcBef>
                  <a:spcPct val="0"/>
                </a:spcBef>
                <a:spcAft>
                  <a:spcPct val="0"/>
                </a:spcAf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Jiangxi</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10784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446" name="Freeform 124"/>
            <p:cNvSpPr>
              <a:spLocks/>
            </p:cNvSpPr>
            <p:nvPr/>
          </p:nvSpPr>
          <p:spPr bwMode="auto">
            <a:xfrm>
              <a:off x="1062825" y="5151140"/>
              <a:ext cx="401385" cy="346212"/>
            </a:xfrm>
            <a:custGeom>
              <a:avLst/>
              <a:gdLst>
                <a:gd name="T0" fmla="*/ 0 w 263"/>
                <a:gd name="T1" fmla="*/ 0 h 271"/>
                <a:gd name="T2" fmla="*/ 0 w 263"/>
                <a:gd name="T3" fmla="*/ 271 h 271"/>
                <a:gd name="T4" fmla="*/ 263 w 263"/>
                <a:gd name="T5" fmla="*/ 271 h 271"/>
              </a:gdLst>
              <a:ahLst/>
              <a:cxnLst>
                <a:cxn ang="0">
                  <a:pos x="T0" y="T1"/>
                </a:cxn>
                <a:cxn ang="0">
                  <a:pos x="T2" y="T3"/>
                </a:cxn>
                <a:cxn ang="0">
                  <a:pos x="T4" y="T5"/>
                </a:cxn>
              </a:cxnLst>
              <a:rect l="0" t="0" r="r" b="b"/>
              <a:pathLst>
                <a:path w="263" h="271">
                  <a:moveTo>
                    <a:pt x="0" y="0"/>
                  </a:moveTo>
                  <a:lnTo>
                    <a:pt x="0" y="271"/>
                  </a:lnTo>
                  <a:lnTo>
                    <a:pt x="263" y="271"/>
                  </a:lnTo>
                </a:path>
              </a:pathLst>
            </a:custGeom>
            <a:noFill/>
            <a:ln w="8001"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47" name="Line 125"/>
            <p:cNvSpPr>
              <a:spLocks noChangeShapeType="1"/>
            </p:cNvSpPr>
            <p:nvPr/>
          </p:nvSpPr>
          <p:spPr bwMode="auto">
            <a:xfrm>
              <a:off x="1062825" y="4801096"/>
              <a:ext cx="0" cy="344935"/>
            </a:xfrm>
            <a:prstGeom prst="line">
              <a:avLst/>
            </a:prstGeom>
            <a:noFill/>
            <a:ln w="8001"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48" name="Rectangle 126"/>
            <p:cNvSpPr>
              <a:spLocks noChangeArrowheads="1"/>
            </p:cNvSpPr>
            <p:nvPr/>
          </p:nvSpPr>
          <p:spPr bwMode="auto">
            <a:xfrm>
              <a:off x="1842703" y="3739465"/>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49" name="Rectangle 127"/>
            <p:cNvSpPr>
              <a:spLocks noChangeArrowheads="1"/>
            </p:cNvSpPr>
            <p:nvPr/>
          </p:nvSpPr>
          <p:spPr bwMode="auto">
            <a:xfrm>
              <a:off x="2204408" y="3971976"/>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0" name="Rectangle 128"/>
            <p:cNvSpPr>
              <a:spLocks noChangeArrowheads="1"/>
            </p:cNvSpPr>
            <p:nvPr/>
          </p:nvSpPr>
          <p:spPr bwMode="auto">
            <a:xfrm>
              <a:off x="2201355" y="4527704"/>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82</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1" name="Rectangle 129"/>
            <p:cNvSpPr>
              <a:spLocks noChangeArrowheads="1"/>
            </p:cNvSpPr>
            <p:nvPr/>
          </p:nvSpPr>
          <p:spPr bwMode="auto">
            <a:xfrm>
              <a:off x="2146413" y="4382064"/>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96</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2" name="Rectangle 130"/>
            <p:cNvSpPr>
              <a:spLocks noChangeArrowheads="1"/>
            </p:cNvSpPr>
            <p:nvPr/>
          </p:nvSpPr>
          <p:spPr bwMode="auto">
            <a:xfrm>
              <a:off x="1987690" y="4222373"/>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3" name="Rectangle 131"/>
            <p:cNvSpPr>
              <a:spLocks noChangeArrowheads="1"/>
            </p:cNvSpPr>
            <p:nvPr/>
          </p:nvSpPr>
          <p:spPr bwMode="auto">
            <a:xfrm>
              <a:off x="1746554" y="4026910"/>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4" name="Rectangle 132"/>
            <p:cNvSpPr>
              <a:spLocks noChangeArrowheads="1"/>
            </p:cNvSpPr>
            <p:nvPr/>
          </p:nvSpPr>
          <p:spPr bwMode="auto">
            <a:xfrm>
              <a:off x="2295979" y="2920909"/>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91</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5" name="Rectangle 133"/>
            <p:cNvSpPr>
              <a:spLocks noChangeArrowheads="1"/>
            </p:cNvSpPr>
            <p:nvPr/>
          </p:nvSpPr>
          <p:spPr bwMode="auto">
            <a:xfrm>
              <a:off x="2357026" y="2577253"/>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94</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6" name="Rectangle 134"/>
            <p:cNvSpPr>
              <a:spLocks noChangeArrowheads="1"/>
            </p:cNvSpPr>
            <p:nvPr/>
          </p:nvSpPr>
          <p:spPr bwMode="auto">
            <a:xfrm>
              <a:off x="2268507" y="2775270"/>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83</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7" name="Rectangle 135"/>
            <p:cNvSpPr>
              <a:spLocks noChangeArrowheads="1"/>
            </p:cNvSpPr>
            <p:nvPr/>
          </p:nvSpPr>
          <p:spPr bwMode="auto">
            <a:xfrm>
              <a:off x="2193725" y="2644212"/>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8" name="Rectangle 136"/>
            <p:cNvSpPr>
              <a:spLocks noChangeArrowheads="1"/>
            </p:cNvSpPr>
            <p:nvPr/>
          </p:nvSpPr>
          <p:spPr bwMode="auto">
            <a:xfrm>
              <a:off x="1705347" y="2390388"/>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77</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59" name="Rectangle 137"/>
            <p:cNvSpPr>
              <a:spLocks noChangeArrowheads="1"/>
            </p:cNvSpPr>
            <p:nvPr/>
          </p:nvSpPr>
          <p:spPr bwMode="auto">
            <a:xfrm>
              <a:off x="2260876" y="1972634"/>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0" name="Rectangle 138"/>
            <p:cNvSpPr>
              <a:spLocks noChangeArrowheads="1"/>
            </p:cNvSpPr>
            <p:nvPr/>
          </p:nvSpPr>
          <p:spPr bwMode="auto">
            <a:xfrm>
              <a:off x="2544746" y="924590"/>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72</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1" name="Rectangle 139"/>
            <p:cNvSpPr>
              <a:spLocks noChangeArrowheads="1"/>
            </p:cNvSpPr>
            <p:nvPr/>
          </p:nvSpPr>
          <p:spPr bwMode="auto">
            <a:xfrm>
              <a:off x="2575270" y="1508889"/>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92</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2" name="Rectangle 140"/>
            <p:cNvSpPr>
              <a:spLocks noChangeArrowheads="1"/>
            </p:cNvSpPr>
            <p:nvPr/>
          </p:nvSpPr>
          <p:spPr bwMode="auto">
            <a:xfrm>
              <a:off x="2521853" y="1276377"/>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85</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3" name="Rectangle 141"/>
            <p:cNvSpPr>
              <a:spLocks noChangeArrowheads="1"/>
            </p:cNvSpPr>
            <p:nvPr/>
          </p:nvSpPr>
          <p:spPr bwMode="auto">
            <a:xfrm>
              <a:off x="2456228" y="982545"/>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4" name="Rectangle 142"/>
            <p:cNvSpPr>
              <a:spLocks noChangeArrowheads="1"/>
            </p:cNvSpPr>
            <p:nvPr/>
          </p:nvSpPr>
          <p:spPr bwMode="auto">
            <a:xfrm>
              <a:off x="2213565" y="1599594"/>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5" name="Rectangle 143"/>
            <p:cNvSpPr>
              <a:spLocks noChangeArrowheads="1"/>
            </p:cNvSpPr>
            <p:nvPr/>
          </p:nvSpPr>
          <p:spPr bwMode="auto">
            <a:xfrm>
              <a:off x="1801496" y="1828273"/>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6" name="Rectangle 144"/>
            <p:cNvSpPr>
              <a:spLocks noChangeArrowheads="1"/>
            </p:cNvSpPr>
            <p:nvPr/>
          </p:nvSpPr>
          <p:spPr bwMode="auto">
            <a:xfrm>
              <a:off x="1613776" y="2063339"/>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7" name="Rectangle 145"/>
            <p:cNvSpPr>
              <a:spLocks noChangeArrowheads="1"/>
            </p:cNvSpPr>
            <p:nvPr/>
          </p:nvSpPr>
          <p:spPr bwMode="auto">
            <a:xfrm>
              <a:off x="2877453" y="3598936"/>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8" name="Rectangle 146"/>
            <p:cNvSpPr>
              <a:spLocks noChangeArrowheads="1"/>
            </p:cNvSpPr>
            <p:nvPr/>
          </p:nvSpPr>
          <p:spPr bwMode="auto">
            <a:xfrm>
              <a:off x="2363131" y="3510786"/>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69" name="Rectangle 147"/>
            <p:cNvSpPr>
              <a:spLocks noChangeArrowheads="1"/>
            </p:cNvSpPr>
            <p:nvPr/>
          </p:nvSpPr>
          <p:spPr bwMode="auto">
            <a:xfrm>
              <a:off x="1908329" y="3409861"/>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70" name="Rectangle 148"/>
            <p:cNvSpPr>
              <a:spLocks noChangeArrowheads="1"/>
            </p:cNvSpPr>
            <p:nvPr/>
          </p:nvSpPr>
          <p:spPr bwMode="auto">
            <a:xfrm>
              <a:off x="1567991" y="3301270"/>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82</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71" name="Rectangle 149"/>
            <p:cNvSpPr>
              <a:spLocks noChangeArrowheads="1"/>
            </p:cNvSpPr>
            <p:nvPr/>
          </p:nvSpPr>
          <p:spPr bwMode="auto">
            <a:xfrm>
              <a:off x="1502365" y="3285940"/>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96</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72" name="Rectangle 150"/>
            <p:cNvSpPr>
              <a:spLocks noChangeArrowheads="1"/>
            </p:cNvSpPr>
            <p:nvPr/>
          </p:nvSpPr>
          <p:spPr bwMode="auto">
            <a:xfrm>
              <a:off x="1299383" y="3947703"/>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73" name="Rectangle 151"/>
            <p:cNvSpPr>
              <a:spLocks noChangeArrowheads="1"/>
            </p:cNvSpPr>
            <p:nvPr/>
          </p:nvSpPr>
          <p:spPr bwMode="auto">
            <a:xfrm>
              <a:off x="1352799" y="4991449"/>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74" name="Rectangle 152"/>
            <p:cNvSpPr>
              <a:spLocks noChangeArrowheads="1"/>
            </p:cNvSpPr>
            <p:nvPr/>
          </p:nvSpPr>
          <p:spPr bwMode="auto">
            <a:xfrm>
              <a:off x="1227652" y="4904576"/>
              <a:ext cx="134304"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100</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75" name="Rectangle 153"/>
            <p:cNvSpPr>
              <a:spLocks noChangeArrowheads="1"/>
            </p:cNvSpPr>
            <p:nvPr/>
          </p:nvSpPr>
          <p:spPr bwMode="auto">
            <a:xfrm>
              <a:off x="997199" y="5340216"/>
              <a:ext cx="90045" cy="107313"/>
            </a:xfrm>
            <a:prstGeom prst="rect">
              <a:avLst/>
            </a:prstGeom>
            <a:noFill/>
            <a:ln w="8001">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71</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sp>
          <p:nvSpPr>
            <p:cNvPr id="476" name="Line 154"/>
            <p:cNvSpPr>
              <a:spLocks noChangeShapeType="1"/>
            </p:cNvSpPr>
            <p:nvPr/>
          </p:nvSpPr>
          <p:spPr bwMode="auto">
            <a:xfrm>
              <a:off x="1281069" y="5660877"/>
              <a:ext cx="143461" cy="0"/>
            </a:xfrm>
            <a:prstGeom prst="line">
              <a:avLst/>
            </a:prstGeom>
            <a:noFill/>
            <a:ln w="4"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77" name="Line 155"/>
            <p:cNvSpPr>
              <a:spLocks noChangeShapeType="1"/>
            </p:cNvSpPr>
            <p:nvPr/>
          </p:nvSpPr>
          <p:spPr bwMode="auto">
            <a:xfrm>
              <a:off x="1281069" y="5640436"/>
              <a:ext cx="0" cy="39604"/>
            </a:xfrm>
            <a:prstGeom prst="line">
              <a:avLst/>
            </a:prstGeom>
            <a:noFill/>
            <a:ln w="4"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78" name="Line 156"/>
            <p:cNvSpPr>
              <a:spLocks noChangeShapeType="1"/>
            </p:cNvSpPr>
            <p:nvPr/>
          </p:nvSpPr>
          <p:spPr bwMode="auto">
            <a:xfrm>
              <a:off x="1424530" y="5640436"/>
              <a:ext cx="0" cy="39604"/>
            </a:xfrm>
            <a:prstGeom prst="line">
              <a:avLst/>
            </a:prstGeom>
            <a:noFill/>
            <a:ln w="4"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itchFamily="18" charset="0"/>
                <a:cs typeface="Times New Roman" pitchFamily="18" charset="0"/>
              </a:endParaRPr>
            </a:p>
          </p:txBody>
        </p:sp>
        <p:sp>
          <p:nvSpPr>
            <p:cNvPr id="479" name="Rectangle 157"/>
            <p:cNvSpPr>
              <a:spLocks noChangeArrowheads="1"/>
            </p:cNvSpPr>
            <p:nvPr/>
          </p:nvSpPr>
          <p:spPr bwMode="auto">
            <a:xfrm>
              <a:off x="986634" y="5682595"/>
              <a:ext cx="201456" cy="10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ko-KR" altLang="ko-KR" sz="700" b="0" i="0" u="none" strike="noStrike" cap="none" normalizeH="0" baseline="0" smtClean="0">
                  <a:ln>
                    <a:noFill/>
                  </a:ln>
                  <a:solidFill>
                    <a:srgbClr val="000000"/>
                  </a:solidFill>
                  <a:effectLst/>
                  <a:latin typeface="Times New Roman" pitchFamily="18" charset="0"/>
                  <a:ea typeface="굴림" pitchFamily="50" charset="-127"/>
                  <a:cs typeface="Times New Roman" pitchFamily="18" charset="0"/>
                </a:rPr>
                <a:t>0.005</a:t>
              </a:r>
              <a:endParaRPr kumimoji="1" lang="ko-KR" altLang="ko-KR" sz="700" b="0" i="0" u="none" strike="noStrike" cap="none" normalizeH="0" baseline="0" smtClean="0">
                <a:ln>
                  <a:noFill/>
                </a:ln>
                <a:solidFill>
                  <a:schemeClr val="tx1"/>
                </a:solidFill>
                <a:effectLst/>
                <a:latin typeface="Times New Roman" pitchFamily="18" charset="0"/>
                <a:ea typeface="굴림" pitchFamily="50" charset="-127"/>
                <a:cs typeface="Times New Roman" pitchFamily="18" charset="0"/>
              </a:endParaRPr>
            </a:p>
          </p:txBody>
        </p:sp>
      </p:grpSp>
      <p:cxnSp>
        <p:nvCxnSpPr>
          <p:cNvPr id="319" name="직선 연결선 318"/>
          <p:cNvCxnSpPr/>
          <p:nvPr/>
        </p:nvCxnSpPr>
        <p:spPr>
          <a:xfrm>
            <a:off x="5385118" y="852236"/>
            <a:ext cx="0" cy="4645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26" name="TextBox 325"/>
          <p:cNvSpPr txBox="1"/>
          <p:nvPr/>
        </p:nvSpPr>
        <p:spPr>
          <a:xfrm>
            <a:off x="5384494" y="2648890"/>
            <a:ext cx="338554" cy="1620558"/>
          </a:xfrm>
          <a:prstGeom prst="rect">
            <a:avLst/>
          </a:prstGeom>
          <a:noFill/>
        </p:spPr>
        <p:txBody>
          <a:bodyPr vert="eaVert" wrap="square" rtlCol="0">
            <a:spAutoFit/>
          </a:bodyPr>
          <a:lstStyle/>
          <a:p>
            <a:r>
              <a:rPr lang="en-US" altLang="ko-KR" sz="1000" b="1">
                <a:latin typeface="Times New Roman" pitchFamily="18" charset="0"/>
                <a:cs typeface="Times New Roman" pitchFamily="18" charset="0"/>
              </a:rPr>
              <a:t>Eurasian WB lineage</a:t>
            </a:r>
            <a:endParaRPr lang="ko-KR" altLang="en-US" sz="1000" b="1">
              <a:latin typeface="Times New Roman" pitchFamily="18" charset="0"/>
              <a:cs typeface="Times New Roman" pitchFamily="18" charset="0"/>
            </a:endParaRPr>
          </a:p>
        </p:txBody>
      </p:sp>
      <p:cxnSp>
        <p:nvCxnSpPr>
          <p:cNvPr id="329" name="직선 연결선 328"/>
          <p:cNvCxnSpPr/>
          <p:nvPr/>
        </p:nvCxnSpPr>
        <p:spPr>
          <a:xfrm flipH="1">
            <a:off x="10819917" y="876459"/>
            <a:ext cx="624" cy="45812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0" name="TextBox 329"/>
          <p:cNvSpPr txBox="1"/>
          <p:nvPr/>
        </p:nvSpPr>
        <p:spPr>
          <a:xfrm>
            <a:off x="10819917" y="2648890"/>
            <a:ext cx="338554" cy="1620558"/>
          </a:xfrm>
          <a:prstGeom prst="rect">
            <a:avLst/>
          </a:prstGeom>
          <a:noFill/>
        </p:spPr>
        <p:txBody>
          <a:bodyPr vert="eaVert" wrap="square" rtlCol="0">
            <a:spAutoFit/>
          </a:bodyPr>
          <a:lstStyle/>
          <a:p>
            <a:r>
              <a:rPr lang="en-US" altLang="ko-KR" sz="1000" b="1">
                <a:latin typeface="Times New Roman" pitchFamily="18" charset="0"/>
                <a:cs typeface="Times New Roman" pitchFamily="18" charset="0"/>
              </a:rPr>
              <a:t>Eurasian WB lineage</a:t>
            </a:r>
            <a:endParaRPr lang="ko-KR" altLang="en-US" sz="1000" b="1">
              <a:latin typeface="Times New Roman" pitchFamily="18" charset="0"/>
              <a:cs typeface="Times New Roman" pitchFamily="18" charset="0"/>
            </a:endParaRPr>
          </a:p>
        </p:txBody>
      </p:sp>
    </p:spTree>
    <p:extLst>
      <p:ext uri="{BB962C8B-B14F-4D97-AF65-F5344CB8AC3E}">
        <p14:creationId xmlns:p14="http://schemas.microsoft.com/office/powerpoint/2010/main" val="15201998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509114" y="5789908"/>
            <a:ext cx="9079928" cy="830997"/>
          </a:xfrm>
          <a:prstGeom prst="rect">
            <a:avLst/>
          </a:prstGeom>
        </p:spPr>
        <p:txBody>
          <a:bodyPr wrap="square">
            <a:spAutoFit/>
          </a:bodyPr>
          <a:lstStyle/>
          <a:p>
            <a:pPr algn="just"/>
            <a:r>
              <a:rPr lang="en-US" altLang="ko-KR" sz="1200" b="1"/>
              <a:t>Supplementary </a:t>
            </a:r>
            <a:r>
              <a:rPr lang="en-US" altLang="ko-KR" sz="1200" b="1" smtClean="0"/>
              <a:t>fig 1. The maximum likelihood phylogenetic trees for the M (E) and NS (F) gene segments of the AIVs isolated from wild bird feces in national active surveillance between 2016 and 2017. </a:t>
            </a:r>
            <a:r>
              <a:rPr lang="en-US" altLang="ko-KR" sz="1200" smtClean="0"/>
              <a:t>The virus isolated from red-crowned crane feces was indicated in red. The scale bars represent the number of substitutions per nucleotide. Branch labels record the stability of the branches over 1000 bootstrap replicates. Only bootstrap values &gt;</a:t>
            </a:r>
            <a:r>
              <a:rPr lang="en-US" altLang="ko-KR" sz="1200"/>
              <a:t>70</a:t>
            </a:r>
            <a:r>
              <a:rPr lang="en-US" altLang="ko-KR" sz="1200" smtClean="0"/>
              <a:t>% are shown in each tree. </a:t>
            </a:r>
            <a:endParaRPr lang="ko-KR" altLang="en-US" sz="1200" dirty="0"/>
          </a:p>
        </p:txBody>
      </p:sp>
      <p:sp>
        <p:nvSpPr>
          <p:cNvPr id="10" name="TextBox 9"/>
          <p:cNvSpPr txBox="1"/>
          <p:nvPr/>
        </p:nvSpPr>
        <p:spPr>
          <a:xfrm>
            <a:off x="334722" y="319783"/>
            <a:ext cx="2762103" cy="400110"/>
          </a:xfrm>
          <a:prstGeom prst="rect">
            <a:avLst/>
          </a:prstGeom>
          <a:solidFill>
            <a:schemeClr val="bg1">
              <a:alpha val="6000"/>
            </a:schemeClr>
          </a:solid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algn="just" latinLnBrk="0"/>
            <a:r>
              <a:rPr lang="en-US" altLang="ko-KR" sz="2000" b="1" smtClean="0"/>
              <a:t>Supplementary fig. 1</a:t>
            </a:r>
            <a:endParaRPr lang="ko-KR" altLang="en-US" sz="2000" b="1" dirty="0"/>
          </a:p>
        </p:txBody>
      </p:sp>
      <p:grpSp>
        <p:nvGrpSpPr>
          <p:cNvPr id="501" name="Group 320"/>
          <p:cNvGrpSpPr>
            <a:grpSpLocks noChangeAspect="1"/>
          </p:cNvGrpSpPr>
          <p:nvPr/>
        </p:nvGrpSpPr>
        <p:grpSpPr bwMode="auto">
          <a:xfrm>
            <a:off x="957714" y="915996"/>
            <a:ext cx="4238624" cy="4775200"/>
            <a:chOff x="881" y="858"/>
            <a:chExt cx="2670" cy="3008"/>
          </a:xfrm>
        </p:grpSpPr>
        <p:sp>
          <p:nvSpPr>
            <p:cNvPr id="502" name="AutoShape 319"/>
            <p:cNvSpPr>
              <a:spLocks noChangeAspect="1" noChangeArrowheads="1" noTextEdit="1"/>
            </p:cNvSpPr>
            <p:nvPr/>
          </p:nvSpPr>
          <p:spPr bwMode="auto">
            <a:xfrm>
              <a:off x="881" y="858"/>
              <a:ext cx="2421" cy="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03" name="Rectangle 321"/>
            <p:cNvSpPr>
              <a:spLocks noChangeArrowheads="1"/>
            </p:cNvSpPr>
            <p:nvPr/>
          </p:nvSpPr>
          <p:spPr bwMode="auto">
            <a:xfrm>
              <a:off x="2384" y="899"/>
              <a:ext cx="84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A/mallard/Korea/H917/2017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04" name="Freeform 322"/>
            <p:cNvSpPr>
              <a:spLocks/>
            </p:cNvSpPr>
            <p:nvPr/>
          </p:nvSpPr>
          <p:spPr bwMode="auto">
            <a:xfrm>
              <a:off x="2382" y="922"/>
              <a:ext cx="0" cy="33"/>
            </a:xfrm>
            <a:custGeom>
              <a:avLst/>
              <a:gdLst>
                <a:gd name="T0" fmla="*/ 33 h 33"/>
                <a:gd name="T1" fmla="*/ 0 h 33"/>
                <a:gd name="T2" fmla="*/ 0 h 33"/>
              </a:gdLst>
              <a:ahLst/>
              <a:cxnLst>
                <a:cxn ang="0">
                  <a:pos x="0" y="T0"/>
                </a:cxn>
                <a:cxn ang="0">
                  <a:pos x="0" y="T1"/>
                </a:cxn>
                <a:cxn ang="0">
                  <a:pos x="0" y="T2"/>
                </a:cxn>
              </a:cxnLst>
              <a:rect l="0" t="0" r="r" b="b"/>
              <a:pathLst>
                <a:path h="33">
                  <a:moveTo>
                    <a:pt x="0" y="33"/>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05" name="Rectangle 323"/>
            <p:cNvSpPr>
              <a:spLocks noChangeArrowheads="1"/>
            </p:cNvSpPr>
            <p:nvPr/>
          </p:nvSpPr>
          <p:spPr bwMode="auto">
            <a:xfrm>
              <a:off x="2441" y="968"/>
              <a:ext cx="89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A/mallard/Korea/WB963/2017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06" name="Freeform 324"/>
            <p:cNvSpPr>
              <a:spLocks/>
            </p:cNvSpPr>
            <p:nvPr/>
          </p:nvSpPr>
          <p:spPr bwMode="auto">
            <a:xfrm>
              <a:off x="2382" y="958"/>
              <a:ext cx="57" cy="33"/>
            </a:xfrm>
            <a:custGeom>
              <a:avLst/>
              <a:gdLst>
                <a:gd name="T0" fmla="*/ 0 w 57"/>
                <a:gd name="T1" fmla="*/ 0 h 33"/>
                <a:gd name="T2" fmla="*/ 0 w 57"/>
                <a:gd name="T3" fmla="*/ 33 h 33"/>
                <a:gd name="T4" fmla="*/ 57 w 57"/>
                <a:gd name="T5" fmla="*/ 33 h 33"/>
              </a:gdLst>
              <a:ahLst/>
              <a:cxnLst>
                <a:cxn ang="0">
                  <a:pos x="T0" y="T1"/>
                </a:cxn>
                <a:cxn ang="0">
                  <a:pos x="T2" y="T3"/>
                </a:cxn>
                <a:cxn ang="0">
                  <a:pos x="T4" y="T5"/>
                </a:cxn>
              </a:cxnLst>
              <a:rect l="0" t="0" r="r" b="b"/>
              <a:pathLst>
                <a:path w="57" h="33">
                  <a:moveTo>
                    <a:pt x="0" y="0"/>
                  </a:moveTo>
                  <a:lnTo>
                    <a:pt x="0" y="33"/>
                  </a:lnTo>
                  <a:lnTo>
                    <a:pt x="57"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07" name="Freeform 325"/>
            <p:cNvSpPr>
              <a:spLocks/>
            </p:cNvSpPr>
            <p:nvPr/>
          </p:nvSpPr>
          <p:spPr bwMode="auto">
            <a:xfrm>
              <a:off x="2353" y="957"/>
              <a:ext cx="29" cy="85"/>
            </a:xfrm>
            <a:custGeom>
              <a:avLst/>
              <a:gdLst>
                <a:gd name="T0" fmla="*/ 0 w 29"/>
                <a:gd name="T1" fmla="*/ 85 h 85"/>
                <a:gd name="T2" fmla="*/ 0 w 29"/>
                <a:gd name="T3" fmla="*/ 0 h 85"/>
                <a:gd name="T4" fmla="*/ 29 w 29"/>
                <a:gd name="T5" fmla="*/ 0 h 85"/>
              </a:gdLst>
              <a:ahLst/>
              <a:cxnLst>
                <a:cxn ang="0">
                  <a:pos x="T0" y="T1"/>
                </a:cxn>
                <a:cxn ang="0">
                  <a:pos x="T2" y="T3"/>
                </a:cxn>
                <a:cxn ang="0">
                  <a:pos x="T4" y="T5"/>
                </a:cxn>
              </a:cxnLst>
              <a:rect l="0" t="0" r="r" b="b"/>
              <a:pathLst>
                <a:path w="29" h="85">
                  <a:moveTo>
                    <a:pt x="0" y="85"/>
                  </a:moveTo>
                  <a:lnTo>
                    <a:pt x="0" y="0"/>
                  </a:lnTo>
                  <a:lnTo>
                    <a:pt x="2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08" name="Rectangle 326"/>
            <p:cNvSpPr>
              <a:spLocks noChangeArrowheads="1"/>
            </p:cNvSpPr>
            <p:nvPr/>
          </p:nvSpPr>
          <p:spPr bwMode="auto">
            <a:xfrm>
              <a:off x="2355" y="1037"/>
              <a:ext cx="92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A/mallard/Korea/H1066-5/2017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09" name="Freeform 327"/>
            <p:cNvSpPr>
              <a:spLocks/>
            </p:cNvSpPr>
            <p:nvPr/>
          </p:nvSpPr>
          <p:spPr bwMode="auto">
            <a:xfrm>
              <a:off x="2353" y="1060"/>
              <a:ext cx="0" cy="34"/>
            </a:xfrm>
            <a:custGeom>
              <a:avLst/>
              <a:gdLst>
                <a:gd name="T0" fmla="*/ 34 h 34"/>
                <a:gd name="T1" fmla="*/ 0 h 34"/>
                <a:gd name="T2" fmla="*/ 0 h 34"/>
              </a:gdLst>
              <a:ahLst/>
              <a:cxnLst>
                <a:cxn ang="0">
                  <a:pos x="0" y="T0"/>
                </a:cxn>
                <a:cxn ang="0">
                  <a:pos x="0" y="T1"/>
                </a:cxn>
                <a:cxn ang="0">
                  <a:pos x="0" y="T2"/>
                </a:cxn>
              </a:cxnLst>
              <a:rect l="0" t="0" r="r" b="b"/>
              <a:pathLst>
                <a:path h="34">
                  <a:moveTo>
                    <a:pt x="0" y="34"/>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10" name="Rectangle 328"/>
            <p:cNvSpPr>
              <a:spLocks noChangeArrowheads="1"/>
            </p:cNvSpPr>
            <p:nvPr/>
          </p:nvSpPr>
          <p:spPr bwMode="auto">
            <a:xfrm>
              <a:off x="2355" y="1106"/>
              <a:ext cx="81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A/mallard/Kr/H982-6/2017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11" name="Freeform 329"/>
            <p:cNvSpPr>
              <a:spLocks/>
            </p:cNvSpPr>
            <p:nvPr/>
          </p:nvSpPr>
          <p:spPr bwMode="auto">
            <a:xfrm>
              <a:off x="2353" y="1096"/>
              <a:ext cx="0" cy="34"/>
            </a:xfrm>
            <a:custGeom>
              <a:avLst/>
              <a:gdLst>
                <a:gd name="T0" fmla="*/ 0 h 34"/>
                <a:gd name="T1" fmla="*/ 34 h 34"/>
                <a:gd name="T2" fmla="*/ 34 h 34"/>
              </a:gdLst>
              <a:ahLst/>
              <a:cxnLst>
                <a:cxn ang="0">
                  <a:pos x="0" y="T0"/>
                </a:cxn>
                <a:cxn ang="0">
                  <a:pos x="0" y="T1"/>
                </a:cxn>
                <a:cxn ang="0">
                  <a:pos x="0" y="T2"/>
                </a:cxn>
              </a:cxnLst>
              <a:rect l="0" t="0" r="r" b="b"/>
              <a:pathLst>
                <a:path h="34">
                  <a:moveTo>
                    <a:pt x="0" y="0"/>
                  </a:moveTo>
                  <a:lnTo>
                    <a:pt x="0" y="34"/>
                  </a:lnTo>
                  <a:lnTo>
                    <a:pt x="0" y="34"/>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12" name="Rectangle 330"/>
            <p:cNvSpPr>
              <a:spLocks noChangeArrowheads="1"/>
            </p:cNvSpPr>
            <p:nvPr/>
          </p:nvSpPr>
          <p:spPr bwMode="auto">
            <a:xfrm>
              <a:off x="2355" y="1175"/>
              <a:ext cx="119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1" i="0" u="none" strike="noStrike" cap="none" normalizeH="0" baseline="0" smtClean="0">
                  <a:ln>
                    <a:noFill/>
                  </a:ln>
                  <a:effectLst/>
                  <a:latin typeface="Times New Roman" panose="02020603050405020304" pitchFamily="18" charset="0"/>
                  <a:cs typeface="Times New Roman" panose="02020603050405020304" pitchFamily="18" charset="0"/>
                </a:rPr>
                <a:t>A/red-crowned/Crane/Korea/H1026/2017 (H7N7)</a:t>
              </a:r>
              <a:endParaRPr kumimoji="0" lang="ko-KR" altLang="ko-KR" sz="700" b="1" i="0" u="none" strike="noStrike" cap="none" normalizeH="0" baseline="0" smtClean="0">
                <a:ln>
                  <a:noFill/>
                </a:ln>
                <a:effectLst/>
                <a:latin typeface="Times New Roman" panose="02020603050405020304" pitchFamily="18" charset="0"/>
                <a:cs typeface="Times New Roman" panose="02020603050405020304" pitchFamily="18" charset="0"/>
              </a:endParaRPr>
            </a:p>
          </p:txBody>
        </p:sp>
        <p:sp>
          <p:nvSpPr>
            <p:cNvPr id="513" name="Freeform 331"/>
            <p:cNvSpPr>
              <a:spLocks/>
            </p:cNvSpPr>
            <p:nvPr/>
          </p:nvSpPr>
          <p:spPr bwMode="auto">
            <a:xfrm>
              <a:off x="2353" y="1199"/>
              <a:ext cx="0" cy="33"/>
            </a:xfrm>
            <a:custGeom>
              <a:avLst/>
              <a:gdLst>
                <a:gd name="T0" fmla="*/ 33 h 33"/>
                <a:gd name="T1" fmla="*/ 0 h 33"/>
                <a:gd name="T2" fmla="*/ 0 h 33"/>
              </a:gdLst>
              <a:ahLst/>
              <a:cxnLst>
                <a:cxn ang="0">
                  <a:pos x="0" y="T0"/>
                </a:cxn>
                <a:cxn ang="0">
                  <a:pos x="0" y="T1"/>
                </a:cxn>
                <a:cxn ang="0">
                  <a:pos x="0" y="T2"/>
                </a:cxn>
              </a:cxnLst>
              <a:rect l="0" t="0" r="r" b="b"/>
              <a:pathLst>
                <a:path h="33">
                  <a:moveTo>
                    <a:pt x="0" y="33"/>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14" name="Rectangle 332"/>
            <p:cNvSpPr>
              <a:spLocks noChangeArrowheads="1"/>
            </p:cNvSpPr>
            <p:nvPr/>
          </p:nvSpPr>
          <p:spPr bwMode="auto">
            <a:xfrm>
              <a:off x="2355" y="1245"/>
              <a:ext cx="92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A/mallard/Korea/H1029-5/2017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15" name="Freeform 333"/>
            <p:cNvSpPr>
              <a:spLocks/>
            </p:cNvSpPr>
            <p:nvPr/>
          </p:nvSpPr>
          <p:spPr bwMode="auto">
            <a:xfrm>
              <a:off x="2353" y="1235"/>
              <a:ext cx="0" cy="33"/>
            </a:xfrm>
            <a:custGeom>
              <a:avLst/>
              <a:gdLst>
                <a:gd name="T0" fmla="*/ 0 h 33"/>
                <a:gd name="T1" fmla="*/ 33 h 33"/>
                <a:gd name="T2" fmla="*/ 33 h 33"/>
              </a:gdLst>
              <a:ahLst/>
              <a:cxnLst>
                <a:cxn ang="0">
                  <a:pos x="0" y="T0"/>
                </a:cxn>
                <a:cxn ang="0">
                  <a:pos x="0" y="T1"/>
                </a:cxn>
                <a:cxn ang="0">
                  <a:pos x="0" y="T2"/>
                </a:cxn>
              </a:cxnLst>
              <a:rect l="0" t="0" r="r" b="b"/>
              <a:pathLst>
                <a:path h="33">
                  <a:moveTo>
                    <a:pt x="0" y="0"/>
                  </a:moveTo>
                  <a:lnTo>
                    <a:pt x="0" y="33"/>
                  </a:lnTo>
                  <a:lnTo>
                    <a:pt x="0"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16" name="Rectangle 334"/>
            <p:cNvSpPr>
              <a:spLocks noChangeArrowheads="1"/>
            </p:cNvSpPr>
            <p:nvPr/>
          </p:nvSpPr>
          <p:spPr bwMode="auto">
            <a:xfrm>
              <a:off x="2384" y="1314"/>
              <a:ext cx="92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A/mallard/Korea/H1065-1/2017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17" name="Freeform 335"/>
            <p:cNvSpPr>
              <a:spLocks/>
            </p:cNvSpPr>
            <p:nvPr/>
          </p:nvSpPr>
          <p:spPr bwMode="auto">
            <a:xfrm>
              <a:off x="2353" y="1148"/>
              <a:ext cx="29" cy="189"/>
            </a:xfrm>
            <a:custGeom>
              <a:avLst/>
              <a:gdLst>
                <a:gd name="T0" fmla="*/ 0 w 29"/>
                <a:gd name="T1" fmla="*/ 0 h 189"/>
                <a:gd name="T2" fmla="*/ 0 w 29"/>
                <a:gd name="T3" fmla="*/ 189 h 189"/>
                <a:gd name="T4" fmla="*/ 29 w 29"/>
                <a:gd name="T5" fmla="*/ 189 h 189"/>
              </a:gdLst>
              <a:ahLst/>
              <a:cxnLst>
                <a:cxn ang="0">
                  <a:pos x="T0" y="T1"/>
                </a:cxn>
                <a:cxn ang="0">
                  <a:pos x="T2" y="T3"/>
                </a:cxn>
                <a:cxn ang="0">
                  <a:pos x="T4" y="T5"/>
                </a:cxn>
              </a:cxnLst>
              <a:rect l="0" t="0" r="r" b="b"/>
              <a:pathLst>
                <a:path w="29" h="189">
                  <a:moveTo>
                    <a:pt x="0" y="0"/>
                  </a:moveTo>
                  <a:lnTo>
                    <a:pt x="0" y="189"/>
                  </a:lnTo>
                  <a:lnTo>
                    <a:pt x="29" y="189"/>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18" name="Line 336"/>
            <p:cNvSpPr>
              <a:spLocks noChangeShapeType="1"/>
            </p:cNvSpPr>
            <p:nvPr/>
          </p:nvSpPr>
          <p:spPr bwMode="auto">
            <a:xfrm>
              <a:off x="2353" y="957"/>
              <a:ext cx="0" cy="188"/>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19" name="Freeform 337"/>
            <p:cNvSpPr>
              <a:spLocks/>
            </p:cNvSpPr>
            <p:nvPr/>
          </p:nvSpPr>
          <p:spPr bwMode="auto">
            <a:xfrm>
              <a:off x="2324" y="1147"/>
              <a:ext cx="29" cy="128"/>
            </a:xfrm>
            <a:custGeom>
              <a:avLst/>
              <a:gdLst>
                <a:gd name="T0" fmla="*/ 0 w 29"/>
                <a:gd name="T1" fmla="*/ 128 h 128"/>
                <a:gd name="T2" fmla="*/ 0 w 29"/>
                <a:gd name="T3" fmla="*/ 0 h 128"/>
                <a:gd name="T4" fmla="*/ 29 w 29"/>
                <a:gd name="T5" fmla="*/ 0 h 128"/>
              </a:gdLst>
              <a:ahLst/>
              <a:cxnLst>
                <a:cxn ang="0">
                  <a:pos x="T0" y="T1"/>
                </a:cxn>
                <a:cxn ang="0">
                  <a:pos x="T2" y="T3"/>
                </a:cxn>
                <a:cxn ang="0">
                  <a:pos x="T4" y="T5"/>
                </a:cxn>
              </a:cxnLst>
              <a:rect l="0" t="0" r="r" b="b"/>
              <a:pathLst>
                <a:path w="29" h="128">
                  <a:moveTo>
                    <a:pt x="0" y="128"/>
                  </a:moveTo>
                  <a:lnTo>
                    <a:pt x="0" y="0"/>
                  </a:lnTo>
                  <a:lnTo>
                    <a:pt x="2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21" name="Rectangle 338"/>
            <p:cNvSpPr>
              <a:spLocks noChangeArrowheads="1"/>
            </p:cNvSpPr>
            <p:nvPr/>
          </p:nvSpPr>
          <p:spPr bwMode="auto">
            <a:xfrm>
              <a:off x="2326" y="1383"/>
              <a:ext cx="82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23" name="Freeform 339"/>
            <p:cNvSpPr>
              <a:spLocks/>
            </p:cNvSpPr>
            <p:nvPr/>
          </p:nvSpPr>
          <p:spPr bwMode="auto">
            <a:xfrm>
              <a:off x="2324" y="1278"/>
              <a:ext cx="0" cy="128"/>
            </a:xfrm>
            <a:custGeom>
              <a:avLst/>
              <a:gdLst>
                <a:gd name="T0" fmla="*/ 0 h 128"/>
                <a:gd name="T1" fmla="*/ 128 h 128"/>
                <a:gd name="T2" fmla="*/ 128 h 128"/>
              </a:gdLst>
              <a:ahLst/>
              <a:cxnLst>
                <a:cxn ang="0">
                  <a:pos x="0" y="T0"/>
                </a:cxn>
                <a:cxn ang="0">
                  <a:pos x="0" y="T1"/>
                </a:cxn>
                <a:cxn ang="0">
                  <a:pos x="0" y="T2"/>
                </a:cxn>
              </a:cxnLst>
              <a:rect l="0" t="0" r="r" b="b"/>
              <a:pathLst>
                <a:path h="128">
                  <a:moveTo>
                    <a:pt x="0" y="0"/>
                  </a:moveTo>
                  <a:lnTo>
                    <a:pt x="0" y="128"/>
                  </a:lnTo>
                  <a:lnTo>
                    <a:pt x="0" y="128"/>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24" name="Freeform 340"/>
            <p:cNvSpPr>
              <a:spLocks/>
            </p:cNvSpPr>
            <p:nvPr/>
          </p:nvSpPr>
          <p:spPr bwMode="auto">
            <a:xfrm>
              <a:off x="2296" y="1277"/>
              <a:ext cx="28" cy="98"/>
            </a:xfrm>
            <a:custGeom>
              <a:avLst/>
              <a:gdLst>
                <a:gd name="T0" fmla="*/ 0 w 28"/>
                <a:gd name="T1" fmla="*/ 98 h 98"/>
                <a:gd name="T2" fmla="*/ 0 w 28"/>
                <a:gd name="T3" fmla="*/ 0 h 98"/>
                <a:gd name="T4" fmla="*/ 28 w 28"/>
                <a:gd name="T5" fmla="*/ 0 h 98"/>
              </a:gdLst>
              <a:ahLst/>
              <a:cxnLst>
                <a:cxn ang="0">
                  <a:pos x="T0" y="T1"/>
                </a:cxn>
                <a:cxn ang="0">
                  <a:pos x="T2" y="T3"/>
                </a:cxn>
                <a:cxn ang="0">
                  <a:pos x="T4" y="T5"/>
                </a:cxn>
              </a:cxnLst>
              <a:rect l="0" t="0" r="r" b="b"/>
              <a:pathLst>
                <a:path w="28" h="98">
                  <a:moveTo>
                    <a:pt x="0" y="98"/>
                  </a:moveTo>
                  <a:lnTo>
                    <a:pt x="0" y="0"/>
                  </a:lnTo>
                  <a:lnTo>
                    <a:pt x="2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27" name="Rectangle 341"/>
            <p:cNvSpPr>
              <a:spLocks noChangeArrowheads="1"/>
            </p:cNvSpPr>
            <p:nvPr/>
          </p:nvSpPr>
          <p:spPr bwMode="auto">
            <a:xfrm>
              <a:off x="2326" y="1452"/>
              <a:ext cx="838"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Hokkaido</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W240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(H5N3)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28" name="Freeform 342"/>
            <p:cNvSpPr>
              <a:spLocks/>
            </p:cNvSpPr>
            <p:nvPr/>
          </p:nvSpPr>
          <p:spPr bwMode="auto">
            <a:xfrm>
              <a:off x="2296" y="1377"/>
              <a:ext cx="28" cy="98"/>
            </a:xfrm>
            <a:custGeom>
              <a:avLst/>
              <a:gdLst>
                <a:gd name="T0" fmla="*/ 0 w 28"/>
                <a:gd name="T1" fmla="*/ 0 h 98"/>
                <a:gd name="T2" fmla="*/ 0 w 28"/>
                <a:gd name="T3" fmla="*/ 98 h 98"/>
                <a:gd name="T4" fmla="*/ 28 w 28"/>
                <a:gd name="T5" fmla="*/ 98 h 98"/>
              </a:gdLst>
              <a:ahLst/>
              <a:cxnLst>
                <a:cxn ang="0">
                  <a:pos x="T0" y="T1"/>
                </a:cxn>
                <a:cxn ang="0">
                  <a:pos x="T2" y="T3"/>
                </a:cxn>
                <a:cxn ang="0">
                  <a:pos x="T4" y="T5"/>
                </a:cxn>
              </a:cxnLst>
              <a:rect l="0" t="0" r="r" b="b"/>
              <a:pathLst>
                <a:path w="28" h="98">
                  <a:moveTo>
                    <a:pt x="0" y="0"/>
                  </a:moveTo>
                  <a:lnTo>
                    <a:pt x="0" y="98"/>
                  </a:lnTo>
                  <a:lnTo>
                    <a:pt x="28" y="98"/>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31" name="Freeform 343"/>
            <p:cNvSpPr>
              <a:spLocks/>
            </p:cNvSpPr>
            <p:nvPr/>
          </p:nvSpPr>
          <p:spPr bwMode="auto">
            <a:xfrm>
              <a:off x="2208" y="1376"/>
              <a:ext cx="88" cy="83"/>
            </a:xfrm>
            <a:custGeom>
              <a:avLst/>
              <a:gdLst>
                <a:gd name="T0" fmla="*/ 0 w 88"/>
                <a:gd name="T1" fmla="*/ 83 h 83"/>
                <a:gd name="T2" fmla="*/ 0 w 88"/>
                <a:gd name="T3" fmla="*/ 0 h 83"/>
                <a:gd name="T4" fmla="*/ 88 w 88"/>
                <a:gd name="T5" fmla="*/ 0 h 83"/>
              </a:gdLst>
              <a:ahLst/>
              <a:cxnLst>
                <a:cxn ang="0">
                  <a:pos x="T0" y="T1"/>
                </a:cxn>
                <a:cxn ang="0">
                  <a:pos x="T2" y="T3"/>
                </a:cxn>
                <a:cxn ang="0">
                  <a:pos x="T4" y="T5"/>
                </a:cxn>
              </a:cxnLst>
              <a:rect l="0" t="0" r="r" b="b"/>
              <a:pathLst>
                <a:path w="88" h="83">
                  <a:moveTo>
                    <a:pt x="0" y="83"/>
                  </a:moveTo>
                  <a:lnTo>
                    <a:pt x="0" y="0"/>
                  </a:lnTo>
                  <a:lnTo>
                    <a:pt x="8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32" name="Rectangle 344"/>
            <p:cNvSpPr>
              <a:spLocks noChangeArrowheads="1"/>
            </p:cNvSpPr>
            <p:nvPr/>
          </p:nvSpPr>
          <p:spPr bwMode="auto">
            <a:xfrm>
              <a:off x="2298" y="1521"/>
              <a:ext cx="91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Dk/Kr/MHC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40-28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35" name="Freeform 345"/>
            <p:cNvSpPr>
              <a:spLocks/>
            </p:cNvSpPr>
            <p:nvPr/>
          </p:nvSpPr>
          <p:spPr bwMode="auto">
            <a:xfrm>
              <a:off x="2208" y="1462"/>
              <a:ext cx="88" cy="83"/>
            </a:xfrm>
            <a:custGeom>
              <a:avLst/>
              <a:gdLst>
                <a:gd name="T0" fmla="*/ 0 w 88"/>
                <a:gd name="T1" fmla="*/ 0 h 83"/>
                <a:gd name="T2" fmla="*/ 0 w 88"/>
                <a:gd name="T3" fmla="*/ 83 h 83"/>
                <a:gd name="T4" fmla="*/ 88 w 88"/>
                <a:gd name="T5" fmla="*/ 83 h 83"/>
              </a:gdLst>
              <a:ahLst/>
              <a:cxnLst>
                <a:cxn ang="0">
                  <a:pos x="T0" y="T1"/>
                </a:cxn>
                <a:cxn ang="0">
                  <a:pos x="T2" y="T3"/>
                </a:cxn>
                <a:cxn ang="0">
                  <a:pos x="T4" y="T5"/>
                </a:cxn>
              </a:cxnLst>
              <a:rect l="0" t="0" r="r" b="b"/>
              <a:pathLst>
                <a:path w="88" h="83">
                  <a:moveTo>
                    <a:pt x="0" y="0"/>
                  </a:moveTo>
                  <a:lnTo>
                    <a:pt x="0" y="83"/>
                  </a:lnTo>
                  <a:lnTo>
                    <a:pt x="88" y="8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38" name="Rectangle 346"/>
            <p:cNvSpPr>
              <a:spLocks noChangeArrowheads="1"/>
            </p:cNvSpPr>
            <p:nvPr/>
          </p:nvSpPr>
          <p:spPr bwMode="auto">
            <a:xfrm>
              <a:off x="2476" y="1590"/>
              <a:ext cx="650"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Jiangxi</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10784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39" name="Freeform 347"/>
            <p:cNvSpPr>
              <a:spLocks/>
            </p:cNvSpPr>
            <p:nvPr/>
          </p:nvSpPr>
          <p:spPr bwMode="auto">
            <a:xfrm>
              <a:off x="2208" y="1496"/>
              <a:ext cx="266" cy="118"/>
            </a:xfrm>
            <a:custGeom>
              <a:avLst/>
              <a:gdLst>
                <a:gd name="T0" fmla="*/ 0 w 266"/>
                <a:gd name="T1" fmla="*/ 0 h 118"/>
                <a:gd name="T2" fmla="*/ 0 w 266"/>
                <a:gd name="T3" fmla="*/ 118 h 118"/>
                <a:gd name="T4" fmla="*/ 266 w 266"/>
                <a:gd name="T5" fmla="*/ 118 h 118"/>
              </a:gdLst>
              <a:ahLst/>
              <a:cxnLst>
                <a:cxn ang="0">
                  <a:pos x="T0" y="T1"/>
                </a:cxn>
                <a:cxn ang="0">
                  <a:pos x="T2" y="T3"/>
                </a:cxn>
                <a:cxn ang="0">
                  <a:pos x="T4" y="T5"/>
                </a:cxn>
              </a:cxnLst>
              <a:rect l="0" t="0" r="r" b="b"/>
              <a:pathLst>
                <a:path w="266" h="118">
                  <a:moveTo>
                    <a:pt x="0" y="0"/>
                  </a:moveTo>
                  <a:lnTo>
                    <a:pt x="0" y="118"/>
                  </a:lnTo>
                  <a:lnTo>
                    <a:pt x="266" y="118"/>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0" name="Line 348"/>
            <p:cNvSpPr>
              <a:spLocks noChangeShapeType="1"/>
            </p:cNvSpPr>
            <p:nvPr/>
          </p:nvSpPr>
          <p:spPr bwMode="auto">
            <a:xfrm>
              <a:off x="2208" y="1376"/>
              <a:ext cx="0" cy="117"/>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1" name="Freeform 349"/>
            <p:cNvSpPr>
              <a:spLocks/>
            </p:cNvSpPr>
            <p:nvPr/>
          </p:nvSpPr>
          <p:spPr bwMode="auto">
            <a:xfrm>
              <a:off x="2178" y="1495"/>
              <a:ext cx="30" cy="109"/>
            </a:xfrm>
            <a:custGeom>
              <a:avLst/>
              <a:gdLst>
                <a:gd name="T0" fmla="*/ 0 w 30"/>
                <a:gd name="T1" fmla="*/ 109 h 109"/>
                <a:gd name="T2" fmla="*/ 0 w 30"/>
                <a:gd name="T3" fmla="*/ 0 h 109"/>
                <a:gd name="T4" fmla="*/ 30 w 30"/>
                <a:gd name="T5" fmla="*/ 0 h 109"/>
              </a:gdLst>
              <a:ahLst/>
              <a:cxnLst>
                <a:cxn ang="0">
                  <a:pos x="T0" y="T1"/>
                </a:cxn>
                <a:cxn ang="0">
                  <a:pos x="T2" y="T3"/>
                </a:cxn>
                <a:cxn ang="0">
                  <a:pos x="T4" y="T5"/>
                </a:cxn>
              </a:cxnLst>
              <a:rect l="0" t="0" r="r" b="b"/>
              <a:pathLst>
                <a:path w="30" h="109">
                  <a:moveTo>
                    <a:pt x="0" y="109"/>
                  </a:moveTo>
                  <a:lnTo>
                    <a:pt x="0" y="0"/>
                  </a:lnTo>
                  <a:lnTo>
                    <a:pt x="3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2" name="Rectangle 350"/>
            <p:cNvSpPr>
              <a:spLocks noChangeArrowheads="1"/>
            </p:cNvSpPr>
            <p:nvPr/>
          </p:nvSpPr>
          <p:spPr bwMode="auto">
            <a:xfrm>
              <a:off x="2324" y="1660"/>
              <a:ext cx="78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(H3N8)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43" name="Freeform 351"/>
            <p:cNvSpPr>
              <a:spLocks/>
            </p:cNvSpPr>
            <p:nvPr/>
          </p:nvSpPr>
          <p:spPr bwMode="auto">
            <a:xfrm>
              <a:off x="2205" y="1683"/>
              <a:ext cx="117" cy="33"/>
            </a:xfrm>
            <a:custGeom>
              <a:avLst/>
              <a:gdLst>
                <a:gd name="T0" fmla="*/ 0 w 117"/>
                <a:gd name="T1" fmla="*/ 33 h 33"/>
                <a:gd name="T2" fmla="*/ 0 w 117"/>
                <a:gd name="T3" fmla="*/ 0 h 33"/>
                <a:gd name="T4" fmla="*/ 117 w 117"/>
                <a:gd name="T5" fmla="*/ 0 h 33"/>
              </a:gdLst>
              <a:ahLst/>
              <a:cxnLst>
                <a:cxn ang="0">
                  <a:pos x="T0" y="T1"/>
                </a:cxn>
                <a:cxn ang="0">
                  <a:pos x="T2" y="T3"/>
                </a:cxn>
                <a:cxn ang="0">
                  <a:pos x="T4" y="T5"/>
                </a:cxn>
              </a:cxnLst>
              <a:rect l="0" t="0" r="r" b="b"/>
              <a:pathLst>
                <a:path w="117" h="33">
                  <a:moveTo>
                    <a:pt x="0" y="33"/>
                  </a:moveTo>
                  <a:lnTo>
                    <a:pt x="0" y="0"/>
                  </a:lnTo>
                  <a:lnTo>
                    <a:pt x="117"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4" name="Rectangle 352"/>
            <p:cNvSpPr>
              <a:spLocks noChangeArrowheads="1"/>
            </p:cNvSpPr>
            <p:nvPr/>
          </p:nvSpPr>
          <p:spPr bwMode="auto">
            <a:xfrm>
              <a:off x="2326" y="1729"/>
              <a:ext cx="97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Korea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W437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45" name="Freeform 353"/>
            <p:cNvSpPr>
              <a:spLocks/>
            </p:cNvSpPr>
            <p:nvPr/>
          </p:nvSpPr>
          <p:spPr bwMode="auto">
            <a:xfrm>
              <a:off x="2205" y="1719"/>
              <a:ext cx="119" cy="33"/>
            </a:xfrm>
            <a:custGeom>
              <a:avLst/>
              <a:gdLst>
                <a:gd name="T0" fmla="*/ 0 w 119"/>
                <a:gd name="T1" fmla="*/ 0 h 33"/>
                <a:gd name="T2" fmla="*/ 0 w 119"/>
                <a:gd name="T3" fmla="*/ 33 h 33"/>
                <a:gd name="T4" fmla="*/ 119 w 119"/>
                <a:gd name="T5" fmla="*/ 33 h 33"/>
              </a:gdLst>
              <a:ahLst/>
              <a:cxnLst>
                <a:cxn ang="0">
                  <a:pos x="T0" y="T1"/>
                </a:cxn>
                <a:cxn ang="0">
                  <a:pos x="T2" y="T3"/>
                </a:cxn>
                <a:cxn ang="0">
                  <a:pos x="T4" y="T5"/>
                </a:cxn>
              </a:cxnLst>
              <a:rect l="0" t="0" r="r" b="b"/>
              <a:pathLst>
                <a:path w="119" h="33">
                  <a:moveTo>
                    <a:pt x="0" y="0"/>
                  </a:moveTo>
                  <a:lnTo>
                    <a:pt x="0" y="33"/>
                  </a:lnTo>
                  <a:lnTo>
                    <a:pt x="119"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6" name="Freeform 354"/>
            <p:cNvSpPr>
              <a:spLocks/>
            </p:cNvSpPr>
            <p:nvPr/>
          </p:nvSpPr>
          <p:spPr bwMode="auto">
            <a:xfrm>
              <a:off x="2178" y="1607"/>
              <a:ext cx="27" cy="110"/>
            </a:xfrm>
            <a:custGeom>
              <a:avLst/>
              <a:gdLst>
                <a:gd name="T0" fmla="*/ 0 w 27"/>
                <a:gd name="T1" fmla="*/ 0 h 110"/>
                <a:gd name="T2" fmla="*/ 0 w 27"/>
                <a:gd name="T3" fmla="*/ 110 h 110"/>
                <a:gd name="T4" fmla="*/ 27 w 27"/>
                <a:gd name="T5" fmla="*/ 110 h 110"/>
              </a:gdLst>
              <a:ahLst/>
              <a:cxnLst>
                <a:cxn ang="0">
                  <a:pos x="T0" y="T1"/>
                </a:cxn>
                <a:cxn ang="0">
                  <a:pos x="T2" y="T3"/>
                </a:cxn>
                <a:cxn ang="0">
                  <a:pos x="T4" y="T5"/>
                </a:cxn>
              </a:cxnLst>
              <a:rect l="0" t="0" r="r" b="b"/>
              <a:pathLst>
                <a:path w="27" h="110">
                  <a:moveTo>
                    <a:pt x="0" y="0"/>
                  </a:moveTo>
                  <a:lnTo>
                    <a:pt x="0" y="110"/>
                  </a:lnTo>
                  <a:lnTo>
                    <a:pt x="27" y="11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7" name="Freeform 355"/>
            <p:cNvSpPr>
              <a:spLocks/>
            </p:cNvSpPr>
            <p:nvPr/>
          </p:nvSpPr>
          <p:spPr bwMode="auto">
            <a:xfrm>
              <a:off x="1503" y="1606"/>
              <a:ext cx="675" cy="162"/>
            </a:xfrm>
            <a:custGeom>
              <a:avLst/>
              <a:gdLst>
                <a:gd name="T0" fmla="*/ 0 w 675"/>
                <a:gd name="T1" fmla="*/ 162 h 162"/>
                <a:gd name="T2" fmla="*/ 0 w 675"/>
                <a:gd name="T3" fmla="*/ 0 h 162"/>
                <a:gd name="T4" fmla="*/ 675 w 675"/>
                <a:gd name="T5" fmla="*/ 0 h 162"/>
              </a:gdLst>
              <a:ahLst/>
              <a:cxnLst>
                <a:cxn ang="0">
                  <a:pos x="T0" y="T1"/>
                </a:cxn>
                <a:cxn ang="0">
                  <a:pos x="T2" y="T3"/>
                </a:cxn>
                <a:cxn ang="0">
                  <a:pos x="T4" y="T5"/>
                </a:cxn>
              </a:cxnLst>
              <a:rect l="0" t="0" r="r" b="b"/>
              <a:pathLst>
                <a:path w="675" h="162">
                  <a:moveTo>
                    <a:pt x="0" y="162"/>
                  </a:moveTo>
                  <a:lnTo>
                    <a:pt x="0" y="0"/>
                  </a:lnTo>
                  <a:lnTo>
                    <a:pt x="675"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48" name="Rectangle 356"/>
            <p:cNvSpPr>
              <a:spLocks noChangeArrowheads="1"/>
            </p:cNvSpPr>
            <p:nvPr/>
          </p:nvSpPr>
          <p:spPr bwMode="auto">
            <a:xfrm>
              <a:off x="2196" y="1798"/>
              <a:ext cx="89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A/mallard/Korea/H956-1/2017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49" name="Freeform 357"/>
            <p:cNvSpPr>
              <a:spLocks/>
            </p:cNvSpPr>
            <p:nvPr/>
          </p:nvSpPr>
          <p:spPr bwMode="auto">
            <a:xfrm>
              <a:off x="2015" y="1821"/>
              <a:ext cx="179" cy="33"/>
            </a:xfrm>
            <a:custGeom>
              <a:avLst/>
              <a:gdLst>
                <a:gd name="T0" fmla="*/ 0 w 179"/>
                <a:gd name="T1" fmla="*/ 33 h 33"/>
                <a:gd name="T2" fmla="*/ 0 w 179"/>
                <a:gd name="T3" fmla="*/ 0 h 33"/>
                <a:gd name="T4" fmla="*/ 179 w 179"/>
                <a:gd name="T5" fmla="*/ 0 h 33"/>
              </a:gdLst>
              <a:ahLst/>
              <a:cxnLst>
                <a:cxn ang="0">
                  <a:pos x="T0" y="T1"/>
                </a:cxn>
                <a:cxn ang="0">
                  <a:pos x="T2" y="T3"/>
                </a:cxn>
                <a:cxn ang="0">
                  <a:pos x="T4" y="T5"/>
                </a:cxn>
              </a:cxnLst>
              <a:rect l="0" t="0" r="r" b="b"/>
              <a:pathLst>
                <a:path w="179" h="33">
                  <a:moveTo>
                    <a:pt x="0" y="33"/>
                  </a:moveTo>
                  <a:lnTo>
                    <a:pt x="0" y="0"/>
                  </a:lnTo>
                  <a:lnTo>
                    <a:pt x="17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0" name="Rectangle 358"/>
            <p:cNvSpPr>
              <a:spLocks noChangeArrowheads="1"/>
            </p:cNvSpPr>
            <p:nvPr/>
          </p:nvSpPr>
          <p:spPr bwMode="auto">
            <a:xfrm>
              <a:off x="2136" y="1867"/>
              <a:ext cx="811"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742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(H10N7)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51" name="Freeform 359"/>
            <p:cNvSpPr>
              <a:spLocks/>
            </p:cNvSpPr>
            <p:nvPr/>
          </p:nvSpPr>
          <p:spPr bwMode="auto">
            <a:xfrm>
              <a:off x="2015" y="1857"/>
              <a:ext cx="119" cy="33"/>
            </a:xfrm>
            <a:custGeom>
              <a:avLst/>
              <a:gdLst>
                <a:gd name="T0" fmla="*/ 0 w 119"/>
                <a:gd name="T1" fmla="*/ 0 h 33"/>
                <a:gd name="T2" fmla="*/ 0 w 119"/>
                <a:gd name="T3" fmla="*/ 33 h 33"/>
                <a:gd name="T4" fmla="*/ 119 w 119"/>
                <a:gd name="T5" fmla="*/ 33 h 33"/>
              </a:gdLst>
              <a:ahLst/>
              <a:cxnLst>
                <a:cxn ang="0">
                  <a:pos x="T0" y="T1"/>
                </a:cxn>
                <a:cxn ang="0">
                  <a:pos x="T2" y="T3"/>
                </a:cxn>
                <a:cxn ang="0">
                  <a:pos x="T4" y="T5"/>
                </a:cxn>
              </a:cxnLst>
              <a:rect l="0" t="0" r="r" b="b"/>
              <a:pathLst>
                <a:path w="119" h="33">
                  <a:moveTo>
                    <a:pt x="0" y="0"/>
                  </a:moveTo>
                  <a:lnTo>
                    <a:pt x="0" y="33"/>
                  </a:lnTo>
                  <a:lnTo>
                    <a:pt x="119"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2" name="Freeform 360"/>
            <p:cNvSpPr>
              <a:spLocks/>
            </p:cNvSpPr>
            <p:nvPr/>
          </p:nvSpPr>
          <p:spPr bwMode="auto">
            <a:xfrm>
              <a:off x="1906" y="1856"/>
              <a:ext cx="109" cy="76"/>
            </a:xfrm>
            <a:custGeom>
              <a:avLst/>
              <a:gdLst>
                <a:gd name="T0" fmla="*/ 0 w 109"/>
                <a:gd name="T1" fmla="*/ 76 h 76"/>
                <a:gd name="T2" fmla="*/ 0 w 109"/>
                <a:gd name="T3" fmla="*/ 0 h 76"/>
                <a:gd name="T4" fmla="*/ 109 w 109"/>
                <a:gd name="T5" fmla="*/ 0 h 76"/>
              </a:gdLst>
              <a:ahLst/>
              <a:cxnLst>
                <a:cxn ang="0">
                  <a:pos x="T0" y="T1"/>
                </a:cxn>
                <a:cxn ang="0">
                  <a:pos x="T2" y="T3"/>
                </a:cxn>
                <a:cxn ang="0">
                  <a:pos x="T4" y="T5"/>
                </a:cxn>
              </a:cxnLst>
              <a:rect l="0" t="0" r="r" b="b"/>
              <a:pathLst>
                <a:path w="109" h="76">
                  <a:moveTo>
                    <a:pt x="0" y="76"/>
                  </a:moveTo>
                  <a:lnTo>
                    <a:pt x="0" y="0"/>
                  </a:lnTo>
                  <a:lnTo>
                    <a:pt x="10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3" name="Rectangle 361"/>
            <p:cNvSpPr>
              <a:spLocks noChangeArrowheads="1"/>
            </p:cNvSpPr>
            <p:nvPr/>
          </p:nvSpPr>
          <p:spPr bwMode="auto">
            <a:xfrm>
              <a:off x="2274" y="1936"/>
              <a:ext cx="73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WBF</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54" name="Freeform 362"/>
            <p:cNvSpPr>
              <a:spLocks/>
            </p:cNvSpPr>
            <p:nvPr/>
          </p:nvSpPr>
          <p:spPr bwMode="auto">
            <a:xfrm>
              <a:off x="1944" y="1959"/>
              <a:ext cx="329" cy="51"/>
            </a:xfrm>
            <a:custGeom>
              <a:avLst/>
              <a:gdLst>
                <a:gd name="T0" fmla="*/ 0 w 329"/>
                <a:gd name="T1" fmla="*/ 51 h 51"/>
                <a:gd name="T2" fmla="*/ 0 w 329"/>
                <a:gd name="T3" fmla="*/ 0 h 51"/>
                <a:gd name="T4" fmla="*/ 329 w 329"/>
                <a:gd name="T5" fmla="*/ 0 h 51"/>
              </a:gdLst>
              <a:ahLst/>
              <a:cxnLst>
                <a:cxn ang="0">
                  <a:pos x="T0" y="T1"/>
                </a:cxn>
                <a:cxn ang="0">
                  <a:pos x="T2" y="T3"/>
                </a:cxn>
                <a:cxn ang="0">
                  <a:pos x="T4" y="T5"/>
                </a:cxn>
              </a:cxnLst>
              <a:rect l="0" t="0" r="r" b="b"/>
              <a:pathLst>
                <a:path w="329" h="51">
                  <a:moveTo>
                    <a:pt x="0" y="51"/>
                  </a:moveTo>
                  <a:lnTo>
                    <a:pt x="0" y="0"/>
                  </a:lnTo>
                  <a:lnTo>
                    <a:pt x="32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5" name="Rectangle 363"/>
            <p:cNvSpPr>
              <a:spLocks noChangeArrowheads="1"/>
            </p:cNvSpPr>
            <p:nvPr/>
          </p:nvSpPr>
          <p:spPr bwMode="auto">
            <a:xfrm>
              <a:off x="2336" y="2005"/>
              <a:ext cx="97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A/northern pintail/</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H3429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56" name="Freeform 364"/>
            <p:cNvSpPr>
              <a:spLocks/>
            </p:cNvSpPr>
            <p:nvPr/>
          </p:nvSpPr>
          <p:spPr bwMode="auto">
            <a:xfrm>
              <a:off x="1974" y="2029"/>
              <a:ext cx="360" cy="33"/>
            </a:xfrm>
            <a:custGeom>
              <a:avLst/>
              <a:gdLst>
                <a:gd name="T0" fmla="*/ 0 w 360"/>
                <a:gd name="T1" fmla="*/ 33 h 33"/>
                <a:gd name="T2" fmla="*/ 0 w 360"/>
                <a:gd name="T3" fmla="*/ 0 h 33"/>
                <a:gd name="T4" fmla="*/ 360 w 360"/>
                <a:gd name="T5" fmla="*/ 0 h 33"/>
              </a:gdLst>
              <a:ahLst/>
              <a:cxnLst>
                <a:cxn ang="0">
                  <a:pos x="T0" y="T1"/>
                </a:cxn>
                <a:cxn ang="0">
                  <a:pos x="T2" y="T3"/>
                </a:cxn>
                <a:cxn ang="0">
                  <a:pos x="T4" y="T5"/>
                </a:cxn>
              </a:cxnLst>
              <a:rect l="0" t="0" r="r" b="b"/>
              <a:pathLst>
                <a:path w="360" h="33">
                  <a:moveTo>
                    <a:pt x="0" y="33"/>
                  </a:moveTo>
                  <a:lnTo>
                    <a:pt x="0" y="0"/>
                  </a:lnTo>
                  <a:lnTo>
                    <a:pt x="36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7" name="Rectangle 365"/>
            <p:cNvSpPr>
              <a:spLocks noChangeArrowheads="1"/>
            </p:cNvSpPr>
            <p:nvPr/>
          </p:nvSpPr>
          <p:spPr bwMode="auto">
            <a:xfrm>
              <a:off x="1976" y="2074"/>
              <a:ext cx="107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A/mallard/Republic of Georgia/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58" name="Freeform 366"/>
            <p:cNvSpPr>
              <a:spLocks/>
            </p:cNvSpPr>
            <p:nvPr/>
          </p:nvSpPr>
          <p:spPr bwMode="auto">
            <a:xfrm>
              <a:off x="1974" y="2065"/>
              <a:ext cx="0" cy="33"/>
            </a:xfrm>
            <a:custGeom>
              <a:avLst/>
              <a:gdLst>
                <a:gd name="T0" fmla="*/ 0 h 33"/>
                <a:gd name="T1" fmla="*/ 33 h 33"/>
                <a:gd name="T2" fmla="*/ 33 h 33"/>
              </a:gdLst>
              <a:ahLst/>
              <a:cxnLst>
                <a:cxn ang="0">
                  <a:pos x="0" y="T0"/>
                </a:cxn>
                <a:cxn ang="0">
                  <a:pos x="0" y="T1"/>
                </a:cxn>
                <a:cxn ang="0">
                  <a:pos x="0" y="T2"/>
                </a:cxn>
              </a:cxnLst>
              <a:rect l="0" t="0" r="r" b="b"/>
              <a:pathLst>
                <a:path h="33">
                  <a:moveTo>
                    <a:pt x="0" y="0"/>
                  </a:moveTo>
                  <a:lnTo>
                    <a:pt x="0" y="33"/>
                  </a:lnTo>
                  <a:lnTo>
                    <a:pt x="0"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59" name="Freeform 367"/>
            <p:cNvSpPr>
              <a:spLocks/>
            </p:cNvSpPr>
            <p:nvPr/>
          </p:nvSpPr>
          <p:spPr bwMode="auto">
            <a:xfrm>
              <a:off x="1944" y="2013"/>
              <a:ext cx="30" cy="50"/>
            </a:xfrm>
            <a:custGeom>
              <a:avLst/>
              <a:gdLst>
                <a:gd name="T0" fmla="*/ 0 w 30"/>
                <a:gd name="T1" fmla="*/ 0 h 50"/>
                <a:gd name="T2" fmla="*/ 0 w 30"/>
                <a:gd name="T3" fmla="*/ 50 h 50"/>
                <a:gd name="T4" fmla="*/ 30 w 30"/>
                <a:gd name="T5" fmla="*/ 50 h 50"/>
              </a:gdLst>
              <a:ahLst/>
              <a:cxnLst>
                <a:cxn ang="0">
                  <a:pos x="T0" y="T1"/>
                </a:cxn>
                <a:cxn ang="0">
                  <a:pos x="T2" y="T3"/>
                </a:cxn>
                <a:cxn ang="0">
                  <a:pos x="T4" y="T5"/>
                </a:cxn>
              </a:cxnLst>
              <a:rect l="0" t="0" r="r" b="b"/>
              <a:pathLst>
                <a:path w="30" h="50">
                  <a:moveTo>
                    <a:pt x="0" y="0"/>
                  </a:moveTo>
                  <a:lnTo>
                    <a:pt x="0" y="50"/>
                  </a:lnTo>
                  <a:lnTo>
                    <a:pt x="30" y="5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0" name="Freeform 368"/>
            <p:cNvSpPr>
              <a:spLocks/>
            </p:cNvSpPr>
            <p:nvPr/>
          </p:nvSpPr>
          <p:spPr bwMode="auto">
            <a:xfrm>
              <a:off x="1906" y="1935"/>
              <a:ext cx="38" cy="76"/>
            </a:xfrm>
            <a:custGeom>
              <a:avLst/>
              <a:gdLst>
                <a:gd name="T0" fmla="*/ 0 w 38"/>
                <a:gd name="T1" fmla="*/ 0 h 76"/>
                <a:gd name="T2" fmla="*/ 0 w 38"/>
                <a:gd name="T3" fmla="*/ 76 h 76"/>
                <a:gd name="T4" fmla="*/ 38 w 38"/>
                <a:gd name="T5" fmla="*/ 76 h 76"/>
              </a:gdLst>
              <a:ahLst/>
              <a:cxnLst>
                <a:cxn ang="0">
                  <a:pos x="T0" y="T1"/>
                </a:cxn>
                <a:cxn ang="0">
                  <a:pos x="T2" y="T3"/>
                </a:cxn>
                <a:cxn ang="0">
                  <a:pos x="T4" y="T5"/>
                </a:cxn>
              </a:cxnLst>
              <a:rect l="0" t="0" r="r" b="b"/>
              <a:pathLst>
                <a:path w="38" h="76">
                  <a:moveTo>
                    <a:pt x="0" y="0"/>
                  </a:moveTo>
                  <a:lnTo>
                    <a:pt x="0" y="76"/>
                  </a:lnTo>
                  <a:lnTo>
                    <a:pt x="38" y="7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1" name="Freeform 369"/>
            <p:cNvSpPr>
              <a:spLocks/>
            </p:cNvSpPr>
            <p:nvPr/>
          </p:nvSpPr>
          <p:spPr bwMode="auto">
            <a:xfrm>
              <a:off x="1503" y="1771"/>
              <a:ext cx="403" cy="163"/>
            </a:xfrm>
            <a:custGeom>
              <a:avLst/>
              <a:gdLst>
                <a:gd name="T0" fmla="*/ 0 w 403"/>
                <a:gd name="T1" fmla="*/ 0 h 163"/>
                <a:gd name="T2" fmla="*/ 0 w 403"/>
                <a:gd name="T3" fmla="*/ 163 h 163"/>
                <a:gd name="T4" fmla="*/ 403 w 403"/>
                <a:gd name="T5" fmla="*/ 163 h 163"/>
              </a:gdLst>
              <a:ahLst/>
              <a:cxnLst>
                <a:cxn ang="0">
                  <a:pos x="T0" y="T1"/>
                </a:cxn>
                <a:cxn ang="0">
                  <a:pos x="T2" y="T3"/>
                </a:cxn>
                <a:cxn ang="0">
                  <a:pos x="T4" y="T5"/>
                </a:cxn>
              </a:cxnLst>
              <a:rect l="0" t="0" r="r" b="b"/>
              <a:pathLst>
                <a:path w="403" h="163">
                  <a:moveTo>
                    <a:pt x="0" y="0"/>
                  </a:moveTo>
                  <a:lnTo>
                    <a:pt x="0" y="163"/>
                  </a:lnTo>
                  <a:lnTo>
                    <a:pt x="403" y="16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2" name="Freeform 370"/>
            <p:cNvSpPr>
              <a:spLocks/>
            </p:cNvSpPr>
            <p:nvPr/>
          </p:nvSpPr>
          <p:spPr bwMode="auto">
            <a:xfrm>
              <a:off x="1179" y="1769"/>
              <a:ext cx="324" cy="245"/>
            </a:xfrm>
            <a:custGeom>
              <a:avLst/>
              <a:gdLst>
                <a:gd name="T0" fmla="*/ 0 w 324"/>
                <a:gd name="T1" fmla="*/ 245 h 245"/>
                <a:gd name="T2" fmla="*/ 0 w 324"/>
                <a:gd name="T3" fmla="*/ 0 h 245"/>
                <a:gd name="T4" fmla="*/ 324 w 324"/>
                <a:gd name="T5" fmla="*/ 0 h 245"/>
              </a:gdLst>
              <a:ahLst/>
              <a:cxnLst>
                <a:cxn ang="0">
                  <a:pos x="T0" y="T1"/>
                </a:cxn>
                <a:cxn ang="0">
                  <a:pos x="T2" y="T3"/>
                </a:cxn>
                <a:cxn ang="0">
                  <a:pos x="T4" y="T5"/>
                </a:cxn>
              </a:cxnLst>
              <a:rect l="0" t="0" r="r" b="b"/>
              <a:pathLst>
                <a:path w="324" h="245">
                  <a:moveTo>
                    <a:pt x="0" y="245"/>
                  </a:moveTo>
                  <a:lnTo>
                    <a:pt x="0" y="0"/>
                  </a:lnTo>
                  <a:lnTo>
                    <a:pt x="324"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3" name="Rectangle 371"/>
            <p:cNvSpPr>
              <a:spLocks noChangeArrowheads="1"/>
            </p:cNvSpPr>
            <p:nvPr/>
          </p:nvSpPr>
          <p:spPr bwMode="auto">
            <a:xfrm>
              <a:off x="1472" y="2144"/>
              <a:ext cx="125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A/black-tailed godwit/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Bangladesh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24734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64" name="Freeform 372"/>
            <p:cNvSpPr>
              <a:spLocks/>
            </p:cNvSpPr>
            <p:nvPr/>
          </p:nvSpPr>
          <p:spPr bwMode="auto">
            <a:xfrm>
              <a:off x="1406" y="2167"/>
              <a:ext cx="64" cy="94"/>
            </a:xfrm>
            <a:custGeom>
              <a:avLst/>
              <a:gdLst>
                <a:gd name="T0" fmla="*/ 0 w 64"/>
                <a:gd name="T1" fmla="*/ 94 h 94"/>
                <a:gd name="T2" fmla="*/ 0 w 64"/>
                <a:gd name="T3" fmla="*/ 0 h 94"/>
                <a:gd name="T4" fmla="*/ 64 w 64"/>
                <a:gd name="T5" fmla="*/ 0 h 94"/>
              </a:gdLst>
              <a:ahLst/>
              <a:cxnLst>
                <a:cxn ang="0">
                  <a:pos x="T0" y="T1"/>
                </a:cxn>
                <a:cxn ang="0">
                  <a:pos x="T2" y="T3"/>
                </a:cxn>
                <a:cxn ang="0">
                  <a:pos x="T4" y="T5"/>
                </a:cxn>
              </a:cxnLst>
              <a:rect l="0" t="0" r="r" b="b"/>
              <a:pathLst>
                <a:path w="64" h="94">
                  <a:moveTo>
                    <a:pt x="0" y="94"/>
                  </a:moveTo>
                  <a:lnTo>
                    <a:pt x="0" y="0"/>
                  </a:lnTo>
                  <a:lnTo>
                    <a:pt x="64"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5" name="Rectangle 373"/>
            <p:cNvSpPr>
              <a:spLocks noChangeArrowheads="1"/>
            </p:cNvSpPr>
            <p:nvPr/>
          </p:nvSpPr>
          <p:spPr bwMode="auto">
            <a:xfrm>
              <a:off x="1637" y="2213"/>
              <a:ext cx="89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A/mallard/Korea/H906-3/2017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66" name="Freeform 374"/>
            <p:cNvSpPr>
              <a:spLocks/>
            </p:cNvSpPr>
            <p:nvPr/>
          </p:nvSpPr>
          <p:spPr bwMode="auto">
            <a:xfrm>
              <a:off x="1517" y="2236"/>
              <a:ext cx="118" cy="33"/>
            </a:xfrm>
            <a:custGeom>
              <a:avLst/>
              <a:gdLst>
                <a:gd name="T0" fmla="*/ 0 w 118"/>
                <a:gd name="T1" fmla="*/ 33 h 33"/>
                <a:gd name="T2" fmla="*/ 0 w 118"/>
                <a:gd name="T3" fmla="*/ 0 h 33"/>
                <a:gd name="T4" fmla="*/ 118 w 118"/>
                <a:gd name="T5" fmla="*/ 0 h 33"/>
              </a:gdLst>
              <a:ahLst/>
              <a:cxnLst>
                <a:cxn ang="0">
                  <a:pos x="T0" y="T1"/>
                </a:cxn>
                <a:cxn ang="0">
                  <a:pos x="T2" y="T3"/>
                </a:cxn>
                <a:cxn ang="0">
                  <a:pos x="T4" y="T5"/>
                </a:cxn>
              </a:cxnLst>
              <a:rect l="0" t="0" r="r" b="b"/>
              <a:pathLst>
                <a:path w="118" h="33">
                  <a:moveTo>
                    <a:pt x="0" y="33"/>
                  </a:moveTo>
                  <a:lnTo>
                    <a:pt x="0" y="0"/>
                  </a:lnTo>
                  <a:lnTo>
                    <a:pt x="11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7" name="Rectangle 375"/>
            <p:cNvSpPr>
              <a:spLocks noChangeArrowheads="1"/>
            </p:cNvSpPr>
            <p:nvPr/>
          </p:nvSpPr>
          <p:spPr bwMode="auto">
            <a:xfrm>
              <a:off x="1547" y="2282"/>
              <a:ext cx="783"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543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(H4N6)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68" name="Freeform 376"/>
            <p:cNvSpPr>
              <a:spLocks/>
            </p:cNvSpPr>
            <p:nvPr/>
          </p:nvSpPr>
          <p:spPr bwMode="auto">
            <a:xfrm>
              <a:off x="1517" y="2272"/>
              <a:ext cx="28" cy="33"/>
            </a:xfrm>
            <a:custGeom>
              <a:avLst/>
              <a:gdLst>
                <a:gd name="T0" fmla="*/ 0 w 28"/>
                <a:gd name="T1" fmla="*/ 0 h 33"/>
                <a:gd name="T2" fmla="*/ 0 w 28"/>
                <a:gd name="T3" fmla="*/ 33 h 33"/>
                <a:gd name="T4" fmla="*/ 28 w 28"/>
                <a:gd name="T5" fmla="*/ 33 h 33"/>
              </a:gdLst>
              <a:ahLst/>
              <a:cxnLst>
                <a:cxn ang="0">
                  <a:pos x="T0" y="T1"/>
                </a:cxn>
                <a:cxn ang="0">
                  <a:pos x="T2" y="T3"/>
                </a:cxn>
                <a:cxn ang="0">
                  <a:pos x="T4" y="T5"/>
                </a:cxn>
              </a:cxnLst>
              <a:rect l="0" t="0" r="r" b="b"/>
              <a:pathLst>
                <a:path w="28" h="33">
                  <a:moveTo>
                    <a:pt x="0" y="0"/>
                  </a:moveTo>
                  <a:lnTo>
                    <a:pt x="0" y="33"/>
                  </a:lnTo>
                  <a:lnTo>
                    <a:pt x="28"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69" name="Freeform 377"/>
            <p:cNvSpPr>
              <a:spLocks/>
            </p:cNvSpPr>
            <p:nvPr/>
          </p:nvSpPr>
          <p:spPr bwMode="auto">
            <a:xfrm>
              <a:off x="1429" y="2271"/>
              <a:ext cx="88" cy="85"/>
            </a:xfrm>
            <a:custGeom>
              <a:avLst/>
              <a:gdLst>
                <a:gd name="T0" fmla="*/ 0 w 88"/>
                <a:gd name="T1" fmla="*/ 85 h 85"/>
                <a:gd name="T2" fmla="*/ 0 w 88"/>
                <a:gd name="T3" fmla="*/ 0 h 85"/>
                <a:gd name="T4" fmla="*/ 88 w 88"/>
                <a:gd name="T5" fmla="*/ 0 h 85"/>
              </a:gdLst>
              <a:ahLst/>
              <a:cxnLst>
                <a:cxn ang="0">
                  <a:pos x="T0" y="T1"/>
                </a:cxn>
                <a:cxn ang="0">
                  <a:pos x="T2" y="T3"/>
                </a:cxn>
                <a:cxn ang="0">
                  <a:pos x="T4" y="T5"/>
                </a:cxn>
              </a:cxnLst>
              <a:rect l="0" t="0" r="r" b="b"/>
              <a:pathLst>
                <a:path w="88" h="85">
                  <a:moveTo>
                    <a:pt x="0" y="85"/>
                  </a:moveTo>
                  <a:lnTo>
                    <a:pt x="0" y="0"/>
                  </a:lnTo>
                  <a:lnTo>
                    <a:pt x="8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0" name="Rectangle 378"/>
            <p:cNvSpPr>
              <a:spLocks noChangeArrowheads="1"/>
            </p:cNvSpPr>
            <p:nvPr/>
          </p:nvSpPr>
          <p:spPr bwMode="auto">
            <a:xfrm>
              <a:off x="1576" y="2351"/>
              <a:ext cx="1024"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wild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bird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Wuhan</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CDHN01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(H11N9)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71" name="Freeform 379"/>
            <p:cNvSpPr>
              <a:spLocks/>
            </p:cNvSpPr>
            <p:nvPr/>
          </p:nvSpPr>
          <p:spPr bwMode="auto">
            <a:xfrm>
              <a:off x="1456" y="2374"/>
              <a:ext cx="118" cy="68"/>
            </a:xfrm>
            <a:custGeom>
              <a:avLst/>
              <a:gdLst>
                <a:gd name="T0" fmla="*/ 0 w 118"/>
                <a:gd name="T1" fmla="*/ 68 h 68"/>
                <a:gd name="T2" fmla="*/ 0 w 118"/>
                <a:gd name="T3" fmla="*/ 0 h 68"/>
                <a:gd name="T4" fmla="*/ 118 w 118"/>
                <a:gd name="T5" fmla="*/ 0 h 68"/>
              </a:gdLst>
              <a:ahLst/>
              <a:cxnLst>
                <a:cxn ang="0">
                  <a:pos x="T0" y="T1"/>
                </a:cxn>
                <a:cxn ang="0">
                  <a:pos x="T2" y="T3"/>
                </a:cxn>
                <a:cxn ang="0">
                  <a:pos x="T4" y="T5"/>
                </a:cxn>
              </a:cxnLst>
              <a:rect l="0" t="0" r="r" b="b"/>
              <a:pathLst>
                <a:path w="118" h="68">
                  <a:moveTo>
                    <a:pt x="0" y="68"/>
                  </a:moveTo>
                  <a:lnTo>
                    <a:pt x="0" y="0"/>
                  </a:lnTo>
                  <a:lnTo>
                    <a:pt x="11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2" name="Rectangle 380"/>
            <p:cNvSpPr>
              <a:spLocks noChangeArrowheads="1"/>
            </p:cNvSpPr>
            <p:nvPr/>
          </p:nvSpPr>
          <p:spPr bwMode="auto">
            <a:xfrm>
              <a:off x="1634" y="2420"/>
              <a:ext cx="81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A/mallard/Kr/H673-4/2016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73" name="Freeform 381"/>
            <p:cNvSpPr>
              <a:spLocks/>
            </p:cNvSpPr>
            <p:nvPr/>
          </p:nvSpPr>
          <p:spPr bwMode="auto">
            <a:xfrm>
              <a:off x="1603" y="2444"/>
              <a:ext cx="29" cy="67"/>
            </a:xfrm>
            <a:custGeom>
              <a:avLst/>
              <a:gdLst>
                <a:gd name="T0" fmla="*/ 0 w 29"/>
                <a:gd name="T1" fmla="*/ 67 h 67"/>
                <a:gd name="T2" fmla="*/ 0 w 29"/>
                <a:gd name="T3" fmla="*/ 0 h 67"/>
                <a:gd name="T4" fmla="*/ 29 w 29"/>
                <a:gd name="T5" fmla="*/ 0 h 67"/>
              </a:gdLst>
              <a:ahLst/>
              <a:cxnLst>
                <a:cxn ang="0">
                  <a:pos x="T0" y="T1"/>
                </a:cxn>
                <a:cxn ang="0">
                  <a:pos x="T2" y="T3"/>
                </a:cxn>
                <a:cxn ang="0">
                  <a:pos x="T4" y="T5"/>
                </a:cxn>
              </a:cxnLst>
              <a:rect l="0" t="0" r="r" b="b"/>
              <a:pathLst>
                <a:path w="29" h="67">
                  <a:moveTo>
                    <a:pt x="0" y="67"/>
                  </a:moveTo>
                  <a:lnTo>
                    <a:pt x="0" y="0"/>
                  </a:lnTo>
                  <a:lnTo>
                    <a:pt x="2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4" name="Rectangle 382"/>
            <p:cNvSpPr>
              <a:spLocks noChangeArrowheads="1"/>
            </p:cNvSpPr>
            <p:nvPr/>
          </p:nvSpPr>
          <p:spPr bwMode="auto">
            <a:xfrm>
              <a:off x="1605" y="2489"/>
              <a:ext cx="84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A/mallard/Korea/H910/2017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75" name="Freeform 383"/>
            <p:cNvSpPr>
              <a:spLocks/>
            </p:cNvSpPr>
            <p:nvPr/>
          </p:nvSpPr>
          <p:spPr bwMode="auto">
            <a:xfrm>
              <a:off x="1603" y="2513"/>
              <a:ext cx="0" cy="33"/>
            </a:xfrm>
            <a:custGeom>
              <a:avLst/>
              <a:gdLst>
                <a:gd name="T0" fmla="*/ 33 h 33"/>
                <a:gd name="T1" fmla="*/ 0 h 33"/>
                <a:gd name="T2" fmla="*/ 0 h 33"/>
              </a:gdLst>
              <a:ahLst/>
              <a:cxnLst>
                <a:cxn ang="0">
                  <a:pos x="0" y="T0"/>
                </a:cxn>
                <a:cxn ang="0">
                  <a:pos x="0" y="T1"/>
                </a:cxn>
                <a:cxn ang="0">
                  <a:pos x="0" y="T2"/>
                </a:cxn>
              </a:cxnLst>
              <a:rect l="0" t="0" r="r" b="b"/>
              <a:pathLst>
                <a:path h="33">
                  <a:moveTo>
                    <a:pt x="0" y="33"/>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6" name="Rectangle 384"/>
            <p:cNvSpPr>
              <a:spLocks noChangeArrowheads="1"/>
            </p:cNvSpPr>
            <p:nvPr/>
          </p:nvSpPr>
          <p:spPr bwMode="auto">
            <a:xfrm>
              <a:off x="1634" y="2559"/>
              <a:ext cx="938"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A/mandarin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/H539-3/2016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77" name="Freeform 385"/>
            <p:cNvSpPr>
              <a:spLocks/>
            </p:cNvSpPr>
            <p:nvPr/>
          </p:nvSpPr>
          <p:spPr bwMode="auto">
            <a:xfrm>
              <a:off x="1603" y="2549"/>
              <a:ext cx="29" cy="33"/>
            </a:xfrm>
            <a:custGeom>
              <a:avLst/>
              <a:gdLst>
                <a:gd name="T0" fmla="*/ 0 w 29"/>
                <a:gd name="T1" fmla="*/ 0 h 33"/>
                <a:gd name="T2" fmla="*/ 0 w 29"/>
                <a:gd name="T3" fmla="*/ 33 h 33"/>
                <a:gd name="T4" fmla="*/ 29 w 29"/>
                <a:gd name="T5" fmla="*/ 33 h 33"/>
              </a:gdLst>
              <a:ahLst/>
              <a:cxnLst>
                <a:cxn ang="0">
                  <a:pos x="T0" y="T1"/>
                </a:cxn>
                <a:cxn ang="0">
                  <a:pos x="T2" y="T3"/>
                </a:cxn>
                <a:cxn ang="0">
                  <a:pos x="T4" y="T5"/>
                </a:cxn>
              </a:cxnLst>
              <a:rect l="0" t="0" r="r" b="b"/>
              <a:pathLst>
                <a:path w="29" h="33">
                  <a:moveTo>
                    <a:pt x="0" y="0"/>
                  </a:moveTo>
                  <a:lnTo>
                    <a:pt x="0" y="33"/>
                  </a:lnTo>
                  <a:lnTo>
                    <a:pt x="29"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8" name="Line 386"/>
            <p:cNvSpPr>
              <a:spLocks noChangeShapeType="1"/>
            </p:cNvSpPr>
            <p:nvPr/>
          </p:nvSpPr>
          <p:spPr bwMode="auto">
            <a:xfrm>
              <a:off x="1603" y="2514"/>
              <a:ext cx="0" cy="68"/>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79" name="Freeform 387"/>
            <p:cNvSpPr>
              <a:spLocks/>
            </p:cNvSpPr>
            <p:nvPr/>
          </p:nvSpPr>
          <p:spPr bwMode="auto">
            <a:xfrm>
              <a:off x="1456" y="2445"/>
              <a:ext cx="147" cy="68"/>
            </a:xfrm>
            <a:custGeom>
              <a:avLst/>
              <a:gdLst>
                <a:gd name="T0" fmla="*/ 0 w 147"/>
                <a:gd name="T1" fmla="*/ 0 h 68"/>
                <a:gd name="T2" fmla="*/ 0 w 147"/>
                <a:gd name="T3" fmla="*/ 68 h 68"/>
                <a:gd name="T4" fmla="*/ 147 w 147"/>
                <a:gd name="T5" fmla="*/ 68 h 68"/>
              </a:gdLst>
              <a:ahLst/>
              <a:cxnLst>
                <a:cxn ang="0">
                  <a:pos x="T0" y="T1"/>
                </a:cxn>
                <a:cxn ang="0">
                  <a:pos x="T2" y="T3"/>
                </a:cxn>
                <a:cxn ang="0">
                  <a:pos x="T4" y="T5"/>
                </a:cxn>
              </a:cxnLst>
              <a:rect l="0" t="0" r="r" b="b"/>
              <a:pathLst>
                <a:path w="147" h="68">
                  <a:moveTo>
                    <a:pt x="0" y="0"/>
                  </a:moveTo>
                  <a:lnTo>
                    <a:pt x="0" y="68"/>
                  </a:lnTo>
                  <a:lnTo>
                    <a:pt x="147" y="68"/>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0" name="Freeform 388"/>
            <p:cNvSpPr>
              <a:spLocks/>
            </p:cNvSpPr>
            <p:nvPr/>
          </p:nvSpPr>
          <p:spPr bwMode="auto">
            <a:xfrm>
              <a:off x="1429" y="2359"/>
              <a:ext cx="27" cy="85"/>
            </a:xfrm>
            <a:custGeom>
              <a:avLst/>
              <a:gdLst>
                <a:gd name="T0" fmla="*/ 0 w 27"/>
                <a:gd name="T1" fmla="*/ 0 h 85"/>
                <a:gd name="T2" fmla="*/ 0 w 27"/>
                <a:gd name="T3" fmla="*/ 85 h 85"/>
                <a:gd name="T4" fmla="*/ 27 w 27"/>
                <a:gd name="T5" fmla="*/ 85 h 85"/>
              </a:gdLst>
              <a:ahLst/>
              <a:cxnLst>
                <a:cxn ang="0">
                  <a:pos x="T0" y="T1"/>
                </a:cxn>
                <a:cxn ang="0">
                  <a:pos x="T2" y="T3"/>
                </a:cxn>
                <a:cxn ang="0">
                  <a:pos x="T4" y="T5"/>
                </a:cxn>
              </a:cxnLst>
              <a:rect l="0" t="0" r="r" b="b"/>
              <a:pathLst>
                <a:path w="27" h="85">
                  <a:moveTo>
                    <a:pt x="0" y="0"/>
                  </a:moveTo>
                  <a:lnTo>
                    <a:pt x="0" y="85"/>
                  </a:lnTo>
                  <a:lnTo>
                    <a:pt x="27" y="85"/>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1" name="Freeform 389"/>
            <p:cNvSpPr>
              <a:spLocks/>
            </p:cNvSpPr>
            <p:nvPr/>
          </p:nvSpPr>
          <p:spPr bwMode="auto">
            <a:xfrm>
              <a:off x="1406" y="2263"/>
              <a:ext cx="23" cy="94"/>
            </a:xfrm>
            <a:custGeom>
              <a:avLst/>
              <a:gdLst>
                <a:gd name="T0" fmla="*/ 0 w 23"/>
                <a:gd name="T1" fmla="*/ 0 h 94"/>
                <a:gd name="T2" fmla="*/ 0 w 23"/>
                <a:gd name="T3" fmla="*/ 94 h 94"/>
                <a:gd name="T4" fmla="*/ 23 w 23"/>
                <a:gd name="T5" fmla="*/ 94 h 94"/>
              </a:gdLst>
              <a:ahLst/>
              <a:cxnLst>
                <a:cxn ang="0">
                  <a:pos x="T0" y="T1"/>
                </a:cxn>
                <a:cxn ang="0">
                  <a:pos x="T2" y="T3"/>
                </a:cxn>
                <a:cxn ang="0">
                  <a:pos x="T4" y="T5"/>
                </a:cxn>
              </a:cxnLst>
              <a:rect l="0" t="0" r="r" b="b"/>
              <a:pathLst>
                <a:path w="23" h="94">
                  <a:moveTo>
                    <a:pt x="0" y="0"/>
                  </a:moveTo>
                  <a:lnTo>
                    <a:pt x="0" y="94"/>
                  </a:lnTo>
                  <a:lnTo>
                    <a:pt x="23" y="94"/>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2" name="Freeform 390"/>
            <p:cNvSpPr>
              <a:spLocks/>
            </p:cNvSpPr>
            <p:nvPr/>
          </p:nvSpPr>
          <p:spPr bwMode="auto">
            <a:xfrm>
              <a:off x="1179" y="2017"/>
              <a:ext cx="227" cy="245"/>
            </a:xfrm>
            <a:custGeom>
              <a:avLst/>
              <a:gdLst>
                <a:gd name="T0" fmla="*/ 0 w 227"/>
                <a:gd name="T1" fmla="*/ 0 h 245"/>
                <a:gd name="T2" fmla="*/ 0 w 227"/>
                <a:gd name="T3" fmla="*/ 245 h 245"/>
                <a:gd name="T4" fmla="*/ 227 w 227"/>
                <a:gd name="T5" fmla="*/ 245 h 245"/>
              </a:gdLst>
              <a:ahLst/>
              <a:cxnLst>
                <a:cxn ang="0">
                  <a:pos x="T0" y="T1"/>
                </a:cxn>
                <a:cxn ang="0">
                  <a:pos x="T2" y="T3"/>
                </a:cxn>
                <a:cxn ang="0">
                  <a:pos x="T4" y="T5"/>
                </a:cxn>
              </a:cxnLst>
              <a:rect l="0" t="0" r="r" b="b"/>
              <a:pathLst>
                <a:path w="227" h="245">
                  <a:moveTo>
                    <a:pt x="0" y="0"/>
                  </a:moveTo>
                  <a:lnTo>
                    <a:pt x="0" y="245"/>
                  </a:lnTo>
                  <a:lnTo>
                    <a:pt x="227" y="245"/>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3" name="Freeform 391"/>
            <p:cNvSpPr>
              <a:spLocks/>
            </p:cNvSpPr>
            <p:nvPr/>
          </p:nvSpPr>
          <p:spPr bwMode="auto">
            <a:xfrm>
              <a:off x="1119" y="2016"/>
              <a:ext cx="60" cy="316"/>
            </a:xfrm>
            <a:custGeom>
              <a:avLst/>
              <a:gdLst>
                <a:gd name="T0" fmla="*/ 0 w 60"/>
                <a:gd name="T1" fmla="*/ 316 h 316"/>
                <a:gd name="T2" fmla="*/ 0 w 60"/>
                <a:gd name="T3" fmla="*/ 0 h 316"/>
                <a:gd name="T4" fmla="*/ 60 w 60"/>
                <a:gd name="T5" fmla="*/ 0 h 316"/>
              </a:gdLst>
              <a:ahLst/>
              <a:cxnLst>
                <a:cxn ang="0">
                  <a:pos x="T0" y="T1"/>
                </a:cxn>
                <a:cxn ang="0">
                  <a:pos x="T2" y="T3"/>
                </a:cxn>
                <a:cxn ang="0">
                  <a:pos x="T4" y="T5"/>
                </a:cxn>
              </a:cxnLst>
              <a:rect l="0" t="0" r="r" b="b"/>
              <a:pathLst>
                <a:path w="60" h="316">
                  <a:moveTo>
                    <a:pt x="0" y="316"/>
                  </a:moveTo>
                  <a:lnTo>
                    <a:pt x="0" y="0"/>
                  </a:lnTo>
                  <a:lnTo>
                    <a:pt x="6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4" name="Rectangle 392"/>
            <p:cNvSpPr>
              <a:spLocks noChangeArrowheads="1"/>
            </p:cNvSpPr>
            <p:nvPr/>
          </p:nvSpPr>
          <p:spPr bwMode="auto">
            <a:xfrm>
              <a:off x="1554" y="2628"/>
              <a:ext cx="97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ostrich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South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Africa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ORD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85" name="Freeform 393"/>
            <p:cNvSpPr>
              <a:spLocks/>
            </p:cNvSpPr>
            <p:nvPr/>
          </p:nvSpPr>
          <p:spPr bwMode="auto">
            <a:xfrm>
              <a:off x="1119" y="2335"/>
              <a:ext cx="433" cy="316"/>
            </a:xfrm>
            <a:custGeom>
              <a:avLst/>
              <a:gdLst>
                <a:gd name="T0" fmla="*/ 0 w 433"/>
                <a:gd name="T1" fmla="*/ 0 h 316"/>
                <a:gd name="T2" fmla="*/ 0 w 433"/>
                <a:gd name="T3" fmla="*/ 316 h 316"/>
                <a:gd name="T4" fmla="*/ 433 w 433"/>
                <a:gd name="T5" fmla="*/ 316 h 316"/>
              </a:gdLst>
              <a:ahLst/>
              <a:cxnLst>
                <a:cxn ang="0">
                  <a:pos x="T0" y="T1"/>
                </a:cxn>
                <a:cxn ang="0">
                  <a:pos x="T2" y="T3"/>
                </a:cxn>
                <a:cxn ang="0">
                  <a:pos x="T4" y="T5"/>
                </a:cxn>
              </a:cxnLst>
              <a:rect l="0" t="0" r="r" b="b"/>
              <a:pathLst>
                <a:path w="433" h="316">
                  <a:moveTo>
                    <a:pt x="0" y="0"/>
                  </a:moveTo>
                  <a:lnTo>
                    <a:pt x="0" y="316"/>
                  </a:lnTo>
                  <a:lnTo>
                    <a:pt x="433" y="31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6" name="Freeform 394"/>
            <p:cNvSpPr>
              <a:spLocks/>
            </p:cNvSpPr>
            <p:nvPr/>
          </p:nvSpPr>
          <p:spPr bwMode="auto">
            <a:xfrm>
              <a:off x="1098" y="2333"/>
              <a:ext cx="21" cy="192"/>
            </a:xfrm>
            <a:custGeom>
              <a:avLst/>
              <a:gdLst>
                <a:gd name="T0" fmla="*/ 0 w 21"/>
                <a:gd name="T1" fmla="*/ 192 h 192"/>
                <a:gd name="T2" fmla="*/ 0 w 21"/>
                <a:gd name="T3" fmla="*/ 0 h 192"/>
                <a:gd name="T4" fmla="*/ 21 w 21"/>
                <a:gd name="T5" fmla="*/ 0 h 192"/>
              </a:gdLst>
              <a:ahLst/>
              <a:cxnLst>
                <a:cxn ang="0">
                  <a:pos x="T0" y="T1"/>
                </a:cxn>
                <a:cxn ang="0">
                  <a:pos x="T2" y="T3"/>
                </a:cxn>
                <a:cxn ang="0">
                  <a:pos x="T4" y="T5"/>
                </a:cxn>
              </a:cxnLst>
              <a:rect l="0" t="0" r="r" b="b"/>
              <a:pathLst>
                <a:path w="21" h="192">
                  <a:moveTo>
                    <a:pt x="0" y="192"/>
                  </a:moveTo>
                  <a:lnTo>
                    <a:pt x="0" y="0"/>
                  </a:lnTo>
                  <a:lnTo>
                    <a:pt x="21"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7" name="Rectangle 395"/>
            <p:cNvSpPr>
              <a:spLocks noChangeArrowheads="1"/>
            </p:cNvSpPr>
            <p:nvPr/>
          </p:nvSpPr>
          <p:spPr bwMode="auto">
            <a:xfrm>
              <a:off x="1435" y="2697"/>
              <a:ext cx="938"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A/greylag Gs/</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Iceland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0948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(H6N5)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88" name="Freeform 396"/>
            <p:cNvSpPr>
              <a:spLocks/>
            </p:cNvSpPr>
            <p:nvPr/>
          </p:nvSpPr>
          <p:spPr bwMode="auto">
            <a:xfrm>
              <a:off x="1098" y="2528"/>
              <a:ext cx="335" cy="192"/>
            </a:xfrm>
            <a:custGeom>
              <a:avLst/>
              <a:gdLst>
                <a:gd name="T0" fmla="*/ 0 w 335"/>
                <a:gd name="T1" fmla="*/ 0 h 192"/>
                <a:gd name="T2" fmla="*/ 0 w 335"/>
                <a:gd name="T3" fmla="*/ 192 h 192"/>
                <a:gd name="T4" fmla="*/ 335 w 335"/>
                <a:gd name="T5" fmla="*/ 192 h 192"/>
              </a:gdLst>
              <a:ahLst/>
              <a:cxnLst>
                <a:cxn ang="0">
                  <a:pos x="T0" y="T1"/>
                </a:cxn>
                <a:cxn ang="0">
                  <a:pos x="T2" y="T3"/>
                </a:cxn>
                <a:cxn ang="0">
                  <a:pos x="T4" y="T5"/>
                </a:cxn>
              </a:cxnLst>
              <a:rect l="0" t="0" r="r" b="b"/>
              <a:pathLst>
                <a:path w="335" h="192">
                  <a:moveTo>
                    <a:pt x="0" y="0"/>
                  </a:moveTo>
                  <a:lnTo>
                    <a:pt x="0" y="192"/>
                  </a:lnTo>
                  <a:lnTo>
                    <a:pt x="335" y="19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89" name="Freeform 397"/>
            <p:cNvSpPr>
              <a:spLocks/>
            </p:cNvSpPr>
            <p:nvPr/>
          </p:nvSpPr>
          <p:spPr bwMode="auto">
            <a:xfrm>
              <a:off x="1004" y="2526"/>
              <a:ext cx="94" cy="164"/>
            </a:xfrm>
            <a:custGeom>
              <a:avLst/>
              <a:gdLst>
                <a:gd name="T0" fmla="*/ 0 w 94"/>
                <a:gd name="T1" fmla="*/ 164 h 164"/>
                <a:gd name="T2" fmla="*/ 0 w 94"/>
                <a:gd name="T3" fmla="*/ 0 h 164"/>
                <a:gd name="T4" fmla="*/ 94 w 94"/>
                <a:gd name="T5" fmla="*/ 0 h 164"/>
              </a:gdLst>
              <a:ahLst/>
              <a:cxnLst>
                <a:cxn ang="0">
                  <a:pos x="T0" y="T1"/>
                </a:cxn>
                <a:cxn ang="0">
                  <a:pos x="T2" y="T3"/>
                </a:cxn>
                <a:cxn ang="0">
                  <a:pos x="T4" y="T5"/>
                </a:cxn>
              </a:cxnLst>
              <a:rect l="0" t="0" r="r" b="b"/>
              <a:pathLst>
                <a:path w="94" h="164">
                  <a:moveTo>
                    <a:pt x="0" y="164"/>
                  </a:moveTo>
                  <a:lnTo>
                    <a:pt x="0" y="0"/>
                  </a:lnTo>
                  <a:lnTo>
                    <a:pt x="94"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0" name="Rectangle 398"/>
            <p:cNvSpPr>
              <a:spLocks noChangeArrowheads="1"/>
            </p:cNvSpPr>
            <p:nvPr/>
          </p:nvSpPr>
          <p:spPr bwMode="auto">
            <a:xfrm>
              <a:off x="1368" y="2766"/>
              <a:ext cx="90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CSM42-34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91" name="Freeform 399"/>
            <p:cNvSpPr>
              <a:spLocks/>
            </p:cNvSpPr>
            <p:nvPr/>
          </p:nvSpPr>
          <p:spPr bwMode="auto">
            <a:xfrm>
              <a:off x="1059" y="2789"/>
              <a:ext cx="307" cy="66"/>
            </a:xfrm>
            <a:custGeom>
              <a:avLst/>
              <a:gdLst>
                <a:gd name="T0" fmla="*/ 0 w 307"/>
                <a:gd name="T1" fmla="*/ 66 h 66"/>
                <a:gd name="T2" fmla="*/ 0 w 307"/>
                <a:gd name="T3" fmla="*/ 0 h 66"/>
                <a:gd name="T4" fmla="*/ 307 w 307"/>
                <a:gd name="T5" fmla="*/ 0 h 66"/>
              </a:gdLst>
              <a:ahLst/>
              <a:cxnLst>
                <a:cxn ang="0">
                  <a:pos x="T0" y="T1"/>
                </a:cxn>
                <a:cxn ang="0">
                  <a:pos x="T2" y="T3"/>
                </a:cxn>
                <a:cxn ang="0">
                  <a:pos x="T4" y="T5"/>
                </a:cxn>
              </a:cxnLst>
              <a:rect l="0" t="0" r="r" b="b"/>
              <a:pathLst>
                <a:path w="307" h="66">
                  <a:moveTo>
                    <a:pt x="0" y="66"/>
                  </a:moveTo>
                  <a:lnTo>
                    <a:pt x="0" y="0"/>
                  </a:lnTo>
                  <a:lnTo>
                    <a:pt x="307"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2" name="Rectangle 400"/>
            <p:cNvSpPr>
              <a:spLocks noChangeArrowheads="1"/>
            </p:cNvSpPr>
            <p:nvPr/>
          </p:nvSpPr>
          <p:spPr bwMode="auto">
            <a:xfrm>
              <a:off x="1455" y="2835"/>
              <a:ext cx="1091"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A/ruddy shelduck/Mongolia/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1189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93" name="Freeform 401"/>
            <p:cNvSpPr>
              <a:spLocks/>
            </p:cNvSpPr>
            <p:nvPr/>
          </p:nvSpPr>
          <p:spPr bwMode="auto">
            <a:xfrm>
              <a:off x="1073" y="2858"/>
              <a:ext cx="380" cy="64"/>
            </a:xfrm>
            <a:custGeom>
              <a:avLst/>
              <a:gdLst>
                <a:gd name="T0" fmla="*/ 0 w 380"/>
                <a:gd name="T1" fmla="*/ 64 h 64"/>
                <a:gd name="T2" fmla="*/ 0 w 380"/>
                <a:gd name="T3" fmla="*/ 0 h 64"/>
                <a:gd name="T4" fmla="*/ 380 w 380"/>
                <a:gd name="T5" fmla="*/ 0 h 64"/>
              </a:gdLst>
              <a:ahLst/>
              <a:cxnLst>
                <a:cxn ang="0">
                  <a:pos x="T0" y="T1"/>
                </a:cxn>
                <a:cxn ang="0">
                  <a:pos x="T2" y="T3"/>
                </a:cxn>
                <a:cxn ang="0">
                  <a:pos x="T4" y="T5"/>
                </a:cxn>
              </a:cxnLst>
              <a:rect l="0" t="0" r="r" b="b"/>
              <a:pathLst>
                <a:path w="380" h="64">
                  <a:moveTo>
                    <a:pt x="0" y="64"/>
                  </a:moveTo>
                  <a:lnTo>
                    <a:pt x="0" y="0"/>
                  </a:lnTo>
                  <a:lnTo>
                    <a:pt x="38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4" name="Rectangle 402"/>
            <p:cNvSpPr>
              <a:spLocks noChangeArrowheads="1"/>
            </p:cNvSpPr>
            <p:nvPr/>
          </p:nvSpPr>
          <p:spPr bwMode="auto">
            <a:xfrm>
              <a:off x="1850" y="2904"/>
              <a:ext cx="72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A/broiler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(H3N2)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95" name="Freeform 403"/>
            <p:cNvSpPr>
              <a:spLocks/>
            </p:cNvSpPr>
            <p:nvPr/>
          </p:nvSpPr>
          <p:spPr bwMode="auto">
            <a:xfrm>
              <a:off x="1569" y="2928"/>
              <a:ext cx="279" cy="59"/>
            </a:xfrm>
            <a:custGeom>
              <a:avLst/>
              <a:gdLst>
                <a:gd name="T0" fmla="*/ 0 w 279"/>
                <a:gd name="T1" fmla="*/ 59 h 59"/>
                <a:gd name="T2" fmla="*/ 0 w 279"/>
                <a:gd name="T3" fmla="*/ 0 h 59"/>
                <a:gd name="T4" fmla="*/ 279 w 279"/>
                <a:gd name="T5" fmla="*/ 0 h 59"/>
              </a:gdLst>
              <a:ahLst/>
              <a:cxnLst>
                <a:cxn ang="0">
                  <a:pos x="T0" y="T1"/>
                </a:cxn>
                <a:cxn ang="0">
                  <a:pos x="T2" y="T3"/>
                </a:cxn>
                <a:cxn ang="0">
                  <a:pos x="T4" y="T5"/>
                </a:cxn>
              </a:cxnLst>
              <a:rect l="0" t="0" r="r" b="b"/>
              <a:pathLst>
                <a:path w="279" h="59">
                  <a:moveTo>
                    <a:pt x="0" y="59"/>
                  </a:moveTo>
                  <a:lnTo>
                    <a:pt x="0" y="0"/>
                  </a:lnTo>
                  <a:lnTo>
                    <a:pt x="27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6" name="Rectangle 404"/>
            <p:cNvSpPr>
              <a:spLocks noChangeArrowheads="1"/>
            </p:cNvSpPr>
            <p:nvPr/>
          </p:nvSpPr>
          <p:spPr bwMode="auto">
            <a:xfrm>
              <a:off x="1714" y="2973"/>
              <a:ext cx="661"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97" name="Freeform 405"/>
            <p:cNvSpPr>
              <a:spLocks/>
            </p:cNvSpPr>
            <p:nvPr/>
          </p:nvSpPr>
          <p:spPr bwMode="auto">
            <a:xfrm>
              <a:off x="1712" y="2997"/>
              <a:ext cx="0" cy="50"/>
            </a:xfrm>
            <a:custGeom>
              <a:avLst/>
              <a:gdLst>
                <a:gd name="T0" fmla="*/ 50 h 50"/>
                <a:gd name="T1" fmla="*/ 0 h 50"/>
                <a:gd name="T2" fmla="*/ 0 h 50"/>
              </a:gdLst>
              <a:ahLst/>
              <a:cxnLst>
                <a:cxn ang="0">
                  <a:pos x="0" y="T0"/>
                </a:cxn>
                <a:cxn ang="0">
                  <a:pos x="0" y="T1"/>
                </a:cxn>
                <a:cxn ang="0">
                  <a:pos x="0" y="T2"/>
                </a:cxn>
              </a:cxnLst>
              <a:rect l="0" t="0" r="r" b="b"/>
              <a:pathLst>
                <a:path h="50">
                  <a:moveTo>
                    <a:pt x="0" y="50"/>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598" name="Rectangle 406"/>
            <p:cNvSpPr>
              <a:spLocks noChangeArrowheads="1"/>
            </p:cNvSpPr>
            <p:nvPr/>
          </p:nvSpPr>
          <p:spPr bwMode="auto">
            <a:xfrm>
              <a:off x="1920" y="3043"/>
              <a:ext cx="640"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JSM</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99" name="Freeform 407"/>
            <p:cNvSpPr>
              <a:spLocks/>
            </p:cNvSpPr>
            <p:nvPr/>
          </p:nvSpPr>
          <p:spPr bwMode="auto">
            <a:xfrm>
              <a:off x="1737" y="3066"/>
              <a:ext cx="181" cy="33"/>
            </a:xfrm>
            <a:custGeom>
              <a:avLst/>
              <a:gdLst>
                <a:gd name="T0" fmla="*/ 0 w 181"/>
                <a:gd name="T1" fmla="*/ 33 h 33"/>
                <a:gd name="T2" fmla="*/ 0 w 181"/>
                <a:gd name="T3" fmla="*/ 0 h 33"/>
                <a:gd name="T4" fmla="*/ 181 w 181"/>
                <a:gd name="T5" fmla="*/ 0 h 33"/>
              </a:gdLst>
              <a:ahLst/>
              <a:cxnLst>
                <a:cxn ang="0">
                  <a:pos x="T0" y="T1"/>
                </a:cxn>
                <a:cxn ang="0">
                  <a:pos x="T2" y="T3"/>
                </a:cxn>
                <a:cxn ang="0">
                  <a:pos x="T4" y="T5"/>
                </a:cxn>
              </a:cxnLst>
              <a:rect l="0" t="0" r="r" b="b"/>
              <a:pathLst>
                <a:path w="181" h="33">
                  <a:moveTo>
                    <a:pt x="0" y="33"/>
                  </a:moveTo>
                  <a:lnTo>
                    <a:pt x="0" y="0"/>
                  </a:lnTo>
                  <a:lnTo>
                    <a:pt x="181"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0" name="Rectangle 408"/>
            <p:cNvSpPr>
              <a:spLocks noChangeArrowheads="1"/>
            </p:cNvSpPr>
            <p:nvPr/>
          </p:nvSpPr>
          <p:spPr bwMode="auto">
            <a:xfrm>
              <a:off x="2017" y="3112"/>
              <a:ext cx="64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LSY</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01" name="Freeform 409"/>
            <p:cNvSpPr>
              <a:spLocks/>
            </p:cNvSpPr>
            <p:nvPr/>
          </p:nvSpPr>
          <p:spPr bwMode="auto">
            <a:xfrm>
              <a:off x="1737" y="3102"/>
              <a:ext cx="278" cy="33"/>
            </a:xfrm>
            <a:custGeom>
              <a:avLst/>
              <a:gdLst>
                <a:gd name="T0" fmla="*/ 0 w 278"/>
                <a:gd name="T1" fmla="*/ 0 h 33"/>
                <a:gd name="T2" fmla="*/ 0 w 278"/>
                <a:gd name="T3" fmla="*/ 33 h 33"/>
                <a:gd name="T4" fmla="*/ 278 w 278"/>
                <a:gd name="T5" fmla="*/ 33 h 33"/>
              </a:gdLst>
              <a:ahLst/>
              <a:cxnLst>
                <a:cxn ang="0">
                  <a:pos x="T0" y="T1"/>
                </a:cxn>
                <a:cxn ang="0">
                  <a:pos x="T2" y="T3"/>
                </a:cxn>
                <a:cxn ang="0">
                  <a:pos x="T4" y="T5"/>
                </a:cxn>
              </a:cxnLst>
              <a:rect l="0" t="0" r="r" b="b"/>
              <a:pathLst>
                <a:path w="278" h="33">
                  <a:moveTo>
                    <a:pt x="0" y="0"/>
                  </a:moveTo>
                  <a:lnTo>
                    <a:pt x="0" y="33"/>
                  </a:lnTo>
                  <a:lnTo>
                    <a:pt x="278"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2" name="Freeform 410"/>
            <p:cNvSpPr>
              <a:spLocks/>
            </p:cNvSpPr>
            <p:nvPr/>
          </p:nvSpPr>
          <p:spPr bwMode="auto">
            <a:xfrm>
              <a:off x="1712" y="3050"/>
              <a:ext cx="25" cy="50"/>
            </a:xfrm>
            <a:custGeom>
              <a:avLst/>
              <a:gdLst>
                <a:gd name="T0" fmla="*/ 0 w 25"/>
                <a:gd name="T1" fmla="*/ 0 h 50"/>
                <a:gd name="T2" fmla="*/ 0 w 25"/>
                <a:gd name="T3" fmla="*/ 50 h 50"/>
                <a:gd name="T4" fmla="*/ 25 w 25"/>
                <a:gd name="T5" fmla="*/ 50 h 50"/>
              </a:gdLst>
              <a:ahLst/>
              <a:cxnLst>
                <a:cxn ang="0">
                  <a:pos x="T0" y="T1"/>
                </a:cxn>
                <a:cxn ang="0">
                  <a:pos x="T2" y="T3"/>
                </a:cxn>
                <a:cxn ang="0">
                  <a:pos x="T4" y="T5"/>
                </a:cxn>
              </a:cxnLst>
              <a:rect l="0" t="0" r="r" b="b"/>
              <a:pathLst>
                <a:path w="25" h="50">
                  <a:moveTo>
                    <a:pt x="0" y="0"/>
                  </a:moveTo>
                  <a:lnTo>
                    <a:pt x="0" y="50"/>
                  </a:lnTo>
                  <a:lnTo>
                    <a:pt x="25" y="5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3" name="Freeform 411"/>
            <p:cNvSpPr>
              <a:spLocks/>
            </p:cNvSpPr>
            <p:nvPr/>
          </p:nvSpPr>
          <p:spPr bwMode="auto">
            <a:xfrm>
              <a:off x="1569" y="2990"/>
              <a:ext cx="143" cy="59"/>
            </a:xfrm>
            <a:custGeom>
              <a:avLst/>
              <a:gdLst>
                <a:gd name="T0" fmla="*/ 0 w 143"/>
                <a:gd name="T1" fmla="*/ 0 h 59"/>
                <a:gd name="T2" fmla="*/ 0 w 143"/>
                <a:gd name="T3" fmla="*/ 59 h 59"/>
                <a:gd name="T4" fmla="*/ 143 w 143"/>
                <a:gd name="T5" fmla="*/ 59 h 59"/>
              </a:gdLst>
              <a:ahLst/>
              <a:cxnLst>
                <a:cxn ang="0">
                  <a:pos x="T0" y="T1"/>
                </a:cxn>
                <a:cxn ang="0">
                  <a:pos x="T2" y="T3"/>
                </a:cxn>
                <a:cxn ang="0">
                  <a:pos x="T4" y="T5"/>
                </a:cxn>
              </a:cxnLst>
              <a:rect l="0" t="0" r="r" b="b"/>
              <a:pathLst>
                <a:path w="143" h="59">
                  <a:moveTo>
                    <a:pt x="0" y="0"/>
                  </a:moveTo>
                  <a:lnTo>
                    <a:pt x="0" y="59"/>
                  </a:lnTo>
                  <a:lnTo>
                    <a:pt x="143" y="59"/>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4" name="Freeform 412"/>
            <p:cNvSpPr>
              <a:spLocks/>
            </p:cNvSpPr>
            <p:nvPr/>
          </p:nvSpPr>
          <p:spPr bwMode="auto">
            <a:xfrm>
              <a:off x="1073" y="2925"/>
              <a:ext cx="496" cy="63"/>
            </a:xfrm>
            <a:custGeom>
              <a:avLst/>
              <a:gdLst>
                <a:gd name="T0" fmla="*/ 0 w 496"/>
                <a:gd name="T1" fmla="*/ 0 h 63"/>
                <a:gd name="T2" fmla="*/ 0 w 496"/>
                <a:gd name="T3" fmla="*/ 63 h 63"/>
                <a:gd name="T4" fmla="*/ 496 w 496"/>
                <a:gd name="T5" fmla="*/ 63 h 63"/>
              </a:gdLst>
              <a:ahLst/>
              <a:cxnLst>
                <a:cxn ang="0">
                  <a:pos x="T0" y="T1"/>
                </a:cxn>
                <a:cxn ang="0">
                  <a:pos x="T2" y="T3"/>
                </a:cxn>
                <a:cxn ang="0">
                  <a:pos x="T4" y="T5"/>
                </a:cxn>
              </a:cxnLst>
              <a:rect l="0" t="0" r="r" b="b"/>
              <a:pathLst>
                <a:path w="496" h="63">
                  <a:moveTo>
                    <a:pt x="0" y="0"/>
                  </a:moveTo>
                  <a:lnTo>
                    <a:pt x="0" y="63"/>
                  </a:lnTo>
                  <a:lnTo>
                    <a:pt x="496" y="6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5" name="Freeform 413"/>
            <p:cNvSpPr>
              <a:spLocks/>
            </p:cNvSpPr>
            <p:nvPr/>
          </p:nvSpPr>
          <p:spPr bwMode="auto">
            <a:xfrm>
              <a:off x="1059" y="2858"/>
              <a:ext cx="14" cy="65"/>
            </a:xfrm>
            <a:custGeom>
              <a:avLst/>
              <a:gdLst>
                <a:gd name="T0" fmla="*/ 0 w 14"/>
                <a:gd name="T1" fmla="*/ 0 h 65"/>
                <a:gd name="T2" fmla="*/ 0 w 14"/>
                <a:gd name="T3" fmla="*/ 65 h 65"/>
                <a:gd name="T4" fmla="*/ 14 w 14"/>
                <a:gd name="T5" fmla="*/ 65 h 65"/>
              </a:gdLst>
              <a:ahLst/>
              <a:cxnLst>
                <a:cxn ang="0">
                  <a:pos x="T0" y="T1"/>
                </a:cxn>
                <a:cxn ang="0">
                  <a:pos x="T2" y="T3"/>
                </a:cxn>
                <a:cxn ang="0">
                  <a:pos x="T4" y="T5"/>
                </a:cxn>
              </a:cxnLst>
              <a:rect l="0" t="0" r="r" b="b"/>
              <a:pathLst>
                <a:path w="14" h="65">
                  <a:moveTo>
                    <a:pt x="0" y="0"/>
                  </a:moveTo>
                  <a:lnTo>
                    <a:pt x="0" y="65"/>
                  </a:lnTo>
                  <a:lnTo>
                    <a:pt x="14" y="65"/>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6" name="Freeform 414"/>
            <p:cNvSpPr>
              <a:spLocks/>
            </p:cNvSpPr>
            <p:nvPr/>
          </p:nvSpPr>
          <p:spPr bwMode="auto">
            <a:xfrm>
              <a:off x="1004" y="2693"/>
              <a:ext cx="55" cy="163"/>
            </a:xfrm>
            <a:custGeom>
              <a:avLst/>
              <a:gdLst>
                <a:gd name="T0" fmla="*/ 0 w 55"/>
                <a:gd name="T1" fmla="*/ 0 h 163"/>
                <a:gd name="T2" fmla="*/ 0 w 55"/>
                <a:gd name="T3" fmla="*/ 163 h 163"/>
                <a:gd name="T4" fmla="*/ 55 w 55"/>
                <a:gd name="T5" fmla="*/ 163 h 163"/>
              </a:gdLst>
              <a:ahLst/>
              <a:cxnLst>
                <a:cxn ang="0">
                  <a:pos x="T0" y="T1"/>
                </a:cxn>
                <a:cxn ang="0">
                  <a:pos x="T2" y="T3"/>
                </a:cxn>
                <a:cxn ang="0">
                  <a:pos x="T4" y="T5"/>
                </a:cxn>
              </a:cxnLst>
              <a:rect l="0" t="0" r="r" b="b"/>
              <a:pathLst>
                <a:path w="55" h="163">
                  <a:moveTo>
                    <a:pt x="0" y="0"/>
                  </a:moveTo>
                  <a:lnTo>
                    <a:pt x="0" y="163"/>
                  </a:lnTo>
                  <a:lnTo>
                    <a:pt x="55" y="16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7" name="Freeform 415"/>
            <p:cNvSpPr>
              <a:spLocks/>
            </p:cNvSpPr>
            <p:nvPr/>
          </p:nvSpPr>
          <p:spPr bwMode="auto">
            <a:xfrm>
              <a:off x="977" y="2691"/>
              <a:ext cx="27" cy="288"/>
            </a:xfrm>
            <a:custGeom>
              <a:avLst/>
              <a:gdLst>
                <a:gd name="T0" fmla="*/ 0 w 27"/>
                <a:gd name="T1" fmla="*/ 288 h 288"/>
                <a:gd name="T2" fmla="*/ 0 w 27"/>
                <a:gd name="T3" fmla="*/ 0 h 288"/>
                <a:gd name="T4" fmla="*/ 27 w 27"/>
                <a:gd name="T5" fmla="*/ 0 h 288"/>
              </a:gdLst>
              <a:ahLst/>
              <a:cxnLst>
                <a:cxn ang="0">
                  <a:pos x="T0" y="T1"/>
                </a:cxn>
                <a:cxn ang="0">
                  <a:pos x="T2" y="T3"/>
                </a:cxn>
                <a:cxn ang="0">
                  <a:pos x="T4" y="T5"/>
                </a:cxn>
              </a:cxnLst>
              <a:rect l="0" t="0" r="r" b="b"/>
              <a:pathLst>
                <a:path w="27" h="288">
                  <a:moveTo>
                    <a:pt x="0" y="288"/>
                  </a:moveTo>
                  <a:lnTo>
                    <a:pt x="0" y="0"/>
                  </a:lnTo>
                  <a:lnTo>
                    <a:pt x="27"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08" name="Rectangle 416"/>
            <p:cNvSpPr>
              <a:spLocks noChangeArrowheads="1"/>
            </p:cNvSpPr>
            <p:nvPr/>
          </p:nvSpPr>
          <p:spPr bwMode="auto">
            <a:xfrm>
              <a:off x="1278" y="3181"/>
              <a:ext cx="846"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A/aquatic bird/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CN5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(H6N5)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09" name="Freeform 417"/>
            <p:cNvSpPr>
              <a:spLocks/>
            </p:cNvSpPr>
            <p:nvPr/>
          </p:nvSpPr>
          <p:spPr bwMode="auto">
            <a:xfrm>
              <a:off x="1189" y="3204"/>
              <a:ext cx="88" cy="64"/>
            </a:xfrm>
            <a:custGeom>
              <a:avLst/>
              <a:gdLst>
                <a:gd name="T0" fmla="*/ 0 w 88"/>
                <a:gd name="T1" fmla="*/ 64 h 64"/>
                <a:gd name="T2" fmla="*/ 0 w 88"/>
                <a:gd name="T3" fmla="*/ 0 h 64"/>
                <a:gd name="T4" fmla="*/ 88 w 88"/>
                <a:gd name="T5" fmla="*/ 0 h 64"/>
              </a:gdLst>
              <a:ahLst/>
              <a:cxnLst>
                <a:cxn ang="0">
                  <a:pos x="T0" y="T1"/>
                </a:cxn>
                <a:cxn ang="0">
                  <a:pos x="T2" y="T3"/>
                </a:cxn>
                <a:cxn ang="0">
                  <a:pos x="T4" y="T5"/>
                </a:cxn>
              </a:cxnLst>
              <a:rect l="0" t="0" r="r" b="b"/>
              <a:pathLst>
                <a:path w="88" h="64">
                  <a:moveTo>
                    <a:pt x="0" y="64"/>
                  </a:moveTo>
                  <a:lnTo>
                    <a:pt x="0" y="0"/>
                  </a:lnTo>
                  <a:lnTo>
                    <a:pt x="8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0" name="Rectangle 418"/>
            <p:cNvSpPr>
              <a:spLocks noChangeArrowheads="1"/>
            </p:cNvSpPr>
            <p:nvPr/>
          </p:nvSpPr>
          <p:spPr bwMode="auto">
            <a:xfrm>
              <a:off x="1370" y="3250"/>
              <a:ext cx="8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SH19-47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11" name="Freeform 419"/>
            <p:cNvSpPr>
              <a:spLocks/>
            </p:cNvSpPr>
            <p:nvPr/>
          </p:nvSpPr>
          <p:spPr bwMode="auto">
            <a:xfrm>
              <a:off x="1368" y="3273"/>
              <a:ext cx="0" cy="59"/>
            </a:xfrm>
            <a:custGeom>
              <a:avLst/>
              <a:gdLst>
                <a:gd name="T0" fmla="*/ 59 h 59"/>
                <a:gd name="T1" fmla="*/ 0 h 59"/>
                <a:gd name="T2" fmla="*/ 0 h 59"/>
              </a:gdLst>
              <a:ahLst/>
              <a:cxnLst>
                <a:cxn ang="0">
                  <a:pos x="0" y="T0"/>
                </a:cxn>
                <a:cxn ang="0">
                  <a:pos x="0" y="T1"/>
                </a:cxn>
                <a:cxn ang="0">
                  <a:pos x="0" y="T2"/>
                </a:cxn>
              </a:cxnLst>
              <a:rect l="0" t="0" r="r" b="b"/>
              <a:pathLst>
                <a:path h="59">
                  <a:moveTo>
                    <a:pt x="0" y="59"/>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2" name="Rectangle 420"/>
            <p:cNvSpPr>
              <a:spLocks noChangeArrowheads="1"/>
            </p:cNvSpPr>
            <p:nvPr/>
          </p:nvSpPr>
          <p:spPr bwMode="auto">
            <a:xfrm>
              <a:off x="1486" y="3319"/>
              <a:ext cx="91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Dk/Kr/MHC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39-26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13" name="Freeform 421"/>
            <p:cNvSpPr>
              <a:spLocks/>
            </p:cNvSpPr>
            <p:nvPr/>
          </p:nvSpPr>
          <p:spPr bwMode="auto">
            <a:xfrm>
              <a:off x="1397" y="3343"/>
              <a:ext cx="87" cy="50"/>
            </a:xfrm>
            <a:custGeom>
              <a:avLst/>
              <a:gdLst>
                <a:gd name="T0" fmla="*/ 0 w 87"/>
                <a:gd name="T1" fmla="*/ 50 h 50"/>
                <a:gd name="T2" fmla="*/ 0 w 87"/>
                <a:gd name="T3" fmla="*/ 0 h 50"/>
                <a:gd name="T4" fmla="*/ 87 w 87"/>
                <a:gd name="T5" fmla="*/ 0 h 50"/>
              </a:gdLst>
              <a:ahLst/>
              <a:cxnLst>
                <a:cxn ang="0">
                  <a:pos x="T0" y="T1"/>
                </a:cxn>
                <a:cxn ang="0">
                  <a:pos x="T2" y="T3"/>
                </a:cxn>
                <a:cxn ang="0">
                  <a:pos x="T4" y="T5"/>
                </a:cxn>
              </a:cxnLst>
              <a:rect l="0" t="0" r="r" b="b"/>
              <a:pathLst>
                <a:path w="87" h="50">
                  <a:moveTo>
                    <a:pt x="0" y="50"/>
                  </a:moveTo>
                  <a:lnTo>
                    <a:pt x="0" y="0"/>
                  </a:lnTo>
                  <a:lnTo>
                    <a:pt x="87"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4" name="Rectangle 422"/>
            <p:cNvSpPr>
              <a:spLocks noChangeArrowheads="1"/>
            </p:cNvSpPr>
            <p:nvPr/>
          </p:nvSpPr>
          <p:spPr bwMode="auto">
            <a:xfrm>
              <a:off x="1486" y="3388"/>
              <a:ext cx="97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Korea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15" name="Freeform 423"/>
            <p:cNvSpPr>
              <a:spLocks/>
            </p:cNvSpPr>
            <p:nvPr/>
          </p:nvSpPr>
          <p:spPr bwMode="auto">
            <a:xfrm>
              <a:off x="1426" y="3412"/>
              <a:ext cx="58" cy="33"/>
            </a:xfrm>
            <a:custGeom>
              <a:avLst/>
              <a:gdLst>
                <a:gd name="T0" fmla="*/ 0 w 58"/>
                <a:gd name="T1" fmla="*/ 33 h 33"/>
                <a:gd name="T2" fmla="*/ 0 w 58"/>
                <a:gd name="T3" fmla="*/ 0 h 33"/>
                <a:gd name="T4" fmla="*/ 58 w 58"/>
                <a:gd name="T5" fmla="*/ 0 h 33"/>
              </a:gdLst>
              <a:ahLst/>
              <a:cxnLst>
                <a:cxn ang="0">
                  <a:pos x="T0" y="T1"/>
                </a:cxn>
                <a:cxn ang="0">
                  <a:pos x="T2" y="T3"/>
                </a:cxn>
                <a:cxn ang="0">
                  <a:pos x="T4" y="T5"/>
                </a:cxn>
              </a:cxnLst>
              <a:rect l="0" t="0" r="r" b="b"/>
              <a:pathLst>
                <a:path w="58" h="33">
                  <a:moveTo>
                    <a:pt x="0" y="33"/>
                  </a:moveTo>
                  <a:lnTo>
                    <a:pt x="0" y="0"/>
                  </a:lnTo>
                  <a:lnTo>
                    <a:pt x="5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6" name="Rectangle 424"/>
            <p:cNvSpPr>
              <a:spLocks noChangeArrowheads="1"/>
            </p:cNvSpPr>
            <p:nvPr/>
          </p:nvSpPr>
          <p:spPr bwMode="auto">
            <a:xfrm>
              <a:off x="1428" y="3458"/>
              <a:ext cx="912"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Dk/Kr/MHC</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35-25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17" name="Freeform 425"/>
            <p:cNvSpPr>
              <a:spLocks/>
            </p:cNvSpPr>
            <p:nvPr/>
          </p:nvSpPr>
          <p:spPr bwMode="auto">
            <a:xfrm>
              <a:off x="1426" y="3448"/>
              <a:ext cx="0" cy="33"/>
            </a:xfrm>
            <a:custGeom>
              <a:avLst/>
              <a:gdLst>
                <a:gd name="T0" fmla="*/ 0 h 33"/>
                <a:gd name="T1" fmla="*/ 33 h 33"/>
                <a:gd name="T2" fmla="*/ 33 h 33"/>
              </a:gdLst>
              <a:ahLst/>
              <a:cxnLst>
                <a:cxn ang="0">
                  <a:pos x="0" y="T0"/>
                </a:cxn>
                <a:cxn ang="0">
                  <a:pos x="0" y="T1"/>
                </a:cxn>
                <a:cxn ang="0">
                  <a:pos x="0" y="T2"/>
                </a:cxn>
              </a:cxnLst>
              <a:rect l="0" t="0" r="r" b="b"/>
              <a:pathLst>
                <a:path h="33">
                  <a:moveTo>
                    <a:pt x="0" y="0"/>
                  </a:moveTo>
                  <a:lnTo>
                    <a:pt x="0" y="33"/>
                  </a:lnTo>
                  <a:lnTo>
                    <a:pt x="0"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8" name="Freeform 426"/>
            <p:cNvSpPr>
              <a:spLocks/>
            </p:cNvSpPr>
            <p:nvPr/>
          </p:nvSpPr>
          <p:spPr bwMode="auto">
            <a:xfrm>
              <a:off x="1397" y="3396"/>
              <a:ext cx="29" cy="50"/>
            </a:xfrm>
            <a:custGeom>
              <a:avLst/>
              <a:gdLst>
                <a:gd name="T0" fmla="*/ 0 w 29"/>
                <a:gd name="T1" fmla="*/ 0 h 50"/>
                <a:gd name="T2" fmla="*/ 0 w 29"/>
                <a:gd name="T3" fmla="*/ 50 h 50"/>
                <a:gd name="T4" fmla="*/ 29 w 29"/>
                <a:gd name="T5" fmla="*/ 50 h 50"/>
              </a:gdLst>
              <a:ahLst/>
              <a:cxnLst>
                <a:cxn ang="0">
                  <a:pos x="T0" y="T1"/>
                </a:cxn>
                <a:cxn ang="0">
                  <a:pos x="T2" y="T3"/>
                </a:cxn>
                <a:cxn ang="0">
                  <a:pos x="T4" y="T5"/>
                </a:cxn>
              </a:cxnLst>
              <a:rect l="0" t="0" r="r" b="b"/>
              <a:pathLst>
                <a:path w="29" h="50">
                  <a:moveTo>
                    <a:pt x="0" y="0"/>
                  </a:moveTo>
                  <a:lnTo>
                    <a:pt x="0" y="50"/>
                  </a:lnTo>
                  <a:lnTo>
                    <a:pt x="29" y="5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19" name="Freeform 427"/>
            <p:cNvSpPr>
              <a:spLocks/>
            </p:cNvSpPr>
            <p:nvPr/>
          </p:nvSpPr>
          <p:spPr bwMode="auto">
            <a:xfrm>
              <a:off x="1368" y="3335"/>
              <a:ext cx="29" cy="59"/>
            </a:xfrm>
            <a:custGeom>
              <a:avLst/>
              <a:gdLst>
                <a:gd name="T0" fmla="*/ 0 w 29"/>
                <a:gd name="T1" fmla="*/ 0 h 59"/>
                <a:gd name="T2" fmla="*/ 0 w 29"/>
                <a:gd name="T3" fmla="*/ 59 h 59"/>
                <a:gd name="T4" fmla="*/ 29 w 29"/>
                <a:gd name="T5" fmla="*/ 59 h 59"/>
              </a:gdLst>
              <a:ahLst/>
              <a:cxnLst>
                <a:cxn ang="0">
                  <a:pos x="T0" y="T1"/>
                </a:cxn>
                <a:cxn ang="0">
                  <a:pos x="T2" y="T3"/>
                </a:cxn>
                <a:cxn ang="0">
                  <a:pos x="T4" y="T5"/>
                </a:cxn>
              </a:cxnLst>
              <a:rect l="0" t="0" r="r" b="b"/>
              <a:pathLst>
                <a:path w="29" h="59">
                  <a:moveTo>
                    <a:pt x="0" y="0"/>
                  </a:moveTo>
                  <a:lnTo>
                    <a:pt x="0" y="59"/>
                  </a:lnTo>
                  <a:lnTo>
                    <a:pt x="29" y="59"/>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0" name="Freeform 428"/>
            <p:cNvSpPr>
              <a:spLocks/>
            </p:cNvSpPr>
            <p:nvPr/>
          </p:nvSpPr>
          <p:spPr bwMode="auto">
            <a:xfrm>
              <a:off x="1189" y="3270"/>
              <a:ext cx="179" cy="64"/>
            </a:xfrm>
            <a:custGeom>
              <a:avLst/>
              <a:gdLst>
                <a:gd name="T0" fmla="*/ 0 w 179"/>
                <a:gd name="T1" fmla="*/ 0 h 64"/>
                <a:gd name="T2" fmla="*/ 0 w 179"/>
                <a:gd name="T3" fmla="*/ 64 h 64"/>
                <a:gd name="T4" fmla="*/ 179 w 179"/>
                <a:gd name="T5" fmla="*/ 64 h 64"/>
              </a:gdLst>
              <a:ahLst/>
              <a:cxnLst>
                <a:cxn ang="0">
                  <a:pos x="T0" y="T1"/>
                </a:cxn>
                <a:cxn ang="0">
                  <a:pos x="T2" y="T3"/>
                </a:cxn>
                <a:cxn ang="0">
                  <a:pos x="T4" y="T5"/>
                </a:cxn>
              </a:cxnLst>
              <a:rect l="0" t="0" r="r" b="b"/>
              <a:pathLst>
                <a:path w="179" h="64">
                  <a:moveTo>
                    <a:pt x="0" y="0"/>
                  </a:moveTo>
                  <a:lnTo>
                    <a:pt x="0" y="64"/>
                  </a:lnTo>
                  <a:lnTo>
                    <a:pt x="179" y="64"/>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1" name="Freeform 429"/>
            <p:cNvSpPr>
              <a:spLocks/>
            </p:cNvSpPr>
            <p:nvPr/>
          </p:nvSpPr>
          <p:spPr bwMode="auto">
            <a:xfrm>
              <a:off x="977" y="2982"/>
              <a:ext cx="212" cy="287"/>
            </a:xfrm>
            <a:custGeom>
              <a:avLst/>
              <a:gdLst>
                <a:gd name="T0" fmla="*/ 0 w 212"/>
                <a:gd name="T1" fmla="*/ 0 h 287"/>
                <a:gd name="T2" fmla="*/ 0 w 212"/>
                <a:gd name="T3" fmla="*/ 287 h 287"/>
                <a:gd name="T4" fmla="*/ 212 w 212"/>
                <a:gd name="T5" fmla="*/ 287 h 287"/>
              </a:gdLst>
              <a:ahLst/>
              <a:cxnLst>
                <a:cxn ang="0">
                  <a:pos x="T0" y="T1"/>
                </a:cxn>
                <a:cxn ang="0">
                  <a:pos x="T2" y="T3"/>
                </a:cxn>
                <a:cxn ang="0">
                  <a:pos x="T4" y="T5"/>
                </a:cxn>
              </a:cxnLst>
              <a:rect l="0" t="0" r="r" b="b"/>
              <a:pathLst>
                <a:path w="212" h="287">
                  <a:moveTo>
                    <a:pt x="0" y="0"/>
                  </a:moveTo>
                  <a:lnTo>
                    <a:pt x="0" y="287"/>
                  </a:lnTo>
                  <a:lnTo>
                    <a:pt x="212" y="287"/>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2" name="Freeform 430"/>
            <p:cNvSpPr>
              <a:spLocks/>
            </p:cNvSpPr>
            <p:nvPr/>
          </p:nvSpPr>
          <p:spPr bwMode="auto">
            <a:xfrm>
              <a:off x="940" y="2980"/>
              <a:ext cx="37" cy="301"/>
            </a:xfrm>
            <a:custGeom>
              <a:avLst/>
              <a:gdLst>
                <a:gd name="T0" fmla="*/ 0 w 37"/>
                <a:gd name="T1" fmla="*/ 301 h 301"/>
                <a:gd name="T2" fmla="*/ 0 w 37"/>
                <a:gd name="T3" fmla="*/ 0 h 301"/>
                <a:gd name="T4" fmla="*/ 37 w 37"/>
                <a:gd name="T5" fmla="*/ 0 h 301"/>
              </a:gdLst>
              <a:ahLst/>
              <a:cxnLst>
                <a:cxn ang="0">
                  <a:pos x="T0" y="T1"/>
                </a:cxn>
                <a:cxn ang="0">
                  <a:pos x="T2" y="T3"/>
                </a:cxn>
                <a:cxn ang="0">
                  <a:pos x="T4" y="T5"/>
                </a:cxn>
              </a:cxnLst>
              <a:rect l="0" t="0" r="r" b="b"/>
              <a:pathLst>
                <a:path w="37" h="301">
                  <a:moveTo>
                    <a:pt x="0" y="301"/>
                  </a:moveTo>
                  <a:lnTo>
                    <a:pt x="0" y="0"/>
                  </a:lnTo>
                  <a:lnTo>
                    <a:pt x="37"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3" name="Rectangle 431"/>
            <p:cNvSpPr>
              <a:spLocks noChangeArrowheads="1"/>
            </p:cNvSpPr>
            <p:nvPr/>
          </p:nvSpPr>
          <p:spPr bwMode="auto">
            <a:xfrm>
              <a:off x="1131" y="3527"/>
              <a:ext cx="910"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A/common teal/</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A40-1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(H5N3)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24" name="Freeform 432"/>
            <p:cNvSpPr>
              <a:spLocks/>
            </p:cNvSpPr>
            <p:nvPr/>
          </p:nvSpPr>
          <p:spPr bwMode="auto">
            <a:xfrm>
              <a:off x="1005" y="3550"/>
              <a:ext cx="124" cy="33"/>
            </a:xfrm>
            <a:custGeom>
              <a:avLst/>
              <a:gdLst>
                <a:gd name="T0" fmla="*/ 0 w 124"/>
                <a:gd name="T1" fmla="*/ 33 h 33"/>
                <a:gd name="T2" fmla="*/ 0 w 124"/>
                <a:gd name="T3" fmla="*/ 0 h 33"/>
                <a:gd name="T4" fmla="*/ 124 w 124"/>
                <a:gd name="T5" fmla="*/ 0 h 33"/>
              </a:gdLst>
              <a:ahLst/>
              <a:cxnLst>
                <a:cxn ang="0">
                  <a:pos x="T0" y="T1"/>
                </a:cxn>
                <a:cxn ang="0">
                  <a:pos x="T2" y="T3"/>
                </a:cxn>
                <a:cxn ang="0">
                  <a:pos x="T4" y="T5"/>
                </a:cxn>
              </a:cxnLst>
              <a:rect l="0" t="0" r="r" b="b"/>
              <a:pathLst>
                <a:path w="124" h="33">
                  <a:moveTo>
                    <a:pt x="0" y="33"/>
                  </a:moveTo>
                  <a:lnTo>
                    <a:pt x="0" y="0"/>
                  </a:lnTo>
                  <a:lnTo>
                    <a:pt x="124"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5" name="Rectangle 433"/>
            <p:cNvSpPr>
              <a:spLocks noChangeArrowheads="1"/>
            </p:cNvSpPr>
            <p:nvPr/>
          </p:nvSpPr>
          <p:spPr bwMode="auto">
            <a:xfrm>
              <a:off x="1148" y="3596"/>
              <a:ext cx="1081"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/wild goose/</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Dongting</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PC0360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26" name="Freeform 434"/>
            <p:cNvSpPr>
              <a:spLocks/>
            </p:cNvSpPr>
            <p:nvPr/>
          </p:nvSpPr>
          <p:spPr bwMode="auto">
            <a:xfrm>
              <a:off x="1005" y="3586"/>
              <a:ext cx="141" cy="33"/>
            </a:xfrm>
            <a:custGeom>
              <a:avLst/>
              <a:gdLst>
                <a:gd name="T0" fmla="*/ 0 w 141"/>
                <a:gd name="T1" fmla="*/ 0 h 33"/>
                <a:gd name="T2" fmla="*/ 0 w 141"/>
                <a:gd name="T3" fmla="*/ 33 h 33"/>
                <a:gd name="T4" fmla="*/ 141 w 141"/>
                <a:gd name="T5" fmla="*/ 33 h 33"/>
              </a:gdLst>
              <a:ahLst/>
              <a:cxnLst>
                <a:cxn ang="0">
                  <a:pos x="T0" y="T1"/>
                </a:cxn>
                <a:cxn ang="0">
                  <a:pos x="T2" y="T3"/>
                </a:cxn>
                <a:cxn ang="0">
                  <a:pos x="T4" y="T5"/>
                </a:cxn>
              </a:cxnLst>
              <a:rect l="0" t="0" r="r" b="b"/>
              <a:pathLst>
                <a:path w="141" h="33">
                  <a:moveTo>
                    <a:pt x="0" y="0"/>
                  </a:moveTo>
                  <a:lnTo>
                    <a:pt x="0" y="33"/>
                  </a:lnTo>
                  <a:lnTo>
                    <a:pt x="141" y="3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7" name="Freeform 435"/>
            <p:cNvSpPr>
              <a:spLocks/>
            </p:cNvSpPr>
            <p:nvPr/>
          </p:nvSpPr>
          <p:spPr bwMode="auto">
            <a:xfrm>
              <a:off x="940" y="3283"/>
              <a:ext cx="65" cy="302"/>
            </a:xfrm>
            <a:custGeom>
              <a:avLst/>
              <a:gdLst>
                <a:gd name="T0" fmla="*/ 0 w 65"/>
                <a:gd name="T1" fmla="*/ 0 h 302"/>
                <a:gd name="T2" fmla="*/ 0 w 65"/>
                <a:gd name="T3" fmla="*/ 302 h 302"/>
                <a:gd name="T4" fmla="*/ 65 w 65"/>
                <a:gd name="T5" fmla="*/ 302 h 302"/>
              </a:gdLst>
              <a:ahLst/>
              <a:cxnLst>
                <a:cxn ang="0">
                  <a:pos x="T0" y="T1"/>
                </a:cxn>
                <a:cxn ang="0">
                  <a:pos x="T2" y="T3"/>
                </a:cxn>
                <a:cxn ang="0">
                  <a:pos x="T4" y="T5"/>
                </a:cxn>
              </a:cxnLst>
              <a:rect l="0" t="0" r="r" b="b"/>
              <a:pathLst>
                <a:path w="65" h="302">
                  <a:moveTo>
                    <a:pt x="0" y="0"/>
                  </a:moveTo>
                  <a:lnTo>
                    <a:pt x="0" y="302"/>
                  </a:lnTo>
                  <a:lnTo>
                    <a:pt x="65" y="30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28" name="Rectangle 436"/>
            <p:cNvSpPr>
              <a:spLocks noChangeArrowheads="1"/>
            </p:cNvSpPr>
            <p:nvPr/>
          </p:nvSpPr>
          <p:spPr bwMode="auto">
            <a:xfrm>
              <a:off x="1047" y="3665"/>
              <a:ext cx="8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A/wild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SH20-27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2008</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29" name="Freeform 437"/>
            <p:cNvSpPr>
              <a:spLocks/>
            </p:cNvSpPr>
            <p:nvPr/>
          </p:nvSpPr>
          <p:spPr bwMode="auto">
            <a:xfrm>
              <a:off x="940" y="3335"/>
              <a:ext cx="105" cy="353"/>
            </a:xfrm>
            <a:custGeom>
              <a:avLst/>
              <a:gdLst>
                <a:gd name="T0" fmla="*/ 0 w 105"/>
                <a:gd name="T1" fmla="*/ 0 h 353"/>
                <a:gd name="T2" fmla="*/ 0 w 105"/>
                <a:gd name="T3" fmla="*/ 353 h 353"/>
                <a:gd name="T4" fmla="*/ 105 w 105"/>
                <a:gd name="T5" fmla="*/ 353 h 353"/>
              </a:gdLst>
              <a:ahLst/>
              <a:cxnLst>
                <a:cxn ang="0">
                  <a:pos x="T0" y="T1"/>
                </a:cxn>
                <a:cxn ang="0">
                  <a:pos x="T2" y="T3"/>
                </a:cxn>
                <a:cxn ang="0">
                  <a:pos x="T4" y="T5"/>
                </a:cxn>
              </a:cxnLst>
              <a:rect l="0" t="0" r="r" b="b"/>
              <a:pathLst>
                <a:path w="105" h="353">
                  <a:moveTo>
                    <a:pt x="0" y="0"/>
                  </a:moveTo>
                  <a:lnTo>
                    <a:pt x="0" y="353"/>
                  </a:lnTo>
                  <a:lnTo>
                    <a:pt x="105" y="353"/>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30" name="Line 438"/>
            <p:cNvSpPr>
              <a:spLocks noChangeShapeType="1"/>
            </p:cNvSpPr>
            <p:nvPr/>
          </p:nvSpPr>
          <p:spPr bwMode="auto">
            <a:xfrm>
              <a:off x="940" y="2980"/>
              <a:ext cx="0" cy="352"/>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31" name="Rectangle 439"/>
            <p:cNvSpPr>
              <a:spLocks noChangeArrowheads="1"/>
            </p:cNvSpPr>
            <p:nvPr/>
          </p:nvSpPr>
          <p:spPr bwMode="auto">
            <a:xfrm>
              <a:off x="1363" y="3456"/>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2" name="Rectangle 440"/>
            <p:cNvSpPr>
              <a:spLocks noChangeArrowheads="1"/>
            </p:cNvSpPr>
            <p:nvPr/>
          </p:nvSpPr>
          <p:spPr bwMode="auto">
            <a:xfrm>
              <a:off x="1282" y="3344"/>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3" name="Rectangle 441"/>
            <p:cNvSpPr>
              <a:spLocks noChangeArrowheads="1"/>
            </p:cNvSpPr>
            <p:nvPr/>
          </p:nvSpPr>
          <p:spPr bwMode="auto">
            <a:xfrm>
              <a:off x="1103" y="3279"/>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4" name="Rectangle 442"/>
            <p:cNvSpPr>
              <a:spLocks noChangeArrowheads="1"/>
            </p:cNvSpPr>
            <p:nvPr/>
          </p:nvSpPr>
          <p:spPr bwMode="auto">
            <a:xfrm>
              <a:off x="1674" y="311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5" name="Rectangle 443"/>
            <p:cNvSpPr>
              <a:spLocks noChangeArrowheads="1"/>
            </p:cNvSpPr>
            <p:nvPr/>
          </p:nvSpPr>
          <p:spPr bwMode="auto">
            <a:xfrm>
              <a:off x="1626" y="3058"/>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6" name="Rectangle 444"/>
            <p:cNvSpPr>
              <a:spLocks noChangeArrowheads="1"/>
            </p:cNvSpPr>
            <p:nvPr/>
          </p:nvSpPr>
          <p:spPr bwMode="auto">
            <a:xfrm>
              <a:off x="1482" y="2998"/>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7" name="Rectangle 445"/>
            <p:cNvSpPr>
              <a:spLocks noChangeArrowheads="1"/>
            </p:cNvSpPr>
            <p:nvPr/>
          </p:nvSpPr>
          <p:spPr bwMode="auto">
            <a:xfrm>
              <a:off x="1952" y="181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8" name="Rectangle 446"/>
            <p:cNvSpPr>
              <a:spLocks noChangeArrowheads="1"/>
            </p:cNvSpPr>
            <p:nvPr/>
          </p:nvSpPr>
          <p:spPr bwMode="auto">
            <a:xfrm>
              <a:off x="1843" y="1943"/>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39" name="Rectangle 447"/>
            <p:cNvSpPr>
              <a:spLocks noChangeArrowheads="1"/>
            </p:cNvSpPr>
            <p:nvPr/>
          </p:nvSpPr>
          <p:spPr bwMode="auto">
            <a:xfrm>
              <a:off x="2261" y="123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0" name="Rectangle 448"/>
            <p:cNvSpPr>
              <a:spLocks noChangeArrowheads="1"/>
            </p:cNvSpPr>
            <p:nvPr/>
          </p:nvSpPr>
          <p:spPr bwMode="auto">
            <a:xfrm>
              <a:off x="2232" y="133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1" name="Rectangle 449"/>
            <p:cNvSpPr>
              <a:spLocks noChangeArrowheads="1"/>
            </p:cNvSpPr>
            <p:nvPr/>
          </p:nvSpPr>
          <p:spPr bwMode="auto">
            <a:xfrm>
              <a:off x="2145" y="1451"/>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2" name="Rectangle 450"/>
            <p:cNvSpPr>
              <a:spLocks noChangeArrowheads="1"/>
            </p:cNvSpPr>
            <p:nvPr/>
          </p:nvSpPr>
          <p:spPr bwMode="auto">
            <a:xfrm>
              <a:off x="2092" y="1562"/>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3" name="Rectangle 451"/>
            <p:cNvSpPr>
              <a:spLocks noChangeArrowheads="1"/>
            </p:cNvSpPr>
            <p:nvPr/>
          </p:nvSpPr>
          <p:spPr bwMode="auto">
            <a:xfrm>
              <a:off x="1439" y="172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4" name="Rectangle 452"/>
            <p:cNvSpPr>
              <a:spLocks noChangeArrowheads="1"/>
            </p:cNvSpPr>
            <p:nvPr/>
          </p:nvSpPr>
          <p:spPr bwMode="auto">
            <a:xfrm>
              <a:off x="1517" y="2522"/>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5" name="Rectangle 453"/>
            <p:cNvSpPr>
              <a:spLocks noChangeArrowheads="1"/>
            </p:cNvSpPr>
            <p:nvPr/>
          </p:nvSpPr>
          <p:spPr bwMode="auto">
            <a:xfrm>
              <a:off x="1392" y="2453"/>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6" name="Rectangle 454"/>
            <p:cNvSpPr>
              <a:spLocks noChangeArrowheads="1"/>
            </p:cNvSpPr>
            <p:nvPr/>
          </p:nvSpPr>
          <p:spPr bwMode="auto">
            <a:xfrm>
              <a:off x="1454" y="2226"/>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7" name="Rectangle 455"/>
            <p:cNvSpPr>
              <a:spLocks noChangeArrowheads="1"/>
            </p:cNvSpPr>
            <p:nvPr/>
          </p:nvSpPr>
          <p:spPr bwMode="auto">
            <a:xfrm>
              <a:off x="1343" y="227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8" name="Rectangle 456"/>
            <p:cNvSpPr>
              <a:spLocks noChangeArrowheads="1"/>
            </p:cNvSpPr>
            <p:nvPr/>
          </p:nvSpPr>
          <p:spPr bwMode="auto">
            <a:xfrm>
              <a:off x="941" y="359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49" name="Line 457"/>
            <p:cNvSpPr>
              <a:spLocks noChangeShapeType="1"/>
            </p:cNvSpPr>
            <p:nvPr/>
          </p:nvSpPr>
          <p:spPr bwMode="auto">
            <a:xfrm>
              <a:off x="1111" y="3786"/>
              <a:ext cx="134" cy="0"/>
            </a:xfrm>
            <a:prstGeom prst="line">
              <a:avLst/>
            </a:prstGeom>
            <a:noFill/>
            <a:ln w="6350"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0" name="Line 458"/>
            <p:cNvSpPr>
              <a:spLocks noChangeShapeType="1"/>
            </p:cNvSpPr>
            <p:nvPr/>
          </p:nvSpPr>
          <p:spPr bwMode="auto">
            <a:xfrm>
              <a:off x="1111" y="3774"/>
              <a:ext cx="0" cy="23"/>
            </a:xfrm>
            <a:prstGeom prst="line">
              <a:avLst/>
            </a:prstGeom>
            <a:noFill/>
            <a:ln w="6350"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1" name="Line 459"/>
            <p:cNvSpPr>
              <a:spLocks noChangeShapeType="1"/>
            </p:cNvSpPr>
            <p:nvPr/>
          </p:nvSpPr>
          <p:spPr bwMode="auto">
            <a:xfrm>
              <a:off x="1245" y="3774"/>
              <a:ext cx="0" cy="23"/>
            </a:xfrm>
            <a:prstGeom prst="line">
              <a:avLst/>
            </a:prstGeom>
            <a:noFill/>
            <a:ln w="6350"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2" name="Rectangle 460"/>
            <p:cNvSpPr>
              <a:spLocks noChangeArrowheads="1"/>
            </p:cNvSpPr>
            <p:nvPr/>
          </p:nvSpPr>
          <p:spPr bwMode="auto">
            <a:xfrm>
              <a:off x="1126" y="3798"/>
              <a:ext cx="12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0.005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grpSp>
      <p:grpSp>
        <p:nvGrpSpPr>
          <p:cNvPr id="653" name="Group 4"/>
          <p:cNvGrpSpPr>
            <a:grpSpLocks noChangeAspect="1"/>
          </p:cNvGrpSpPr>
          <p:nvPr/>
        </p:nvGrpSpPr>
        <p:grpSpPr bwMode="auto">
          <a:xfrm>
            <a:off x="6721440" y="935245"/>
            <a:ext cx="4392613" cy="4882752"/>
            <a:chOff x="4584" y="668"/>
            <a:chExt cx="2767" cy="2989"/>
          </a:xfrm>
        </p:grpSpPr>
        <p:sp>
          <p:nvSpPr>
            <p:cNvPr id="654" name="AutoShape 3"/>
            <p:cNvSpPr>
              <a:spLocks noChangeAspect="1" noChangeArrowheads="1" noTextEdit="1"/>
            </p:cNvSpPr>
            <p:nvPr/>
          </p:nvSpPr>
          <p:spPr bwMode="auto">
            <a:xfrm>
              <a:off x="4584" y="668"/>
              <a:ext cx="2767" cy="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5" name="Rectangle 5"/>
            <p:cNvSpPr>
              <a:spLocks noChangeArrowheads="1"/>
            </p:cNvSpPr>
            <p:nvPr/>
          </p:nvSpPr>
          <p:spPr bwMode="auto">
            <a:xfrm>
              <a:off x="5503" y="723"/>
              <a:ext cx="922"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A/mallard/Korea/H1029-5/2017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56" name="Freeform 6"/>
            <p:cNvSpPr>
              <a:spLocks/>
            </p:cNvSpPr>
            <p:nvPr/>
          </p:nvSpPr>
          <p:spPr bwMode="auto">
            <a:xfrm>
              <a:off x="5500" y="757"/>
              <a:ext cx="0" cy="45"/>
            </a:xfrm>
            <a:custGeom>
              <a:avLst/>
              <a:gdLst>
                <a:gd name="T0" fmla="*/ 45 h 45"/>
                <a:gd name="T1" fmla="*/ 0 h 45"/>
                <a:gd name="T2" fmla="*/ 0 h 45"/>
              </a:gdLst>
              <a:ahLst/>
              <a:cxnLst>
                <a:cxn ang="0">
                  <a:pos x="0" y="T0"/>
                </a:cxn>
                <a:cxn ang="0">
                  <a:pos x="0" y="T1"/>
                </a:cxn>
                <a:cxn ang="0">
                  <a:pos x="0" y="T2"/>
                </a:cxn>
              </a:cxnLst>
              <a:rect l="0" t="0" r="r" b="b"/>
              <a:pathLst>
                <a:path h="45">
                  <a:moveTo>
                    <a:pt x="0" y="45"/>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7" name="Rectangle 7"/>
            <p:cNvSpPr>
              <a:spLocks noChangeArrowheads="1"/>
            </p:cNvSpPr>
            <p:nvPr/>
          </p:nvSpPr>
          <p:spPr bwMode="auto">
            <a:xfrm>
              <a:off x="5546" y="818"/>
              <a:ext cx="922"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A/mallard/Korea/H1066-5/2017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58" name="Freeform 8"/>
            <p:cNvSpPr>
              <a:spLocks/>
            </p:cNvSpPr>
            <p:nvPr/>
          </p:nvSpPr>
          <p:spPr bwMode="auto">
            <a:xfrm>
              <a:off x="5500" y="806"/>
              <a:ext cx="43" cy="46"/>
            </a:xfrm>
            <a:custGeom>
              <a:avLst/>
              <a:gdLst>
                <a:gd name="T0" fmla="*/ 0 w 43"/>
                <a:gd name="T1" fmla="*/ 0 h 46"/>
                <a:gd name="T2" fmla="*/ 0 w 43"/>
                <a:gd name="T3" fmla="*/ 46 h 46"/>
                <a:gd name="T4" fmla="*/ 43 w 43"/>
                <a:gd name="T5" fmla="*/ 46 h 46"/>
              </a:gdLst>
              <a:ahLst/>
              <a:cxnLst>
                <a:cxn ang="0">
                  <a:pos x="T0" y="T1"/>
                </a:cxn>
                <a:cxn ang="0">
                  <a:pos x="T2" y="T3"/>
                </a:cxn>
                <a:cxn ang="0">
                  <a:pos x="T4" y="T5"/>
                </a:cxn>
              </a:cxnLst>
              <a:rect l="0" t="0" r="r" b="b"/>
              <a:pathLst>
                <a:path w="43" h="46">
                  <a:moveTo>
                    <a:pt x="0" y="0"/>
                  </a:moveTo>
                  <a:lnTo>
                    <a:pt x="0" y="46"/>
                  </a:lnTo>
                  <a:lnTo>
                    <a:pt x="43" y="4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59" name="Freeform 9"/>
            <p:cNvSpPr>
              <a:spLocks/>
            </p:cNvSpPr>
            <p:nvPr/>
          </p:nvSpPr>
          <p:spPr bwMode="auto">
            <a:xfrm>
              <a:off x="5458" y="804"/>
              <a:ext cx="42" cy="70"/>
            </a:xfrm>
            <a:custGeom>
              <a:avLst/>
              <a:gdLst>
                <a:gd name="T0" fmla="*/ 0 w 42"/>
                <a:gd name="T1" fmla="*/ 70 h 70"/>
                <a:gd name="T2" fmla="*/ 0 w 42"/>
                <a:gd name="T3" fmla="*/ 0 h 70"/>
                <a:gd name="T4" fmla="*/ 42 w 42"/>
                <a:gd name="T5" fmla="*/ 0 h 70"/>
              </a:gdLst>
              <a:ahLst/>
              <a:cxnLst>
                <a:cxn ang="0">
                  <a:pos x="T0" y="T1"/>
                </a:cxn>
                <a:cxn ang="0">
                  <a:pos x="T2" y="T3"/>
                </a:cxn>
                <a:cxn ang="0">
                  <a:pos x="T4" y="T5"/>
                </a:cxn>
              </a:cxnLst>
              <a:rect l="0" t="0" r="r" b="b"/>
              <a:pathLst>
                <a:path w="42" h="70">
                  <a:moveTo>
                    <a:pt x="0" y="70"/>
                  </a:moveTo>
                  <a:lnTo>
                    <a:pt x="0" y="0"/>
                  </a:lnTo>
                  <a:lnTo>
                    <a:pt x="4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0" name="Rectangle 10"/>
            <p:cNvSpPr>
              <a:spLocks noChangeArrowheads="1"/>
            </p:cNvSpPr>
            <p:nvPr/>
          </p:nvSpPr>
          <p:spPr bwMode="auto">
            <a:xfrm>
              <a:off x="5503" y="914"/>
              <a:ext cx="922"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A/mallard/Korea/H1065-1/2017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61" name="Freeform 11"/>
            <p:cNvSpPr>
              <a:spLocks/>
            </p:cNvSpPr>
            <p:nvPr/>
          </p:nvSpPr>
          <p:spPr bwMode="auto">
            <a:xfrm>
              <a:off x="5458" y="878"/>
              <a:ext cx="42" cy="70"/>
            </a:xfrm>
            <a:custGeom>
              <a:avLst/>
              <a:gdLst>
                <a:gd name="T0" fmla="*/ 0 w 42"/>
                <a:gd name="T1" fmla="*/ 0 h 70"/>
                <a:gd name="T2" fmla="*/ 0 w 42"/>
                <a:gd name="T3" fmla="*/ 70 h 70"/>
                <a:gd name="T4" fmla="*/ 42 w 42"/>
                <a:gd name="T5" fmla="*/ 70 h 70"/>
              </a:gdLst>
              <a:ahLst/>
              <a:cxnLst>
                <a:cxn ang="0">
                  <a:pos x="T0" y="T1"/>
                </a:cxn>
                <a:cxn ang="0">
                  <a:pos x="T2" y="T3"/>
                </a:cxn>
                <a:cxn ang="0">
                  <a:pos x="T4" y="T5"/>
                </a:cxn>
              </a:cxnLst>
              <a:rect l="0" t="0" r="r" b="b"/>
              <a:pathLst>
                <a:path w="42" h="70">
                  <a:moveTo>
                    <a:pt x="0" y="0"/>
                  </a:moveTo>
                  <a:lnTo>
                    <a:pt x="0" y="70"/>
                  </a:lnTo>
                  <a:lnTo>
                    <a:pt x="42" y="7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2" name="Rectangle 12"/>
            <p:cNvSpPr>
              <a:spLocks noChangeArrowheads="1"/>
            </p:cNvSpPr>
            <p:nvPr/>
          </p:nvSpPr>
          <p:spPr bwMode="auto">
            <a:xfrm>
              <a:off x="5460" y="1009"/>
              <a:ext cx="815"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A/mallard/Kr/H982-6/2017 (H7N7)</a:t>
              </a:r>
              <a:endParaRPr kumimoji="0" lang="ko-KR" altLang="ko-KR" sz="70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63" name="Freeform 13"/>
            <p:cNvSpPr>
              <a:spLocks/>
            </p:cNvSpPr>
            <p:nvPr/>
          </p:nvSpPr>
          <p:spPr bwMode="auto">
            <a:xfrm>
              <a:off x="5458" y="1044"/>
              <a:ext cx="0" cy="45"/>
            </a:xfrm>
            <a:custGeom>
              <a:avLst/>
              <a:gdLst>
                <a:gd name="T0" fmla="*/ 45 h 45"/>
                <a:gd name="T1" fmla="*/ 0 h 45"/>
                <a:gd name="T2" fmla="*/ 0 h 45"/>
              </a:gdLst>
              <a:ahLst/>
              <a:cxnLst>
                <a:cxn ang="0">
                  <a:pos x="0" y="T0"/>
                </a:cxn>
                <a:cxn ang="0">
                  <a:pos x="0" y="T1"/>
                </a:cxn>
                <a:cxn ang="0">
                  <a:pos x="0" y="T2"/>
                </a:cxn>
              </a:cxnLst>
              <a:rect l="0" t="0" r="r" b="b"/>
              <a:pathLst>
                <a:path h="45">
                  <a:moveTo>
                    <a:pt x="0" y="45"/>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4" name="Rectangle 14"/>
            <p:cNvSpPr>
              <a:spLocks noChangeArrowheads="1"/>
            </p:cNvSpPr>
            <p:nvPr/>
          </p:nvSpPr>
          <p:spPr bwMode="auto">
            <a:xfrm>
              <a:off x="5460" y="1105"/>
              <a:ext cx="1196"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1" i="0" u="none" strike="noStrike" cap="none" normalizeH="0" baseline="0" smtClean="0">
                  <a:ln>
                    <a:noFill/>
                  </a:ln>
                  <a:effectLst/>
                  <a:latin typeface="Times New Roman" panose="02020603050405020304" pitchFamily="18" charset="0"/>
                  <a:cs typeface="Times New Roman" panose="02020603050405020304" pitchFamily="18" charset="0"/>
                </a:rPr>
                <a:t>A/red-crowned/Crane/Korea/H1026/2017 (H7N7)</a:t>
              </a:r>
              <a:endParaRPr kumimoji="0" lang="ko-KR" altLang="ko-KR" sz="700" b="1" i="0" u="none" strike="noStrike" cap="none" normalizeH="0" baseline="0" smtClean="0">
                <a:ln>
                  <a:noFill/>
                </a:ln>
                <a:effectLst/>
                <a:latin typeface="Times New Roman" panose="02020603050405020304" pitchFamily="18" charset="0"/>
                <a:cs typeface="Times New Roman" panose="02020603050405020304" pitchFamily="18" charset="0"/>
              </a:endParaRPr>
            </a:p>
          </p:txBody>
        </p:sp>
        <p:sp>
          <p:nvSpPr>
            <p:cNvPr id="665" name="Freeform 15"/>
            <p:cNvSpPr>
              <a:spLocks/>
            </p:cNvSpPr>
            <p:nvPr/>
          </p:nvSpPr>
          <p:spPr bwMode="auto">
            <a:xfrm>
              <a:off x="5458" y="1093"/>
              <a:ext cx="0" cy="46"/>
            </a:xfrm>
            <a:custGeom>
              <a:avLst/>
              <a:gdLst>
                <a:gd name="T0" fmla="*/ 0 h 46"/>
                <a:gd name="T1" fmla="*/ 46 h 46"/>
                <a:gd name="T2" fmla="*/ 46 h 46"/>
              </a:gdLst>
              <a:ahLst/>
              <a:cxnLst>
                <a:cxn ang="0">
                  <a:pos x="0" y="T0"/>
                </a:cxn>
                <a:cxn ang="0">
                  <a:pos x="0" y="T1"/>
                </a:cxn>
                <a:cxn ang="0">
                  <a:pos x="0" y="T2"/>
                </a:cxn>
              </a:cxnLst>
              <a:rect l="0" t="0" r="r" b="b"/>
              <a:pathLst>
                <a:path h="46">
                  <a:moveTo>
                    <a:pt x="0" y="0"/>
                  </a:moveTo>
                  <a:lnTo>
                    <a:pt x="0" y="46"/>
                  </a:lnTo>
                  <a:lnTo>
                    <a:pt x="0" y="4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6" name="Rectangle 16"/>
            <p:cNvSpPr>
              <a:spLocks noChangeArrowheads="1"/>
            </p:cNvSpPr>
            <p:nvPr/>
          </p:nvSpPr>
          <p:spPr bwMode="auto">
            <a:xfrm>
              <a:off x="5503" y="1201"/>
              <a:ext cx="897"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A/mallard/Korea/WB963/2017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67" name="Freeform 17"/>
            <p:cNvSpPr>
              <a:spLocks/>
            </p:cNvSpPr>
            <p:nvPr/>
          </p:nvSpPr>
          <p:spPr bwMode="auto">
            <a:xfrm>
              <a:off x="5500" y="1235"/>
              <a:ext cx="0" cy="46"/>
            </a:xfrm>
            <a:custGeom>
              <a:avLst/>
              <a:gdLst>
                <a:gd name="T0" fmla="*/ 46 h 46"/>
                <a:gd name="T1" fmla="*/ 0 h 46"/>
                <a:gd name="T2" fmla="*/ 0 h 46"/>
              </a:gdLst>
              <a:ahLst/>
              <a:cxnLst>
                <a:cxn ang="0">
                  <a:pos x="0" y="T0"/>
                </a:cxn>
                <a:cxn ang="0">
                  <a:pos x="0" y="T1"/>
                </a:cxn>
                <a:cxn ang="0">
                  <a:pos x="0" y="T2"/>
                </a:cxn>
              </a:cxnLst>
              <a:rect l="0" t="0" r="r" b="b"/>
              <a:pathLst>
                <a:path h="46">
                  <a:moveTo>
                    <a:pt x="0" y="46"/>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68" name="Rectangle 18"/>
            <p:cNvSpPr>
              <a:spLocks noChangeArrowheads="1"/>
            </p:cNvSpPr>
            <p:nvPr/>
          </p:nvSpPr>
          <p:spPr bwMode="auto">
            <a:xfrm>
              <a:off x="5503" y="1296"/>
              <a:ext cx="846"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A/mallard/Korea/H917/2017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69" name="Freeform 19"/>
            <p:cNvSpPr>
              <a:spLocks/>
            </p:cNvSpPr>
            <p:nvPr/>
          </p:nvSpPr>
          <p:spPr bwMode="auto">
            <a:xfrm>
              <a:off x="5500" y="1285"/>
              <a:ext cx="0" cy="45"/>
            </a:xfrm>
            <a:custGeom>
              <a:avLst/>
              <a:gdLst>
                <a:gd name="T0" fmla="*/ 0 h 45"/>
                <a:gd name="T1" fmla="*/ 45 h 45"/>
                <a:gd name="T2" fmla="*/ 45 h 45"/>
              </a:gdLst>
              <a:ahLst/>
              <a:cxnLst>
                <a:cxn ang="0">
                  <a:pos x="0" y="T0"/>
                </a:cxn>
                <a:cxn ang="0">
                  <a:pos x="0" y="T1"/>
                </a:cxn>
                <a:cxn ang="0">
                  <a:pos x="0" y="T2"/>
                </a:cxn>
              </a:cxnLst>
              <a:rect l="0" t="0" r="r" b="b"/>
              <a:pathLst>
                <a:path h="45">
                  <a:moveTo>
                    <a:pt x="0" y="0"/>
                  </a:moveTo>
                  <a:lnTo>
                    <a:pt x="0" y="45"/>
                  </a:lnTo>
                  <a:lnTo>
                    <a:pt x="0" y="45"/>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70" name="Freeform 20"/>
            <p:cNvSpPr>
              <a:spLocks/>
            </p:cNvSpPr>
            <p:nvPr/>
          </p:nvSpPr>
          <p:spPr bwMode="auto">
            <a:xfrm>
              <a:off x="5459" y="1046"/>
              <a:ext cx="42" cy="237"/>
            </a:xfrm>
            <a:custGeom>
              <a:avLst/>
              <a:gdLst>
                <a:gd name="T0" fmla="*/ 0 w 42"/>
                <a:gd name="T1" fmla="*/ 0 h 237"/>
                <a:gd name="T2" fmla="*/ 0 w 42"/>
                <a:gd name="T3" fmla="*/ 237 h 237"/>
                <a:gd name="T4" fmla="*/ 42 w 42"/>
                <a:gd name="T5" fmla="*/ 237 h 237"/>
              </a:gdLst>
              <a:ahLst/>
              <a:cxnLst>
                <a:cxn ang="0">
                  <a:pos x="T0" y="T1"/>
                </a:cxn>
                <a:cxn ang="0">
                  <a:pos x="T2" y="T3"/>
                </a:cxn>
                <a:cxn ang="0">
                  <a:pos x="T4" y="T5"/>
                </a:cxn>
              </a:cxnLst>
              <a:rect l="0" t="0" r="r" b="b"/>
              <a:pathLst>
                <a:path w="42" h="237">
                  <a:moveTo>
                    <a:pt x="0" y="0"/>
                  </a:moveTo>
                  <a:lnTo>
                    <a:pt x="0" y="237"/>
                  </a:lnTo>
                  <a:lnTo>
                    <a:pt x="42" y="237"/>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71" name="Line 21"/>
            <p:cNvSpPr>
              <a:spLocks noChangeShapeType="1"/>
            </p:cNvSpPr>
            <p:nvPr/>
          </p:nvSpPr>
          <p:spPr bwMode="auto">
            <a:xfrm>
              <a:off x="5458" y="804"/>
              <a:ext cx="0" cy="238"/>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72" name="Freeform 22"/>
            <p:cNvSpPr>
              <a:spLocks/>
            </p:cNvSpPr>
            <p:nvPr/>
          </p:nvSpPr>
          <p:spPr bwMode="auto">
            <a:xfrm>
              <a:off x="5371" y="1044"/>
              <a:ext cx="87" cy="189"/>
            </a:xfrm>
            <a:custGeom>
              <a:avLst/>
              <a:gdLst>
                <a:gd name="T0" fmla="*/ 0 w 87"/>
                <a:gd name="T1" fmla="*/ 189 h 189"/>
                <a:gd name="T2" fmla="*/ 0 w 87"/>
                <a:gd name="T3" fmla="*/ 0 h 189"/>
                <a:gd name="T4" fmla="*/ 87 w 87"/>
                <a:gd name="T5" fmla="*/ 0 h 189"/>
              </a:gdLst>
              <a:ahLst/>
              <a:cxnLst>
                <a:cxn ang="0">
                  <a:pos x="T0" y="T1"/>
                </a:cxn>
                <a:cxn ang="0">
                  <a:pos x="T2" y="T3"/>
                </a:cxn>
                <a:cxn ang="0">
                  <a:pos x="T4" y="T5"/>
                </a:cxn>
              </a:cxnLst>
              <a:rect l="0" t="0" r="r" b="b"/>
              <a:pathLst>
                <a:path w="87" h="189">
                  <a:moveTo>
                    <a:pt x="0" y="189"/>
                  </a:moveTo>
                  <a:lnTo>
                    <a:pt x="0" y="0"/>
                  </a:lnTo>
                  <a:lnTo>
                    <a:pt x="87"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73" name="Rectangle 23"/>
            <p:cNvSpPr>
              <a:spLocks noChangeArrowheads="1"/>
            </p:cNvSpPr>
            <p:nvPr/>
          </p:nvSpPr>
          <p:spPr bwMode="auto">
            <a:xfrm>
              <a:off x="5418" y="1392"/>
              <a:ext cx="824"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4" name="Freeform 24"/>
            <p:cNvSpPr>
              <a:spLocks/>
            </p:cNvSpPr>
            <p:nvPr/>
          </p:nvSpPr>
          <p:spPr bwMode="auto">
            <a:xfrm>
              <a:off x="5371" y="1237"/>
              <a:ext cx="44" cy="189"/>
            </a:xfrm>
            <a:custGeom>
              <a:avLst/>
              <a:gdLst>
                <a:gd name="T0" fmla="*/ 0 w 44"/>
                <a:gd name="T1" fmla="*/ 0 h 189"/>
                <a:gd name="T2" fmla="*/ 0 w 44"/>
                <a:gd name="T3" fmla="*/ 189 h 189"/>
                <a:gd name="T4" fmla="*/ 44 w 44"/>
                <a:gd name="T5" fmla="*/ 189 h 189"/>
              </a:gdLst>
              <a:ahLst/>
              <a:cxnLst>
                <a:cxn ang="0">
                  <a:pos x="T0" y="T1"/>
                </a:cxn>
                <a:cxn ang="0">
                  <a:pos x="T2" y="T3"/>
                </a:cxn>
                <a:cxn ang="0">
                  <a:pos x="T4" y="T5"/>
                </a:cxn>
              </a:cxnLst>
              <a:rect l="0" t="0" r="r" b="b"/>
              <a:pathLst>
                <a:path w="44" h="189">
                  <a:moveTo>
                    <a:pt x="0" y="0"/>
                  </a:moveTo>
                  <a:lnTo>
                    <a:pt x="0" y="189"/>
                  </a:lnTo>
                  <a:lnTo>
                    <a:pt x="44" y="189"/>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75" name="Freeform 25"/>
            <p:cNvSpPr>
              <a:spLocks/>
            </p:cNvSpPr>
            <p:nvPr/>
          </p:nvSpPr>
          <p:spPr bwMode="auto">
            <a:xfrm>
              <a:off x="4968" y="1235"/>
              <a:ext cx="403" cy="165"/>
            </a:xfrm>
            <a:custGeom>
              <a:avLst/>
              <a:gdLst>
                <a:gd name="T0" fmla="*/ 0 w 403"/>
                <a:gd name="T1" fmla="*/ 165 h 165"/>
                <a:gd name="T2" fmla="*/ 0 w 403"/>
                <a:gd name="T3" fmla="*/ 0 h 165"/>
                <a:gd name="T4" fmla="*/ 403 w 403"/>
                <a:gd name="T5" fmla="*/ 0 h 165"/>
              </a:gdLst>
              <a:ahLst/>
              <a:cxnLst>
                <a:cxn ang="0">
                  <a:pos x="T0" y="T1"/>
                </a:cxn>
                <a:cxn ang="0">
                  <a:pos x="T2" y="T3"/>
                </a:cxn>
                <a:cxn ang="0">
                  <a:pos x="T4" y="T5"/>
                </a:cxn>
              </a:cxnLst>
              <a:rect l="0" t="0" r="r" b="b"/>
              <a:pathLst>
                <a:path w="403" h="165">
                  <a:moveTo>
                    <a:pt x="0" y="165"/>
                  </a:moveTo>
                  <a:lnTo>
                    <a:pt x="0" y="0"/>
                  </a:lnTo>
                  <a:lnTo>
                    <a:pt x="403"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76" name="Rectangle 26"/>
            <p:cNvSpPr>
              <a:spLocks noChangeArrowheads="1"/>
            </p:cNvSpPr>
            <p:nvPr/>
          </p:nvSpPr>
          <p:spPr bwMode="auto">
            <a:xfrm>
              <a:off x="5053" y="1487"/>
              <a:ext cx="1024"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wild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bird</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Wuhan</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CDHN01</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(H11N9)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7" name="Freeform 27"/>
            <p:cNvSpPr>
              <a:spLocks/>
            </p:cNvSpPr>
            <p:nvPr/>
          </p:nvSpPr>
          <p:spPr bwMode="auto">
            <a:xfrm>
              <a:off x="5050" y="1522"/>
              <a:ext cx="0" cy="45"/>
            </a:xfrm>
            <a:custGeom>
              <a:avLst/>
              <a:gdLst>
                <a:gd name="T0" fmla="*/ 45 h 45"/>
                <a:gd name="T1" fmla="*/ 0 h 45"/>
                <a:gd name="T2" fmla="*/ 0 h 45"/>
              </a:gdLst>
              <a:ahLst/>
              <a:cxnLst>
                <a:cxn ang="0">
                  <a:pos x="0" y="T0"/>
                </a:cxn>
                <a:cxn ang="0">
                  <a:pos x="0" y="T1"/>
                </a:cxn>
                <a:cxn ang="0">
                  <a:pos x="0" y="T2"/>
                </a:cxn>
              </a:cxnLst>
              <a:rect l="0" t="0" r="r" b="b"/>
              <a:pathLst>
                <a:path h="45">
                  <a:moveTo>
                    <a:pt x="0" y="45"/>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78" name="Rectangle 28"/>
            <p:cNvSpPr>
              <a:spLocks noChangeArrowheads="1"/>
            </p:cNvSpPr>
            <p:nvPr/>
          </p:nvSpPr>
          <p:spPr bwMode="auto">
            <a:xfrm>
              <a:off x="5139" y="1583"/>
              <a:ext cx="932"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A/spot-billed Dk/</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AQ09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79" name="Freeform 29"/>
            <p:cNvSpPr>
              <a:spLocks/>
            </p:cNvSpPr>
            <p:nvPr/>
          </p:nvSpPr>
          <p:spPr bwMode="auto">
            <a:xfrm>
              <a:off x="5050" y="1571"/>
              <a:ext cx="87" cy="46"/>
            </a:xfrm>
            <a:custGeom>
              <a:avLst/>
              <a:gdLst>
                <a:gd name="T0" fmla="*/ 0 w 87"/>
                <a:gd name="T1" fmla="*/ 0 h 46"/>
                <a:gd name="T2" fmla="*/ 0 w 87"/>
                <a:gd name="T3" fmla="*/ 46 h 46"/>
                <a:gd name="T4" fmla="*/ 87 w 87"/>
                <a:gd name="T5" fmla="*/ 46 h 46"/>
              </a:gdLst>
              <a:ahLst/>
              <a:cxnLst>
                <a:cxn ang="0">
                  <a:pos x="T0" y="T1"/>
                </a:cxn>
                <a:cxn ang="0">
                  <a:pos x="T2" y="T3"/>
                </a:cxn>
                <a:cxn ang="0">
                  <a:pos x="T4" y="T5"/>
                </a:cxn>
              </a:cxnLst>
              <a:rect l="0" t="0" r="r" b="b"/>
              <a:pathLst>
                <a:path w="87" h="46">
                  <a:moveTo>
                    <a:pt x="0" y="0"/>
                  </a:moveTo>
                  <a:lnTo>
                    <a:pt x="0" y="46"/>
                  </a:lnTo>
                  <a:lnTo>
                    <a:pt x="87" y="4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80" name="Freeform 30"/>
            <p:cNvSpPr>
              <a:spLocks/>
            </p:cNvSpPr>
            <p:nvPr/>
          </p:nvSpPr>
          <p:spPr bwMode="auto">
            <a:xfrm>
              <a:off x="4968" y="1404"/>
              <a:ext cx="82" cy="165"/>
            </a:xfrm>
            <a:custGeom>
              <a:avLst/>
              <a:gdLst>
                <a:gd name="T0" fmla="*/ 0 w 82"/>
                <a:gd name="T1" fmla="*/ 0 h 165"/>
                <a:gd name="T2" fmla="*/ 0 w 82"/>
                <a:gd name="T3" fmla="*/ 165 h 165"/>
                <a:gd name="T4" fmla="*/ 82 w 82"/>
                <a:gd name="T5" fmla="*/ 165 h 165"/>
              </a:gdLst>
              <a:ahLst/>
              <a:cxnLst>
                <a:cxn ang="0">
                  <a:pos x="T0" y="T1"/>
                </a:cxn>
                <a:cxn ang="0">
                  <a:pos x="T2" y="T3"/>
                </a:cxn>
                <a:cxn ang="0">
                  <a:pos x="T4" y="T5"/>
                </a:cxn>
              </a:cxnLst>
              <a:rect l="0" t="0" r="r" b="b"/>
              <a:pathLst>
                <a:path w="82" h="165">
                  <a:moveTo>
                    <a:pt x="0" y="0"/>
                  </a:moveTo>
                  <a:lnTo>
                    <a:pt x="0" y="165"/>
                  </a:lnTo>
                  <a:lnTo>
                    <a:pt x="82" y="165"/>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81" name="Freeform 31"/>
            <p:cNvSpPr>
              <a:spLocks/>
            </p:cNvSpPr>
            <p:nvPr/>
          </p:nvSpPr>
          <p:spPr bwMode="auto">
            <a:xfrm>
              <a:off x="4834" y="1402"/>
              <a:ext cx="134" cy="596"/>
            </a:xfrm>
            <a:custGeom>
              <a:avLst/>
              <a:gdLst>
                <a:gd name="T0" fmla="*/ 0 w 134"/>
                <a:gd name="T1" fmla="*/ 596 h 596"/>
                <a:gd name="T2" fmla="*/ 0 w 134"/>
                <a:gd name="T3" fmla="*/ 0 h 596"/>
                <a:gd name="T4" fmla="*/ 134 w 134"/>
                <a:gd name="T5" fmla="*/ 0 h 596"/>
              </a:gdLst>
              <a:ahLst/>
              <a:cxnLst>
                <a:cxn ang="0">
                  <a:pos x="T0" y="T1"/>
                </a:cxn>
                <a:cxn ang="0">
                  <a:pos x="T2" y="T3"/>
                </a:cxn>
                <a:cxn ang="0">
                  <a:pos x="T4" y="T5"/>
                </a:cxn>
              </a:cxnLst>
              <a:rect l="0" t="0" r="r" b="b"/>
              <a:pathLst>
                <a:path w="134" h="596">
                  <a:moveTo>
                    <a:pt x="0" y="596"/>
                  </a:moveTo>
                  <a:lnTo>
                    <a:pt x="0" y="0"/>
                  </a:lnTo>
                  <a:lnTo>
                    <a:pt x="134"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82" name="Rectangle 32"/>
            <p:cNvSpPr>
              <a:spLocks noChangeArrowheads="1"/>
            </p:cNvSpPr>
            <p:nvPr/>
          </p:nvSpPr>
          <p:spPr bwMode="auto">
            <a:xfrm>
              <a:off x="5189" y="1679"/>
              <a:ext cx="811"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A/Dk/Mongolia/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742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(H10N7)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3" name="Freeform 33"/>
            <p:cNvSpPr>
              <a:spLocks/>
            </p:cNvSpPr>
            <p:nvPr/>
          </p:nvSpPr>
          <p:spPr bwMode="auto">
            <a:xfrm>
              <a:off x="4834" y="1713"/>
              <a:ext cx="352" cy="440"/>
            </a:xfrm>
            <a:custGeom>
              <a:avLst/>
              <a:gdLst>
                <a:gd name="T0" fmla="*/ 0 w 352"/>
                <a:gd name="T1" fmla="*/ 440 h 440"/>
                <a:gd name="T2" fmla="*/ 0 w 352"/>
                <a:gd name="T3" fmla="*/ 0 h 440"/>
                <a:gd name="T4" fmla="*/ 352 w 352"/>
                <a:gd name="T5" fmla="*/ 0 h 440"/>
              </a:gdLst>
              <a:ahLst/>
              <a:cxnLst>
                <a:cxn ang="0">
                  <a:pos x="T0" y="T1"/>
                </a:cxn>
                <a:cxn ang="0">
                  <a:pos x="T2" y="T3"/>
                </a:cxn>
                <a:cxn ang="0">
                  <a:pos x="T4" y="T5"/>
                </a:cxn>
              </a:cxnLst>
              <a:rect l="0" t="0" r="r" b="b"/>
              <a:pathLst>
                <a:path w="352" h="440">
                  <a:moveTo>
                    <a:pt x="0" y="440"/>
                  </a:moveTo>
                  <a:lnTo>
                    <a:pt x="0" y="0"/>
                  </a:lnTo>
                  <a:lnTo>
                    <a:pt x="35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84" name="Rectangle 34"/>
            <p:cNvSpPr>
              <a:spLocks noChangeArrowheads="1"/>
            </p:cNvSpPr>
            <p:nvPr/>
          </p:nvSpPr>
          <p:spPr bwMode="auto">
            <a:xfrm>
              <a:off x="5053" y="1774"/>
              <a:ext cx="1074"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A/mallard/Republic of Georgia/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(H7N3)</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5" name="Freeform 35"/>
            <p:cNvSpPr>
              <a:spLocks/>
            </p:cNvSpPr>
            <p:nvPr/>
          </p:nvSpPr>
          <p:spPr bwMode="auto">
            <a:xfrm>
              <a:off x="4962" y="1808"/>
              <a:ext cx="88" cy="46"/>
            </a:xfrm>
            <a:custGeom>
              <a:avLst/>
              <a:gdLst>
                <a:gd name="T0" fmla="*/ 0 w 88"/>
                <a:gd name="T1" fmla="*/ 46 h 46"/>
                <a:gd name="T2" fmla="*/ 0 w 88"/>
                <a:gd name="T3" fmla="*/ 0 h 46"/>
                <a:gd name="T4" fmla="*/ 88 w 88"/>
                <a:gd name="T5" fmla="*/ 0 h 46"/>
              </a:gdLst>
              <a:ahLst/>
              <a:cxnLst>
                <a:cxn ang="0">
                  <a:pos x="T0" y="T1"/>
                </a:cxn>
                <a:cxn ang="0">
                  <a:pos x="T2" y="T3"/>
                </a:cxn>
                <a:cxn ang="0">
                  <a:pos x="T4" y="T5"/>
                </a:cxn>
              </a:cxnLst>
              <a:rect l="0" t="0" r="r" b="b"/>
              <a:pathLst>
                <a:path w="88" h="46">
                  <a:moveTo>
                    <a:pt x="0" y="46"/>
                  </a:moveTo>
                  <a:lnTo>
                    <a:pt x="0" y="0"/>
                  </a:lnTo>
                  <a:lnTo>
                    <a:pt x="8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86" name="Rectangle 36"/>
            <p:cNvSpPr>
              <a:spLocks noChangeArrowheads="1"/>
            </p:cNvSpPr>
            <p:nvPr/>
          </p:nvSpPr>
          <p:spPr bwMode="auto">
            <a:xfrm>
              <a:off x="5364" y="1870"/>
              <a:ext cx="894"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A/mallard/Korea/H956-1/2017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87" name="Freeform 37"/>
            <p:cNvSpPr>
              <a:spLocks/>
            </p:cNvSpPr>
            <p:nvPr/>
          </p:nvSpPr>
          <p:spPr bwMode="auto">
            <a:xfrm>
              <a:off x="4962" y="1858"/>
              <a:ext cx="399" cy="46"/>
            </a:xfrm>
            <a:custGeom>
              <a:avLst/>
              <a:gdLst>
                <a:gd name="T0" fmla="*/ 0 w 399"/>
                <a:gd name="T1" fmla="*/ 0 h 46"/>
                <a:gd name="T2" fmla="*/ 0 w 399"/>
                <a:gd name="T3" fmla="*/ 46 h 46"/>
                <a:gd name="T4" fmla="*/ 399 w 399"/>
                <a:gd name="T5" fmla="*/ 46 h 46"/>
              </a:gdLst>
              <a:ahLst/>
              <a:cxnLst>
                <a:cxn ang="0">
                  <a:pos x="T0" y="T1"/>
                </a:cxn>
                <a:cxn ang="0">
                  <a:pos x="T2" y="T3"/>
                </a:cxn>
                <a:cxn ang="0">
                  <a:pos x="T4" y="T5"/>
                </a:cxn>
              </a:cxnLst>
              <a:rect l="0" t="0" r="r" b="b"/>
              <a:pathLst>
                <a:path w="399" h="46">
                  <a:moveTo>
                    <a:pt x="0" y="0"/>
                  </a:moveTo>
                  <a:lnTo>
                    <a:pt x="0" y="46"/>
                  </a:lnTo>
                  <a:lnTo>
                    <a:pt x="399" y="4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88" name="Freeform 38"/>
            <p:cNvSpPr>
              <a:spLocks/>
            </p:cNvSpPr>
            <p:nvPr/>
          </p:nvSpPr>
          <p:spPr bwMode="auto">
            <a:xfrm>
              <a:off x="4877" y="1856"/>
              <a:ext cx="85" cy="70"/>
            </a:xfrm>
            <a:custGeom>
              <a:avLst/>
              <a:gdLst>
                <a:gd name="T0" fmla="*/ 0 w 85"/>
                <a:gd name="T1" fmla="*/ 70 h 70"/>
                <a:gd name="T2" fmla="*/ 0 w 85"/>
                <a:gd name="T3" fmla="*/ 0 h 70"/>
                <a:gd name="T4" fmla="*/ 85 w 85"/>
                <a:gd name="T5" fmla="*/ 0 h 70"/>
              </a:gdLst>
              <a:ahLst/>
              <a:cxnLst>
                <a:cxn ang="0">
                  <a:pos x="T0" y="T1"/>
                </a:cxn>
                <a:cxn ang="0">
                  <a:pos x="T2" y="T3"/>
                </a:cxn>
                <a:cxn ang="0">
                  <a:pos x="T4" y="T5"/>
                </a:cxn>
              </a:cxnLst>
              <a:rect l="0" t="0" r="r" b="b"/>
              <a:pathLst>
                <a:path w="85" h="70">
                  <a:moveTo>
                    <a:pt x="0" y="70"/>
                  </a:moveTo>
                  <a:lnTo>
                    <a:pt x="0" y="0"/>
                  </a:lnTo>
                  <a:lnTo>
                    <a:pt x="85"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89" name="Rectangle 39"/>
            <p:cNvSpPr>
              <a:spLocks noChangeArrowheads="1"/>
            </p:cNvSpPr>
            <p:nvPr/>
          </p:nvSpPr>
          <p:spPr bwMode="auto">
            <a:xfrm>
              <a:off x="4922" y="1966"/>
              <a:ext cx="1091"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A/ruddy shelduck/Mongolia/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1189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0" name="Freeform 40"/>
            <p:cNvSpPr>
              <a:spLocks/>
            </p:cNvSpPr>
            <p:nvPr/>
          </p:nvSpPr>
          <p:spPr bwMode="auto">
            <a:xfrm>
              <a:off x="4877" y="1930"/>
              <a:ext cx="42" cy="70"/>
            </a:xfrm>
            <a:custGeom>
              <a:avLst/>
              <a:gdLst>
                <a:gd name="T0" fmla="*/ 0 w 42"/>
                <a:gd name="T1" fmla="*/ 0 h 70"/>
                <a:gd name="T2" fmla="*/ 0 w 42"/>
                <a:gd name="T3" fmla="*/ 70 h 70"/>
                <a:gd name="T4" fmla="*/ 42 w 42"/>
                <a:gd name="T5" fmla="*/ 70 h 70"/>
              </a:gdLst>
              <a:ahLst/>
              <a:cxnLst>
                <a:cxn ang="0">
                  <a:pos x="T0" y="T1"/>
                </a:cxn>
                <a:cxn ang="0">
                  <a:pos x="T2" y="T3"/>
                </a:cxn>
                <a:cxn ang="0">
                  <a:pos x="T4" y="T5"/>
                </a:cxn>
              </a:cxnLst>
              <a:rect l="0" t="0" r="r" b="b"/>
              <a:pathLst>
                <a:path w="42" h="70">
                  <a:moveTo>
                    <a:pt x="0" y="0"/>
                  </a:moveTo>
                  <a:lnTo>
                    <a:pt x="0" y="70"/>
                  </a:lnTo>
                  <a:lnTo>
                    <a:pt x="42" y="7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91" name="Freeform 41"/>
            <p:cNvSpPr>
              <a:spLocks/>
            </p:cNvSpPr>
            <p:nvPr/>
          </p:nvSpPr>
          <p:spPr bwMode="auto">
            <a:xfrm>
              <a:off x="4834" y="1928"/>
              <a:ext cx="43" cy="333"/>
            </a:xfrm>
            <a:custGeom>
              <a:avLst/>
              <a:gdLst>
                <a:gd name="T0" fmla="*/ 0 w 43"/>
                <a:gd name="T1" fmla="*/ 333 h 333"/>
                <a:gd name="T2" fmla="*/ 0 w 43"/>
                <a:gd name="T3" fmla="*/ 0 h 333"/>
                <a:gd name="T4" fmla="*/ 43 w 43"/>
                <a:gd name="T5" fmla="*/ 0 h 333"/>
              </a:gdLst>
              <a:ahLst/>
              <a:cxnLst>
                <a:cxn ang="0">
                  <a:pos x="T0" y="T1"/>
                </a:cxn>
                <a:cxn ang="0">
                  <a:pos x="T2" y="T3"/>
                </a:cxn>
                <a:cxn ang="0">
                  <a:pos x="T4" y="T5"/>
                </a:cxn>
              </a:cxnLst>
              <a:rect l="0" t="0" r="r" b="b"/>
              <a:pathLst>
                <a:path w="43" h="333">
                  <a:moveTo>
                    <a:pt x="0" y="333"/>
                  </a:moveTo>
                  <a:lnTo>
                    <a:pt x="0" y="0"/>
                  </a:lnTo>
                  <a:lnTo>
                    <a:pt x="43"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92" name="Rectangle 42"/>
            <p:cNvSpPr>
              <a:spLocks noChangeArrowheads="1"/>
            </p:cNvSpPr>
            <p:nvPr/>
          </p:nvSpPr>
          <p:spPr bwMode="auto">
            <a:xfrm>
              <a:off x="5145" y="2061"/>
              <a:ext cx="650"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Ck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Jiangxi</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10784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3" name="Freeform 43"/>
            <p:cNvSpPr>
              <a:spLocks/>
            </p:cNvSpPr>
            <p:nvPr/>
          </p:nvSpPr>
          <p:spPr bwMode="auto">
            <a:xfrm>
              <a:off x="4834" y="2095"/>
              <a:ext cx="308" cy="249"/>
            </a:xfrm>
            <a:custGeom>
              <a:avLst/>
              <a:gdLst>
                <a:gd name="T0" fmla="*/ 0 w 308"/>
                <a:gd name="T1" fmla="*/ 249 h 249"/>
                <a:gd name="T2" fmla="*/ 0 w 308"/>
                <a:gd name="T3" fmla="*/ 0 h 249"/>
                <a:gd name="T4" fmla="*/ 308 w 308"/>
                <a:gd name="T5" fmla="*/ 0 h 249"/>
              </a:gdLst>
              <a:ahLst/>
              <a:cxnLst>
                <a:cxn ang="0">
                  <a:pos x="T0" y="T1"/>
                </a:cxn>
                <a:cxn ang="0">
                  <a:pos x="T2" y="T3"/>
                </a:cxn>
                <a:cxn ang="0">
                  <a:pos x="T4" y="T5"/>
                </a:cxn>
              </a:cxnLst>
              <a:rect l="0" t="0" r="r" b="b"/>
              <a:pathLst>
                <a:path w="308" h="249">
                  <a:moveTo>
                    <a:pt x="0" y="249"/>
                  </a:moveTo>
                  <a:lnTo>
                    <a:pt x="0" y="0"/>
                  </a:lnTo>
                  <a:lnTo>
                    <a:pt x="308"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94" name="Rectangle 44"/>
            <p:cNvSpPr>
              <a:spLocks noChangeArrowheads="1"/>
            </p:cNvSpPr>
            <p:nvPr/>
          </p:nvSpPr>
          <p:spPr bwMode="auto">
            <a:xfrm>
              <a:off x="5408" y="2157"/>
              <a:ext cx="846"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A/mallard/Korea/H910/2017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5" name="Freeform 45"/>
            <p:cNvSpPr>
              <a:spLocks/>
            </p:cNvSpPr>
            <p:nvPr/>
          </p:nvSpPr>
          <p:spPr bwMode="auto">
            <a:xfrm>
              <a:off x="5362" y="2191"/>
              <a:ext cx="43" cy="46"/>
            </a:xfrm>
            <a:custGeom>
              <a:avLst/>
              <a:gdLst>
                <a:gd name="T0" fmla="*/ 0 w 43"/>
                <a:gd name="T1" fmla="*/ 46 h 46"/>
                <a:gd name="T2" fmla="*/ 0 w 43"/>
                <a:gd name="T3" fmla="*/ 0 h 46"/>
                <a:gd name="T4" fmla="*/ 43 w 43"/>
                <a:gd name="T5" fmla="*/ 0 h 46"/>
              </a:gdLst>
              <a:ahLst/>
              <a:cxnLst>
                <a:cxn ang="0">
                  <a:pos x="T0" y="T1"/>
                </a:cxn>
                <a:cxn ang="0">
                  <a:pos x="T2" y="T3"/>
                </a:cxn>
                <a:cxn ang="0">
                  <a:pos x="T4" y="T5"/>
                </a:cxn>
              </a:cxnLst>
              <a:rect l="0" t="0" r="r" b="b"/>
              <a:pathLst>
                <a:path w="43" h="46">
                  <a:moveTo>
                    <a:pt x="0" y="46"/>
                  </a:moveTo>
                  <a:lnTo>
                    <a:pt x="0" y="0"/>
                  </a:lnTo>
                  <a:lnTo>
                    <a:pt x="43"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96" name="Rectangle 46"/>
            <p:cNvSpPr>
              <a:spLocks noChangeArrowheads="1"/>
            </p:cNvSpPr>
            <p:nvPr/>
          </p:nvSpPr>
          <p:spPr bwMode="auto">
            <a:xfrm>
              <a:off x="5408" y="2252"/>
              <a:ext cx="894"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A/mallard/Korea/H906-3/2017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7" name="Freeform 47"/>
            <p:cNvSpPr>
              <a:spLocks/>
            </p:cNvSpPr>
            <p:nvPr/>
          </p:nvSpPr>
          <p:spPr bwMode="auto">
            <a:xfrm>
              <a:off x="5362" y="2241"/>
              <a:ext cx="43" cy="46"/>
            </a:xfrm>
            <a:custGeom>
              <a:avLst/>
              <a:gdLst>
                <a:gd name="T0" fmla="*/ 0 w 43"/>
                <a:gd name="T1" fmla="*/ 0 h 46"/>
                <a:gd name="T2" fmla="*/ 0 w 43"/>
                <a:gd name="T3" fmla="*/ 46 h 46"/>
                <a:gd name="T4" fmla="*/ 43 w 43"/>
                <a:gd name="T5" fmla="*/ 46 h 46"/>
              </a:gdLst>
              <a:ahLst/>
              <a:cxnLst>
                <a:cxn ang="0">
                  <a:pos x="T0" y="T1"/>
                </a:cxn>
                <a:cxn ang="0">
                  <a:pos x="T2" y="T3"/>
                </a:cxn>
                <a:cxn ang="0">
                  <a:pos x="T4" y="T5"/>
                </a:cxn>
              </a:cxnLst>
              <a:rect l="0" t="0" r="r" b="b"/>
              <a:pathLst>
                <a:path w="43" h="46">
                  <a:moveTo>
                    <a:pt x="0" y="0"/>
                  </a:moveTo>
                  <a:lnTo>
                    <a:pt x="0" y="46"/>
                  </a:lnTo>
                  <a:lnTo>
                    <a:pt x="43" y="4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698" name="Rectangle 48"/>
            <p:cNvSpPr>
              <a:spLocks noChangeArrowheads="1"/>
            </p:cNvSpPr>
            <p:nvPr/>
          </p:nvSpPr>
          <p:spPr bwMode="auto">
            <a:xfrm>
              <a:off x="5408" y="2348"/>
              <a:ext cx="1255"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A/mandarin/DK/Kr/H539-3/2016 (H7N7)</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99" name="Freeform 49"/>
            <p:cNvSpPr>
              <a:spLocks/>
            </p:cNvSpPr>
            <p:nvPr/>
          </p:nvSpPr>
          <p:spPr bwMode="auto">
            <a:xfrm>
              <a:off x="5362" y="2382"/>
              <a:ext cx="43" cy="46"/>
            </a:xfrm>
            <a:custGeom>
              <a:avLst/>
              <a:gdLst>
                <a:gd name="T0" fmla="*/ 0 w 43"/>
                <a:gd name="T1" fmla="*/ 46 h 46"/>
                <a:gd name="T2" fmla="*/ 0 w 43"/>
                <a:gd name="T3" fmla="*/ 0 h 46"/>
                <a:gd name="T4" fmla="*/ 43 w 43"/>
                <a:gd name="T5" fmla="*/ 0 h 46"/>
              </a:gdLst>
              <a:ahLst/>
              <a:cxnLst>
                <a:cxn ang="0">
                  <a:pos x="T0" y="T1"/>
                </a:cxn>
                <a:cxn ang="0">
                  <a:pos x="T2" y="T3"/>
                </a:cxn>
                <a:cxn ang="0">
                  <a:pos x="T4" y="T5"/>
                </a:cxn>
              </a:cxnLst>
              <a:rect l="0" t="0" r="r" b="b"/>
              <a:pathLst>
                <a:path w="43" h="46">
                  <a:moveTo>
                    <a:pt x="0" y="46"/>
                  </a:moveTo>
                  <a:lnTo>
                    <a:pt x="0" y="0"/>
                  </a:lnTo>
                  <a:lnTo>
                    <a:pt x="43"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0" name="Rectangle 50"/>
            <p:cNvSpPr>
              <a:spLocks noChangeArrowheads="1"/>
            </p:cNvSpPr>
            <p:nvPr/>
          </p:nvSpPr>
          <p:spPr bwMode="auto">
            <a:xfrm>
              <a:off x="5450" y="2444"/>
              <a:ext cx="815"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A/mallard/Kr/H673-4/2016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01" name="Freeform 51"/>
            <p:cNvSpPr>
              <a:spLocks/>
            </p:cNvSpPr>
            <p:nvPr/>
          </p:nvSpPr>
          <p:spPr bwMode="auto">
            <a:xfrm>
              <a:off x="5362" y="2432"/>
              <a:ext cx="86" cy="46"/>
            </a:xfrm>
            <a:custGeom>
              <a:avLst/>
              <a:gdLst>
                <a:gd name="T0" fmla="*/ 0 w 86"/>
                <a:gd name="T1" fmla="*/ 0 h 46"/>
                <a:gd name="T2" fmla="*/ 0 w 86"/>
                <a:gd name="T3" fmla="*/ 46 h 46"/>
                <a:gd name="T4" fmla="*/ 86 w 86"/>
                <a:gd name="T5" fmla="*/ 46 h 46"/>
              </a:gdLst>
              <a:ahLst/>
              <a:cxnLst>
                <a:cxn ang="0">
                  <a:pos x="T0" y="T1"/>
                </a:cxn>
                <a:cxn ang="0">
                  <a:pos x="T2" y="T3"/>
                </a:cxn>
                <a:cxn ang="0">
                  <a:pos x="T4" y="T5"/>
                </a:cxn>
              </a:cxnLst>
              <a:rect l="0" t="0" r="r" b="b"/>
              <a:pathLst>
                <a:path w="86" h="46">
                  <a:moveTo>
                    <a:pt x="0" y="0"/>
                  </a:moveTo>
                  <a:lnTo>
                    <a:pt x="0" y="46"/>
                  </a:lnTo>
                  <a:lnTo>
                    <a:pt x="86" y="4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2" name="Line 52"/>
            <p:cNvSpPr>
              <a:spLocks noChangeShapeType="1"/>
            </p:cNvSpPr>
            <p:nvPr/>
          </p:nvSpPr>
          <p:spPr bwMode="auto">
            <a:xfrm>
              <a:off x="5362" y="2191"/>
              <a:ext cx="0" cy="141"/>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3" name="Line 53"/>
            <p:cNvSpPr>
              <a:spLocks noChangeShapeType="1"/>
            </p:cNvSpPr>
            <p:nvPr/>
          </p:nvSpPr>
          <p:spPr bwMode="auto">
            <a:xfrm>
              <a:off x="5362" y="2336"/>
              <a:ext cx="0" cy="142"/>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4" name="Freeform 54"/>
            <p:cNvSpPr>
              <a:spLocks/>
            </p:cNvSpPr>
            <p:nvPr/>
          </p:nvSpPr>
          <p:spPr bwMode="auto">
            <a:xfrm>
              <a:off x="5320" y="2334"/>
              <a:ext cx="42" cy="118"/>
            </a:xfrm>
            <a:custGeom>
              <a:avLst/>
              <a:gdLst>
                <a:gd name="T0" fmla="*/ 0 w 42"/>
                <a:gd name="T1" fmla="*/ 118 h 118"/>
                <a:gd name="T2" fmla="*/ 0 w 42"/>
                <a:gd name="T3" fmla="*/ 0 h 118"/>
                <a:gd name="T4" fmla="*/ 42 w 42"/>
                <a:gd name="T5" fmla="*/ 0 h 118"/>
              </a:gdLst>
              <a:ahLst/>
              <a:cxnLst>
                <a:cxn ang="0">
                  <a:pos x="T0" y="T1"/>
                </a:cxn>
                <a:cxn ang="0">
                  <a:pos x="T2" y="T3"/>
                </a:cxn>
                <a:cxn ang="0">
                  <a:pos x="T4" y="T5"/>
                </a:cxn>
              </a:cxnLst>
              <a:rect l="0" t="0" r="r" b="b"/>
              <a:pathLst>
                <a:path w="42" h="118">
                  <a:moveTo>
                    <a:pt x="0" y="118"/>
                  </a:moveTo>
                  <a:lnTo>
                    <a:pt x="0" y="0"/>
                  </a:lnTo>
                  <a:lnTo>
                    <a:pt x="4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5" name="Rectangle 55"/>
            <p:cNvSpPr>
              <a:spLocks noChangeArrowheads="1"/>
            </p:cNvSpPr>
            <p:nvPr/>
          </p:nvSpPr>
          <p:spPr bwMode="auto">
            <a:xfrm>
              <a:off x="5409" y="2539"/>
              <a:ext cx="824"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A/mallard/</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A05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2016</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06" name="Freeform 56"/>
            <p:cNvSpPr>
              <a:spLocks/>
            </p:cNvSpPr>
            <p:nvPr/>
          </p:nvSpPr>
          <p:spPr bwMode="auto">
            <a:xfrm>
              <a:off x="5320" y="2456"/>
              <a:ext cx="86" cy="117"/>
            </a:xfrm>
            <a:custGeom>
              <a:avLst/>
              <a:gdLst>
                <a:gd name="T0" fmla="*/ 0 w 86"/>
                <a:gd name="T1" fmla="*/ 0 h 117"/>
                <a:gd name="T2" fmla="*/ 0 w 86"/>
                <a:gd name="T3" fmla="*/ 117 h 117"/>
                <a:gd name="T4" fmla="*/ 86 w 86"/>
                <a:gd name="T5" fmla="*/ 117 h 117"/>
              </a:gdLst>
              <a:ahLst/>
              <a:cxnLst>
                <a:cxn ang="0">
                  <a:pos x="T0" y="T1"/>
                </a:cxn>
                <a:cxn ang="0">
                  <a:pos x="T2" y="T3"/>
                </a:cxn>
                <a:cxn ang="0">
                  <a:pos x="T4" y="T5"/>
                </a:cxn>
              </a:cxnLst>
              <a:rect l="0" t="0" r="r" b="b"/>
              <a:pathLst>
                <a:path w="86" h="117">
                  <a:moveTo>
                    <a:pt x="0" y="0"/>
                  </a:moveTo>
                  <a:lnTo>
                    <a:pt x="0" y="117"/>
                  </a:lnTo>
                  <a:lnTo>
                    <a:pt x="86" y="117"/>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7" name="Freeform 57"/>
            <p:cNvSpPr>
              <a:spLocks/>
            </p:cNvSpPr>
            <p:nvPr/>
          </p:nvSpPr>
          <p:spPr bwMode="auto">
            <a:xfrm>
              <a:off x="5144" y="2454"/>
              <a:ext cx="176" cy="141"/>
            </a:xfrm>
            <a:custGeom>
              <a:avLst/>
              <a:gdLst>
                <a:gd name="T0" fmla="*/ 0 w 176"/>
                <a:gd name="T1" fmla="*/ 141 h 141"/>
                <a:gd name="T2" fmla="*/ 0 w 176"/>
                <a:gd name="T3" fmla="*/ 0 h 141"/>
                <a:gd name="T4" fmla="*/ 176 w 176"/>
                <a:gd name="T5" fmla="*/ 0 h 141"/>
              </a:gdLst>
              <a:ahLst/>
              <a:cxnLst>
                <a:cxn ang="0">
                  <a:pos x="T0" y="T1"/>
                </a:cxn>
                <a:cxn ang="0">
                  <a:pos x="T2" y="T3"/>
                </a:cxn>
                <a:cxn ang="0">
                  <a:pos x="T4" y="T5"/>
                </a:cxn>
              </a:cxnLst>
              <a:rect l="0" t="0" r="r" b="b"/>
              <a:pathLst>
                <a:path w="176" h="141">
                  <a:moveTo>
                    <a:pt x="0" y="141"/>
                  </a:moveTo>
                  <a:lnTo>
                    <a:pt x="0" y="0"/>
                  </a:lnTo>
                  <a:lnTo>
                    <a:pt x="176"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08" name="Rectangle 58"/>
            <p:cNvSpPr>
              <a:spLocks noChangeArrowheads="1"/>
            </p:cNvSpPr>
            <p:nvPr/>
          </p:nvSpPr>
          <p:spPr bwMode="auto">
            <a:xfrm>
              <a:off x="5449" y="2635"/>
              <a:ext cx="1271"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A/black-tailed godwit/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Bangladesh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24734</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09" name="Freeform 59"/>
            <p:cNvSpPr>
              <a:spLocks/>
            </p:cNvSpPr>
            <p:nvPr/>
          </p:nvSpPr>
          <p:spPr bwMode="auto">
            <a:xfrm>
              <a:off x="5273" y="2669"/>
              <a:ext cx="173" cy="70"/>
            </a:xfrm>
            <a:custGeom>
              <a:avLst/>
              <a:gdLst>
                <a:gd name="T0" fmla="*/ 0 w 173"/>
                <a:gd name="T1" fmla="*/ 70 h 70"/>
                <a:gd name="T2" fmla="*/ 0 w 173"/>
                <a:gd name="T3" fmla="*/ 0 h 70"/>
                <a:gd name="T4" fmla="*/ 173 w 173"/>
                <a:gd name="T5" fmla="*/ 0 h 70"/>
              </a:gdLst>
              <a:ahLst/>
              <a:cxnLst>
                <a:cxn ang="0">
                  <a:pos x="T0" y="T1"/>
                </a:cxn>
                <a:cxn ang="0">
                  <a:pos x="T2" y="T3"/>
                </a:cxn>
                <a:cxn ang="0">
                  <a:pos x="T4" y="T5"/>
                </a:cxn>
              </a:cxnLst>
              <a:rect l="0" t="0" r="r" b="b"/>
              <a:pathLst>
                <a:path w="173" h="70">
                  <a:moveTo>
                    <a:pt x="0" y="70"/>
                  </a:moveTo>
                  <a:lnTo>
                    <a:pt x="0" y="0"/>
                  </a:lnTo>
                  <a:lnTo>
                    <a:pt x="173"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0" name="Rectangle 60"/>
            <p:cNvSpPr>
              <a:spLocks noChangeArrowheads="1"/>
            </p:cNvSpPr>
            <p:nvPr/>
          </p:nvSpPr>
          <p:spPr bwMode="auto">
            <a:xfrm>
              <a:off x="5540" y="2731"/>
              <a:ext cx="910"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A/common teal/</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A40-2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11" name="Freeform 61"/>
            <p:cNvSpPr>
              <a:spLocks/>
            </p:cNvSpPr>
            <p:nvPr/>
          </p:nvSpPr>
          <p:spPr bwMode="auto">
            <a:xfrm>
              <a:off x="5495" y="2765"/>
              <a:ext cx="42" cy="45"/>
            </a:xfrm>
            <a:custGeom>
              <a:avLst/>
              <a:gdLst>
                <a:gd name="T0" fmla="*/ 0 w 42"/>
                <a:gd name="T1" fmla="*/ 45 h 45"/>
                <a:gd name="T2" fmla="*/ 0 w 42"/>
                <a:gd name="T3" fmla="*/ 0 h 45"/>
                <a:gd name="T4" fmla="*/ 42 w 42"/>
                <a:gd name="T5" fmla="*/ 0 h 45"/>
              </a:gdLst>
              <a:ahLst/>
              <a:cxnLst>
                <a:cxn ang="0">
                  <a:pos x="T0" y="T1"/>
                </a:cxn>
                <a:cxn ang="0">
                  <a:pos x="T2" y="T3"/>
                </a:cxn>
                <a:cxn ang="0">
                  <a:pos x="T4" y="T5"/>
                </a:cxn>
              </a:cxnLst>
              <a:rect l="0" t="0" r="r" b="b"/>
              <a:pathLst>
                <a:path w="42" h="45">
                  <a:moveTo>
                    <a:pt x="0" y="45"/>
                  </a:moveTo>
                  <a:lnTo>
                    <a:pt x="0" y="0"/>
                  </a:lnTo>
                  <a:lnTo>
                    <a:pt x="4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2" name="Rectangle 62"/>
            <p:cNvSpPr>
              <a:spLocks noChangeArrowheads="1"/>
            </p:cNvSpPr>
            <p:nvPr/>
          </p:nvSpPr>
          <p:spPr bwMode="auto">
            <a:xfrm>
              <a:off x="5497" y="2826"/>
              <a:ext cx="972"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ko-KR" sz="700" smtClean="0">
                  <a:solidFill>
                    <a:srgbClr val="000000"/>
                  </a:solidFill>
                  <a:latin typeface="Times New Roman" panose="02020603050405020304" pitchFamily="18" charset="0"/>
                  <a:cs typeface="Times New Roman" panose="02020603050405020304" pitchFamily="18" charset="0"/>
                </a:rPr>
                <a:t>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environment</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Korea</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W437</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13" name="Freeform 63"/>
            <p:cNvSpPr>
              <a:spLocks/>
            </p:cNvSpPr>
            <p:nvPr/>
          </p:nvSpPr>
          <p:spPr bwMode="auto">
            <a:xfrm>
              <a:off x="5495" y="2814"/>
              <a:ext cx="0" cy="46"/>
            </a:xfrm>
            <a:custGeom>
              <a:avLst/>
              <a:gdLst>
                <a:gd name="T0" fmla="*/ 0 h 46"/>
                <a:gd name="T1" fmla="*/ 46 h 46"/>
                <a:gd name="T2" fmla="*/ 46 h 46"/>
              </a:gdLst>
              <a:ahLst/>
              <a:cxnLst>
                <a:cxn ang="0">
                  <a:pos x="0" y="T0"/>
                </a:cxn>
                <a:cxn ang="0">
                  <a:pos x="0" y="T1"/>
                </a:cxn>
                <a:cxn ang="0">
                  <a:pos x="0" y="T2"/>
                </a:cxn>
              </a:cxnLst>
              <a:rect l="0" t="0" r="r" b="b"/>
              <a:pathLst>
                <a:path h="46">
                  <a:moveTo>
                    <a:pt x="0" y="0"/>
                  </a:moveTo>
                  <a:lnTo>
                    <a:pt x="0" y="46"/>
                  </a:lnTo>
                  <a:lnTo>
                    <a:pt x="0" y="4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4" name="Freeform 64"/>
            <p:cNvSpPr>
              <a:spLocks/>
            </p:cNvSpPr>
            <p:nvPr/>
          </p:nvSpPr>
          <p:spPr bwMode="auto">
            <a:xfrm>
              <a:off x="5273" y="2743"/>
              <a:ext cx="222" cy="69"/>
            </a:xfrm>
            <a:custGeom>
              <a:avLst/>
              <a:gdLst>
                <a:gd name="T0" fmla="*/ 0 w 222"/>
                <a:gd name="T1" fmla="*/ 0 h 69"/>
                <a:gd name="T2" fmla="*/ 0 w 222"/>
                <a:gd name="T3" fmla="*/ 69 h 69"/>
                <a:gd name="T4" fmla="*/ 222 w 222"/>
                <a:gd name="T5" fmla="*/ 69 h 69"/>
              </a:gdLst>
              <a:ahLst/>
              <a:cxnLst>
                <a:cxn ang="0">
                  <a:pos x="T0" y="T1"/>
                </a:cxn>
                <a:cxn ang="0">
                  <a:pos x="T2" y="T3"/>
                </a:cxn>
                <a:cxn ang="0">
                  <a:pos x="T4" y="T5"/>
                </a:cxn>
              </a:cxnLst>
              <a:rect l="0" t="0" r="r" b="b"/>
              <a:pathLst>
                <a:path w="222" h="69">
                  <a:moveTo>
                    <a:pt x="0" y="0"/>
                  </a:moveTo>
                  <a:lnTo>
                    <a:pt x="0" y="69"/>
                  </a:lnTo>
                  <a:lnTo>
                    <a:pt x="222" y="69"/>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5" name="Freeform 65"/>
            <p:cNvSpPr>
              <a:spLocks/>
            </p:cNvSpPr>
            <p:nvPr/>
          </p:nvSpPr>
          <p:spPr bwMode="auto">
            <a:xfrm>
              <a:off x="5144" y="2599"/>
              <a:ext cx="129" cy="142"/>
            </a:xfrm>
            <a:custGeom>
              <a:avLst/>
              <a:gdLst>
                <a:gd name="T0" fmla="*/ 0 w 129"/>
                <a:gd name="T1" fmla="*/ 0 h 142"/>
                <a:gd name="T2" fmla="*/ 0 w 129"/>
                <a:gd name="T3" fmla="*/ 142 h 142"/>
                <a:gd name="T4" fmla="*/ 129 w 129"/>
                <a:gd name="T5" fmla="*/ 142 h 142"/>
              </a:gdLst>
              <a:ahLst/>
              <a:cxnLst>
                <a:cxn ang="0">
                  <a:pos x="T0" y="T1"/>
                </a:cxn>
                <a:cxn ang="0">
                  <a:pos x="T2" y="T3"/>
                </a:cxn>
                <a:cxn ang="0">
                  <a:pos x="T4" y="T5"/>
                </a:cxn>
              </a:cxnLst>
              <a:rect l="0" t="0" r="r" b="b"/>
              <a:pathLst>
                <a:path w="129" h="142">
                  <a:moveTo>
                    <a:pt x="0" y="0"/>
                  </a:moveTo>
                  <a:lnTo>
                    <a:pt x="0" y="142"/>
                  </a:lnTo>
                  <a:lnTo>
                    <a:pt x="129" y="142"/>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6" name="Freeform 66"/>
            <p:cNvSpPr>
              <a:spLocks/>
            </p:cNvSpPr>
            <p:nvPr/>
          </p:nvSpPr>
          <p:spPr bwMode="auto">
            <a:xfrm>
              <a:off x="4834" y="2348"/>
              <a:ext cx="310" cy="249"/>
            </a:xfrm>
            <a:custGeom>
              <a:avLst/>
              <a:gdLst>
                <a:gd name="T0" fmla="*/ 0 w 310"/>
                <a:gd name="T1" fmla="*/ 0 h 249"/>
                <a:gd name="T2" fmla="*/ 0 w 310"/>
                <a:gd name="T3" fmla="*/ 249 h 249"/>
                <a:gd name="T4" fmla="*/ 310 w 310"/>
                <a:gd name="T5" fmla="*/ 249 h 249"/>
              </a:gdLst>
              <a:ahLst/>
              <a:cxnLst>
                <a:cxn ang="0">
                  <a:pos x="T0" y="T1"/>
                </a:cxn>
                <a:cxn ang="0">
                  <a:pos x="T2" y="T3"/>
                </a:cxn>
                <a:cxn ang="0">
                  <a:pos x="T4" y="T5"/>
                </a:cxn>
              </a:cxnLst>
              <a:rect l="0" t="0" r="r" b="b"/>
              <a:pathLst>
                <a:path w="310" h="249">
                  <a:moveTo>
                    <a:pt x="0" y="0"/>
                  </a:moveTo>
                  <a:lnTo>
                    <a:pt x="0" y="249"/>
                  </a:lnTo>
                  <a:lnTo>
                    <a:pt x="310" y="249"/>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7" name="Line 67"/>
            <p:cNvSpPr>
              <a:spLocks noChangeShapeType="1"/>
            </p:cNvSpPr>
            <p:nvPr/>
          </p:nvSpPr>
          <p:spPr bwMode="auto">
            <a:xfrm>
              <a:off x="4834" y="2002"/>
              <a:ext cx="0" cy="595"/>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8" name="Freeform 68"/>
            <p:cNvSpPr>
              <a:spLocks/>
            </p:cNvSpPr>
            <p:nvPr/>
          </p:nvSpPr>
          <p:spPr bwMode="auto">
            <a:xfrm>
              <a:off x="4747" y="2000"/>
              <a:ext cx="87" cy="476"/>
            </a:xfrm>
            <a:custGeom>
              <a:avLst/>
              <a:gdLst>
                <a:gd name="T0" fmla="*/ 0 w 87"/>
                <a:gd name="T1" fmla="*/ 476 h 476"/>
                <a:gd name="T2" fmla="*/ 0 w 87"/>
                <a:gd name="T3" fmla="*/ 0 h 476"/>
                <a:gd name="T4" fmla="*/ 87 w 87"/>
                <a:gd name="T5" fmla="*/ 0 h 476"/>
              </a:gdLst>
              <a:ahLst/>
              <a:cxnLst>
                <a:cxn ang="0">
                  <a:pos x="T0" y="T1"/>
                </a:cxn>
                <a:cxn ang="0">
                  <a:pos x="T2" y="T3"/>
                </a:cxn>
                <a:cxn ang="0">
                  <a:pos x="T4" y="T5"/>
                </a:cxn>
              </a:cxnLst>
              <a:rect l="0" t="0" r="r" b="b"/>
              <a:pathLst>
                <a:path w="87" h="476">
                  <a:moveTo>
                    <a:pt x="0" y="476"/>
                  </a:moveTo>
                  <a:lnTo>
                    <a:pt x="0" y="0"/>
                  </a:lnTo>
                  <a:lnTo>
                    <a:pt x="87"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19" name="Rectangle 69"/>
            <p:cNvSpPr>
              <a:spLocks noChangeArrowheads="1"/>
            </p:cNvSpPr>
            <p:nvPr/>
          </p:nvSpPr>
          <p:spPr bwMode="auto">
            <a:xfrm>
              <a:off x="5061" y="2922"/>
              <a:ext cx="883"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Bangladesh</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26980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20" name="Freeform 70"/>
            <p:cNvSpPr>
              <a:spLocks/>
            </p:cNvSpPr>
            <p:nvPr/>
          </p:nvSpPr>
          <p:spPr bwMode="auto">
            <a:xfrm>
              <a:off x="4747" y="2480"/>
              <a:ext cx="311" cy="476"/>
            </a:xfrm>
            <a:custGeom>
              <a:avLst/>
              <a:gdLst>
                <a:gd name="T0" fmla="*/ 0 w 311"/>
                <a:gd name="T1" fmla="*/ 0 h 476"/>
                <a:gd name="T2" fmla="*/ 0 w 311"/>
                <a:gd name="T3" fmla="*/ 476 h 476"/>
                <a:gd name="T4" fmla="*/ 311 w 311"/>
                <a:gd name="T5" fmla="*/ 476 h 476"/>
              </a:gdLst>
              <a:ahLst/>
              <a:cxnLst>
                <a:cxn ang="0">
                  <a:pos x="T0" y="T1"/>
                </a:cxn>
                <a:cxn ang="0">
                  <a:pos x="T2" y="T3"/>
                </a:cxn>
                <a:cxn ang="0">
                  <a:pos x="T4" y="T5"/>
                </a:cxn>
              </a:cxnLst>
              <a:rect l="0" t="0" r="r" b="b"/>
              <a:pathLst>
                <a:path w="311" h="476">
                  <a:moveTo>
                    <a:pt x="0" y="0"/>
                  </a:moveTo>
                  <a:lnTo>
                    <a:pt x="0" y="476"/>
                  </a:lnTo>
                  <a:lnTo>
                    <a:pt x="311" y="47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1" name="Freeform 71"/>
            <p:cNvSpPr>
              <a:spLocks/>
            </p:cNvSpPr>
            <p:nvPr/>
          </p:nvSpPr>
          <p:spPr bwMode="auto">
            <a:xfrm>
              <a:off x="4641" y="2478"/>
              <a:ext cx="106" cy="338"/>
            </a:xfrm>
            <a:custGeom>
              <a:avLst/>
              <a:gdLst>
                <a:gd name="T0" fmla="*/ 0 w 106"/>
                <a:gd name="T1" fmla="*/ 338 h 338"/>
                <a:gd name="T2" fmla="*/ 0 w 106"/>
                <a:gd name="T3" fmla="*/ 0 h 338"/>
                <a:gd name="T4" fmla="*/ 106 w 106"/>
                <a:gd name="T5" fmla="*/ 0 h 338"/>
              </a:gdLst>
              <a:ahLst/>
              <a:cxnLst>
                <a:cxn ang="0">
                  <a:pos x="T0" y="T1"/>
                </a:cxn>
                <a:cxn ang="0">
                  <a:pos x="T2" y="T3"/>
                </a:cxn>
                <a:cxn ang="0">
                  <a:pos x="T4" y="T5"/>
                </a:cxn>
              </a:cxnLst>
              <a:rect l="0" t="0" r="r" b="b"/>
              <a:pathLst>
                <a:path w="106" h="338">
                  <a:moveTo>
                    <a:pt x="0" y="338"/>
                  </a:moveTo>
                  <a:lnTo>
                    <a:pt x="0" y="0"/>
                  </a:lnTo>
                  <a:lnTo>
                    <a:pt x="106"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2" name="Rectangle 72"/>
            <p:cNvSpPr>
              <a:spLocks noChangeArrowheads="1"/>
            </p:cNvSpPr>
            <p:nvPr/>
          </p:nvSpPr>
          <p:spPr bwMode="auto">
            <a:xfrm>
              <a:off x="4941" y="3017"/>
              <a:ext cx="684"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WB</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A330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2009</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23" name="Freeform 73"/>
            <p:cNvSpPr>
              <a:spLocks/>
            </p:cNvSpPr>
            <p:nvPr/>
          </p:nvSpPr>
          <p:spPr bwMode="auto">
            <a:xfrm>
              <a:off x="4709" y="3051"/>
              <a:ext cx="229" cy="106"/>
            </a:xfrm>
            <a:custGeom>
              <a:avLst/>
              <a:gdLst>
                <a:gd name="T0" fmla="*/ 0 w 229"/>
                <a:gd name="T1" fmla="*/ 106 h 106"/>
                <a:gd name="T2" fmla="*/ 0 w 229"/>
                <a:gd name="T3" fmla="*/ 0 h 106"/>
                <a:gd name="T4" fmla="*/ 229 w 229"/>
                <a:gd name="T5" fmla="*/ 0 h 106"/>
              </a:gdLst>
              <a:ahLst/>
              <a:cxnLst>
                <a:cxn ang="0">
                  <a:pos x="T0" y="T1"/>
                </a:cxn>
                <a:cxn ang="0">
                  <a:pos x="T2" y="T3"/>
                </a:cxn>
                <a:cxn ang="0">
                  <a:pos x="T4" y="T5"/>
                </a:cxn>
              </a:cxnLst>
              <a:rect l="0" t="0" r="r" b="b"/>
              <a:pathLst>
                <a:path w="229" h="106">
                  <a:moveTo>
                    <a:pt x="0" y="106"/>
                  </a:moveTo>
                  <a:lnTo>
                    <a:pt x="0" y="0"/>
                  </a:lnTo>
                  <a:lnTo>
                    <a:pt x="22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4" name="Rectangle 74"/>
            <p:cNvSpPr>
              <a:spLocks noChangeArrowheads="1"/>
            </p:cNvSpPr>
            <p:nvPr/>
          </p:nvSpPr>
          <p:spPr bwMode="auto">
            <a:xfrm>
              <a:off x="5844" y="3113"/>
              <a:ext cx="642"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LSY</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25" name="Freeform 75"/>
            <p:cNvSpPr>
              <a:spLocks/>
            </p:cNvSpPr>
            <p:nvPr/>
          </p:nvSpPr>
          <p:spPr bwMode="auto">
            <a:xfrm>
              <a:off x="5799" y="3147"/>
              <a:ext cx="42" cy="118"/>
            </a:xfrm>
            <a:custGeom>
              <a:avLst/>
              <a:gdLst>
                <a:gd name="T0" fmla="*/ 0 w 42"/>
                <a:gd name="T1" fmla="*/ 118 h 118"/>
                <a:gd name="T2" fmla="*/ 0 w 42"/>
                <a:gd name="T3" fmla="*/ 0 h 118"/>
                <a:gd name="T4" fmla="*/ 42 w 42"/>
                <a:gd name="T5" fmla="*/ 0 h 118"/>
              </a:gdLst>
              <a:ahLst/>
              <a:cxnLst>
                <a:cxn ang="0">
                  <a:pos x="T0" y="T1"/>
                </a:cxn>
                <a:cxn ang="0">
                  <a:pos x="T2" y="T3"/>
                </a:cxn>
                <a:cxn ang="0">
                  <a:pos x="T4" y="T5"/>
                </a:cxn>
              </a:cxnLst>
              <a:rect l="0" t="0" r="r" b="b"/>
              <a:pathLst>
                <a:path w="42" h="118">
                  <a:moveTo>
                    <a:pt x="0" y="118"/>
                  </a:moveTo>
                  <a:lnTo>
                    <a:pt x="0" y="0"/>
                  </a:lnTo>
                  <a:lnTo>
                    <a:pt x="42"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6" name="Rectangle 76"/>
            <p:cNvSpPr>
              <a:spLocks noChangeArrowheads="1"/>
            </p:cNvSpPr>
            <p:nvPr/>
          </p:nvSpPr>
          <p:spPr bwMode="auto">
            <a:xfrm>
              <a:off x="5801" y="3209"/>
              <a:ext cx="640"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JSM</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27" name="Freeform 77"/>
            <p:cNvSpPr>
              <a:spLocks/>
            </p:cNvSpPr>
            <p:nvPr/>
          </p:nvSpPr>
          <p:spPr bwMode="auto">
            <a:xfrm>
              <a:off x="5799" y="3243"/>
              <a:ext cx="0" cy="69"/>
            </a:xfrm>
            <a:custGeom>
              <a:avLst/>
              <a:gdLst>
                <a:gd name="T0" fmla="*/ 69 h 69"/>
                <a:gd name="T1" fmla="*/ 0 h 69"/>
                <a:gd name="T2" fmla="*/ 0 h 69"/>
              </a:gdLst>
              <a:ahLst/>
              <a:cxnLst>
                <a:cxn ang="0">
                  <a:pos x="0" y="T0"/>
                </a:cxn>
                <a:cxn ang="0">
                  <a:pos x="0" y="T1"/>
                </a:cxn>
                <a:cxn ang="0">
                  <a:pos x="0" y="T2"/>
                </a:cxn>
              </a:cxnLst>
              <a:rect l="0" t="0" r="r" b="b"/>
              <a:pathLst>
                <a:path h="69">
                  <a:moveTo>
                    <a:pt x="0" y="69"/>
                  </a:moveTo>
                  <a:lnTo>
                    <a:pt x="0" y="0"/>
                  </a:lnTo>
                  <a:lnTo>
                    <a:pt x="0"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28" name="Rectangle 78"/>
            <p:cNvSpPr>
              <a:spLocks noChangeArrowheads="1"/>
            </p:cNvSpPr>
            <p:nvPr/>
          </p:nvSpPr>
          <p:spPr bwMode="auto">
            <a:xfrm>
              <a:off x="6063" y="3304"/>
              <a:ext cx="661"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A112</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29" name="Freeform 79"/>
            <p:cNvSpPr>
              <a:spLocks/>
            </p:cNvSpPr>
            <p:nvPr/>
          </p:nvSpPr>
          <p:spPr bwMode="auto">
            <a:xfrm>
              <a:off x="5841" y="3338"/>
              <a:ext cx="219" cy="46"/>
            </a:xfrm>
            <a:custGeom>
              <a:avLst/>
              <a:gdLst>
                <a:gd name="T0" fmla="*/ 0 w 219"/>
                <a:gd name="T1" fmla="*/ 46 h 46"/>
                <a:gd name="T2" fmla="*/ 0 w 219"/>
                <a:gd name="T3" fmla="*/ 0 h 46"/>
                <a:gd name="T4" fmla="*/ 219 w 219"/>
                <a:gd name="T5" fmla="*/ 0 h 46"/>
              </a:gdLst>
              <a:ahLst/>
              <a:cxnLst>
                <a:cxn ang="0">
                  <a:pos x="T0" y="T1"/>
                </a:cxn>
                <a:cxn ang="0">
                  <a:pos x="T2" y="T3"/>
                </a:cxn>
                <a:cxn ang="0">
                  <a:pos x="T4" y="T5"/>
                </a:cxn>
              </a:cxnLst>
              <a:rect l="0" t="0" r="r" b="b"/>
              <a:pathLst>
                <a:path w="219" h="46">
                  <a:moveTo>
                    <a:pt x="0" y="46"/>
                  </a:moveTo>
                  <a:lnTo>
                    <a:pt x="0" y="0"/>
                  </a:lnTo>
                  <a:lnTo>
                    <a:pt x="219" y="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0" name="Rectangle 80"/>
            <p:cNvSpPr>
              <a:spLocks noChangeArrowheads="1"/>
            </p:cNvSpPr>
            <p:nvPr/>
          </p:nvSpPr>
          <p:spPr bwMode="auto">
            <a:xfrm>
              <a:off x="5844" y="3400"/>
              <a:ext cx="633"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Dk</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Kr</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A75</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a:t>
              </a: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2010</a:t>
              </a:r>
              <a:r>
                <a:rPr kumimoji="0" lang="en-US"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(H7N7)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31" name="Freeform 81"/>
            <p:cNvSpPr>
              <a:spLocks/>
            </p:cNvSpPr>
            <p:nvPr/>
          </p:nvSpPr>
          <p:spPr bwMode="auto">
            <a:xfrm>
              <a:off x="5841" y="3388"/>
              <a:ext cx="0" cy="46"/>
            </a:xfrm>
            <a:custGeom>
              <a:avLst/>
              <a:gdLst>
                <a:gd name="T0" fmla="*/ 0 h 46"/>
                <a:gd name="T1" fmla="*/ 46 h 46"/>
                <a:gd name="T2" fmla="*/ 46 h 46"/>
              </a:gdLst>
              <a:ahLst/>
              <a:cxnLst>
                <a:cxn ang="0">
                  <a:pos x="0" y="T0"/>
                </a:cxn>
                <a:cxn ang="0">
                  <a:pos x="0" y="T1"/>
                </a:cxn>
                <a:cxn ang="0">
                  <a:pos x="0" y="T2"/>
                </a:cxn>
              </a:cxnLst>
              <a:rect l="0" t="0" r="r" b="b"/>
              <a:pathLst>
                <a:path h="46">
                  <a:moveTo>
                    <a:pt x="0" y="0"/>
                  </a:moveTo>
                  <a:lnTo>
                    <a:pt x="0" y="46"/>
                  </a:lnTo>
                  <a:lnTo>
                    <a:pt x="0" y="4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2" name="Freeform 82"/>
            <p:cNvSpPr>
              <a:spLocks/>
            </p:cNvSpPr>
            <p:nvPr/>
          </p:nvSpPr>
          <p:spPr bwMode="auto">
            <a:xfrm>
              <a:off x="5799" y="3316"/>
              <a:ext cx="42" cy="70"/>
            </a:xfrm>
            <a:custGeom>
              <a:avLst/>
              <a:gdLst>
                <a:gd name="T0" fmla="*/ 0 w 42"/>
                <a:gd name="T1" fmla="*/ 0 h 70"/>
                <a:gd name="T2" fmla="*/ 0 w 42"/>
                <a:gd name="T3" fmla="*/ 70 h 70"/>
                <a:gd name="T4" fmla="*/ 42 w 42"/>
                <a:gd name="T5" fmla="*/ 70 h 70"/>
              </a:gdLst>
              <a:ahLst/>
              <a:cxnLst>
                <a:cxn ang="0">
                  <a:pos x="T0" y="T1"/>
                </a:cxn>
                <a:cxn ang="0">
                  <a:pos x="T2" y="T3"/>
                </a:cxn>
                <a:cxn ang="0">
                  <a:pos x="T4" y="T5"/>
                </a:cxn>
              </a:cxnLst>
              <a:rect l="0" t="0" r="r" b="b"/>
              <a:pathLst>
                <a:path w="42" h="70">
                  <a:moveTo>
                    <a:pt x="0" y="0"/>
                  </a:moveTo>
                  <a:lnTo>
                    <a:pt x="0" y="70"/>
                  </a:lnTo>
                  <a:lnTo>
                    <a:pt x="42" y="70"/>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3" name="Line 83"/>
            <p:cNvSpPr>
              <a:spLocks noChangeShapeType="1"/>
            </p:cNvSpPr>
            <p:nvPr/>
          </p:nvSpPr>
          <p:spPr bwMode="auto">
            <a:xfrm>
              <a:off x="5799" y="3269"/>
              <a:ext cx="0" cy="117"/>
            </a:xfrm>
            <a:prstGeom prst="line">
              <a:avLst/>
            </a:prstGeom>
            <a:noFill/>
            <a:ln w="6350"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4" name="Freeform 84"/>
            <p:cNvSpPr>
              <a:spLocks/>
            </p:cNvSpPr>
            <p:nvPr/>
          </p:nvSpPr>
          <p:spPr bwMode="auto">
            <a:xfrm>
              <a:off x="4709" y="3161"/>
              <a:ext cx="1090" cy="106"/>
            </a:xfrm>
            <a:custGeom>
              <a:avLst/>
              <a:gdLst>
                <a:gd name="T0" fmla="*/ 0 w 1090"/>
                <a:gd name="T1" fmla="*/ 0 h 106"/>
                <a:gd name="T2" fmla="*/ 0 w 1090"/>
                <a:gd name="T3" fmla="*/ 106 h 106"/>
                <a:gd name="T4" fmla="*/ 1090 w 1090"/>
                <a:gd name="T5" fmla="*/ 106 h 106"/>
              </a:gdLst>
              <a:ahLst/>
              <a:cxnLst>
                <a:cxn ang="0">
                  <a:pos x="T0" y="T1"/>
                </a:cxn>
                <a:cxn ang="0">
                  <a:pos x="T2" y="T3"/>
                </a:cxn>
                <a:cxn ang="0">
                  <a:pos x="T4" y="T5"/>
                </a:cxn>
              </a:cxnLst>
              <a:rect l="0" t="0" r="r" b="b"/>
              <a:pathLst>
                <a:path w="1090" h="106">
                  <a:moveTo>
                    <a:pt x="0" y="0"/>
                  </a:moveTo>
                  <a:lnTo>
                    <a:pt x="0" y="106"/>
                  </a:lnTo>
                  <a:lnTo>
                    <a:pt x="1090" y="106"/>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5" name="Freeform 85"/>
            <p:cNvSpPr>
              <a:spLocks/>
            </p:cNvSpPr>
            <p:nvPr/>
          </p:nvSpPr>
          <p:spPr bwMode="auto">
            <a:xfrm>
              <a:off x="4641" y="2820"/>
              <a:ext cx="68" cy="339"/>
            </a:xfrm>
            <a:custGeom>
              <a:avLst/>
              <a:gdLst>
                <a:gd name="T0" fmla="*/ 0 w 68"/>
                <a:gd name="T1" fmla="*/ 0 h 339"/>
                <a:gd name="T2" fmla="*/ 0 w 68"/>
                <a:gd name="T3" fmla="*/ 339 h 339"/>
                <a:gd name="T4" fmla="*/ 68 w 68"/>
                <a:gd name="T5" fmla="*/ 339 h 339"/>
              </a:gdLst>
              <a:ahLst/>
              <a:cxnLst>
                <a:cxn ang="0">
                  <a:pos x="T0" y="T1"/>
                </a:cxn>
                <a:cxn ang="0">
                  <a:pos x="T2" y="T3"/>
                </a:cxn>
                <a:cxn ang="0">
                  <a:pos x="T4" y="T5"/>
                </a:cxn>
              </a:cxnLst>
              <a:rect l="0" t="0" r="r" b="b"/>
              <a:pathLst>
                <a:path w="68" h="339">
                  <a:moveTo>
                    <a:pt x="0" y="0"/>
                  </a:moveTo>
                  <a:lnTo>
                    <a:pt x="0" y="339"/>
                  </a:lnTo>
                  <a:lnTo>
                    <a:pt x="68" y="339"/>
                  </a:lnTo>
                </a:path>
              </a:pathLst>
            </a:custGeom>
            <a:noFill/>
            <a:ln w="6350"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36" name="Rectangle 86"/>
            <p:cNvSpPr>
              <a:spLocks noChangeArrowheads="1"/>
            </p:cNvSpPr>
            <p:nvPr/>
          </p:nvSpPr>
          <p:spPr bwMode="auto">
            <a:xfrm>
              <a:off x="5747" y="3399"/>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37" name="Rectangle 87"/>
            <p:cNvSpPr>
              <a:spLocks noChangeArrowheads="1"/>
            </p:cNvSpPr>
            <p:nvPr/>
          </p:nvSpPr>
          <p:spPr bwMode="auto">
            <a:xfrm>
              <a:off x="5671" y="3279"/>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38" name="Rectangle 88"/>
            <p:cNvSpPr>
              <a:spLocks noChangeArrowheads="1"/>
            </p:cNvSpPr>
            <p:nvPr/>
          </p:nvSpPr>
          <p:spPr bwMode="auto">
            <a:xfrm>
              <a:off x="4654" y="2416"/>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39" name="Rectangle 89"/>
            <p:cNvSpPr>
              <a:spLocks noChangeArrowheads="1"/>
            </p:cNvSpPr>
            <p:nvPr/>
          </p:nvSpPr>
          <p:spPr bwMode="auto">
            <a:xfrm>
              <a:off x="5406" y="1295"/>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72</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0" name="Rectangle 90"/>
            <p:cNvSpPr>
              <a:spLocks noChangeArrowheads="1"/>
            </p:cNvSpPr>
            <p:nvPr/>
          </p:nvSpPr>
          <p:spPr bwMode="auto">
            <a:xfrm>
              <a:off x="5406" y="743"/>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1" name="Rectangle 91"/>
            <p:cNvSpPr>
              <a:spLocks noChangeArrowheads="1"/>
            </p:cNvSpPr>
            <p:nvPr/>
          </p:nvSpPr>
          <p:spPr bwMode="auto">
            <a:xfrm>
              <a:off x="5364" y="98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91</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2" name="Rectangle 92"/>
            <p:cNvSpPr>
              <a:spLocks noChangeArrowheads="1"/>
            </p:cNvSpPr>
            <p:nvPr/>
          </p:nvSpPr>
          <p:spPr bwMode="auto">
            <a:xfrm>
              <a:off x="5243" y="1173"/>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3" name="Rectangle 93"/>
            <p:cNvSpPr>
              <a:spLocks noChangeArrowheads="1"/>
            </p:cNvSpPr>
            <p:nvPr/>
          </p:nvSpPr>
          <p:spPr bwMode="auto">
            <a:xfrm>
              <a:off x="4956" y="158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96</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4" name="Rectangle 94"/>
            <p:cNvSpPr>
              <a:spLocks noChangeArrowheads="1"/>
            </p:cNvSpPr>
            <p:nvPr/>
          </p:nvSpPr>
          <p:spPr bwMode="auto">
            <a:xfrm>
              <a:off x="4874" y="134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88</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5" name="Rectangle 95"/>
            <p:cNvSpPr>
              <a:spLocks noChangeArrowheads="1"/>
            </p:cNvSpPr>
            <p:nvPr/>
          </p:nvSpPr>
          <p:spPr bwMode="auto">
            <a:xfrm>
              <a:off x="4868" y="1794"/>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70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6" name="Rectangle 96"/>
            <p:cNvSpPr>
              <a:spLocks noChangeArrowheads="1"/>
            </p:cNvSpPr>
            <p:nvPr/>
          </p:nvSpPr>
          <p:spPr bwMode="auto">
            <a:xfrm>
              <a:off x="5226" y="2392"/>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97</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7" name="Rectangle 97"/>
            <p:cNvSpPr>
              <a:spLocks noChangeArrowheads="1"/>
            </p:cNvSpPr>
            <p:nvPr/>
          </p:nvSpPr>
          <p:spPr bwMode="auto">
            <a:xfrm>
              <a:off x="5050" y="2610"/>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8" name="Rectangle 98"/>
            <p:cNvSpPr>
              <a:spLocks noChangeArrowheads="1"/>
            </p:cNvSpPr>
            <p:nvPr/>
          </p:nvSpPr>
          <p:spPr bwMode="auto">
            <a:xfrm>
              <a:off x="5179" y="2753"/>
              <a:ext cx="5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99</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49" name="Rectangle 99"/>
            <p:cNvSpPr>
              <a:spLocks noChangeArrowheads="1"/>
            </p:cNvSpPr>
            <p:nvPr/>
          </p:nvSpPr>
          <p:spPr bwMode="auto">
            <a:xfrm>
              <a:off x="5367" y="2825"/>
              <a:ext cx="85"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50" name="Line 100"/>
            <p:cNvSpPr>
              <a:spLocks noChangeShapeType="1"/>
            </p:cNvSpPr>
            <p:nvPr/>
          </p:nvSpPr>
          <p:spPr bwMode="auto">
            <a:xfrm>
              <a:off x="4925" y="3572"/>
              <a:ext cx="177" cy="0"/>
            </a:xfrm>
            <a:prstGeom prst="line">
              <a:avLst/>
            </a:prstGeom>
            <a:noFill/>
            <a:ln w="9525"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51" name="Line 101"/>
            <p:cNvSpPr>
              <a:spLocks noChangeShapeType="1"/>
            </p:cNvSpPr>
            <p:nvPr/>
          </p:nvSpPr>
          <p:spPr bwMode="auto">
            <a:xfrm>
              <a:off x="4925" y="3556"/>
              <a:ext cx="0" cy="32"/>
            </a:xfrm>
            <a:prstGeom prst="line">
              <a:avLst/>
            </a:prstGeom>
            <a:noFill/>
            <a:ln w="9525"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52" name="Line 102"/>
            <p:cNvSpPr>
              <a:spLocks noChangeShapeType="1"/>
            </p:cNvSpPr>
            <p:nvPr/>
          </p:nvSpPr>
          <p:spPr bwMode="auto">
            <a:xfrm>
              <a:off x="5102" y="3556"/>
              <a:ext cx="0" cy="32"/>
            </a:xfrm>
            <a:prstGeom prst="line">
              <a:avLst/>
            </a:prstGeom>
            <a:noFill/>
            <a:ln w="9525" cap="sq">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700">
                <a:latin typeface="Times New Roman" panose="02020603050405020304" pitchFamily="18" charset="0"/>
                <a:cs typeface="Times New Roman" panose="02020603050405020304" pitchFamily="18" charset="0"/>
              </a:endParaRPr>
            </a:p>
          </p:txBody>
        </p:sp>
        <p:sp>
          <p:nvSpPr>
            <p:cNvPr id="753" name="Rectangle 103"/>
            <p:cNvSpPr>
              <a:spLocks noChangeArrowheads="1"/>
            </p:cNvSpPr>
            <p:nvPr/>
          </p:nvSpPr>
          <p:spPr bwMode="auto">
            <a:xfrm>
              <a:off x="4936" y="3589"/>
              <a:ext cx="127"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0.005</a:t>
              </a:r>
              <a:endParaRPr kumimoji="0" lang="ko-KR" altLang="ko-KR" sz="7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grpSp>
      <p:cxnSp>
        <p:nvCxnSpPr>
          <p:cNvPr id="255" name="직선 연결선 254"/>
          <p:cNvCxnSpPr/>
          <p:nvPr/>
        </p:nvCxnSpPr>
        <p:spPr>
          <a:xfrm>
            <a:off x="5627817" y="1016000"/>
            <a:ext cx="6447" cy="43926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6" name="TextBox 255"/>
          <p:cNvSpPr txBox="1"/>
          <p:nvPr/>
        </p:nvSpPr>
        <p:spPr>
          <a:xfrm>
            <a:off x="5663706" y="2678651"/>
            <a:ext cx="338554" cy="1620558"/>
          </a:xfrm>
          <a:prstGeom prst="rect">
            <a:avLst/>
          </a:prstGeom>
          <a:noFill/>
        </p:spPr>
        <p:txBody>
          <a:bodyPr vert="eaVert" wrap="square" rtlCol="0">
            <a:spAutoFit/>
          </a:bodyPr>
          <a:lstStyle/>
          <a:p>
            <a:r>
              <a:rPr lang="en-US" altLang="ko-KR" sz="1000" b="1">
                <a:latin typeface="Times New Roman" pitchFamily="18" charset="0"/>
                <a:cs typeface="Times New Roman" pitchFamily="18" charset="0"/>
              </a:rPr>
              <a:t>Eurasian WB lineage</a:t>
            </a:r>
            <a:endParaRPr lang="ko-KR" altLang="en-US" sz="1000" b="1">
              <a:latin typeface="Times New Roman" pitchFamily="18" charset="0"/>
              <a:cs typeface="Times New Roman" pitchFamily="18" charset="0"/>
            </a:endParaRPr>
          </a:p>
        </p:txBody>
      </p:sp>
      <p:cxnSp>
        <p:nvCxnSpPr>
          <p:cNvPr id="259" name="직선 연결선 258"/>
          <p:cNvCxnSpPr/>
          <p:nvPr/>
        </p:nvCxnSpPr>
        <p:spPr>
          <a:xfrm>
            <a:off x="10497977" y="1057763"/>
            <a:ext cx="896" cy="43508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0" name="TextBox 259"/>
          <p:cNvSpPr txBox="1"/>
          <p:nvPr/>
        </p:nvSpPr>
        <p:spPr>
          <a:xfrm>
            <a:off x="10512264" y="2678651"/>
            <a:ext cx="338554" cy="1620558"/>
          </a:xfrm>
          <a:prstGeom prst="rect">
            <a:avLst/>
          </a:prstGeom>
          <a:noFill/>
        </p:spPr>
        <p:txBody>
          <a:bodyPr vert="eaVert" wrap="square" rtlCol="0">
            <a:spAutoFit/>
          </a:bodyPr>
          <a:lstStyle/>
          <a:p>
            <a:r>
              <a:rPr lang="en-US" altLang="ko-KR" sz="1000" b="1">
                <a:latin typeface="Times New Roman" pitchFamily="18" charset="0"/>
                <a:cs typeface="Times New Roman" pitchFamily="18" charset="0"/>
              </a:rPr>
              <a:t>Eurasian WB lineage</a:t>
            </a:r>
            <a:endParaRPr lang="ko-KR" altLang="en-US" sz="1000" b="1">
              <a:latin typeface="Times New Roman" pitchFamily="18" charset="0"/>
              <a:cs typeface="Times New Roman" pitchFamily="18" charset="0"/>
            </a:endParaRPr>
          </a:p>
        </p:txBody>
      </p:sp>
      <p:sp>
        <p:nvSpPr>
          <p:cNvPr id="253" name="TextBox 252"/>
          <p:cNvSpPr txBox="1"/>
          <p:nvPr/>
        </p:nvSpPr>
        <p:spPr>
          <a:xfrm>
            <a:off x="735367" y="686516"/>
            <a:ext cx="845103" cy="400110"/>
          </a:xfrm>
          <a:prstGeom prst="rect">
            <a:avLst/>
          </a:prstGeom>
          <a:solidFill>
            <a:schemeClr val="bg1">
              <a:alpha val="6000"/>
            </a:schemeClr>
          </a:solid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algn="just" latinLnBrk="0"/>
            <a:r>
              <a:rPr lang="en-US" altLang="ko-KR" sz="2000" b="1" smtClean="0"/>
              <a:t>(e) </a:t>
            </a:r>
            <a:r>
              <a:rPr lang="en-US" altLang="ko-KR" sz="2000" b="1" smtClean="0"/>
              <a:t>M</a:t>
            </a:r>
            <a:endParaRPr lang="ko-KR" altLang="en-US" sz="2000" b="1" dirty="0"/>
          </a:p>
        </p:txBody>
      </p:sp>
      <p:sp>
        <p:nvSpPr>
          <p:cNvPr id="254" name="TextBox 253"/>
          <p:cNvSpPr txBox="1"/>
          <p:nvPr/>
        </p:nvSpPr>
        <p:spPr>
          <a:xfrm>
            <a:off x="6494725" y="674708"/>
            <a:ext cx="915956" cy="400110"/>
          </a:xfrm>
          <a:prstGeom prst="rect">
            <a:avLst/>
          </a:prstGeom>
          <a:solidFill>
            <a:schemeClr val="bg1">
              <a:alpha val="6000"/>
            </a:schemeClr>
          </a:solid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algn="just" latinLnBrk="0"/>
            <a:r>
              <a:rPr lang="en-US" altLang="ko-KR" sz="2000" b="1" smtClean="0"/>
              <a:t>(f) </a:t>
            </a:r>
            <a:r>
              <a:rPr lang="en-US" altLang="ko-KR" sz="2000" b="1" smtClean="0"/>
              <a:t>NS</a:t>
            </a:r>
            <a:endParaRPr lang="ko-KR" altLang="en-US" sz="2000" b="1" dirty="0"/>
          </a:p>
        </p:txBody>
      </p:sp>
    </p:spTree>
    <p:extLst>
      <p:ext uri="{BB962C8B-B14F-4D97-AF65-F5344CB8AC3E}">
        <p14:creationId xmlns:p14="http://schemas.microsoft.com/office/powerpoint/2010/main" val="2340142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2490</Words>
  <Application>Microsoft Office PowerPoint</Application>
  <PresentationFormat>와이드스크린</PresentationFormat>
  <Paragraphs>423</Paragraphs>
  <Slides>3</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3</vt:i4>
      </vt:variant>
    </vt:vector>
  </HeadingPairs>
  <TitlesOfParts>
    <vt:vector size="8" baseType="lpstr">
      <vt:lpstr>굴림</vt:lpstr>
      <vt:lpstr>맑은 고딕</vt:lpstr>
      <vt:lpstr>Arial</vt:lpstr>
      <vt:lpstr>Times New Roman</vt:lpstr>
      <vt:lpstr>Office 테마</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Young-Jae Si</dc:creator>
  <cp:lastModifiedBy>Young-Jae Si</cp:lastModifiedBy>
  <cp:revision>5</cp:revision>
  <cp:lastPrinted>2020-08-24T02:22:35Z</cp:lastPrinted>
  <dcterms:created xsi:type="dcterms:W3CDTF">2020-08-23T10:43:33Z</dcterms:created>
  <dcterms:modified xsi:type="dcterms:W3CDTF">2020-08-24T06:49:48Z</dcterms:modified>
</cp:coreProperties>
</file>