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9" r:id="rId3"/>
    <p:sldId id="256" r:id="rId4"/>
    <p:sldId id="258" r:id="rId5"/>
  </p:sldIdLst>
  <p:sldSz cx="6858000" cy="9906000" type="A4"/>
  <p:notesSz cx="6858000" cy="9144000"/>
  <p:custDataLst>
    <p:tags r:id="rId7"/>
  </p:custDataLst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60">
          <p15:clr>
            <a:srgbClr val="A4A3A4"/>
          </p15:clr>
        </p15:guide>
        <p15:guide id="2" orient="horz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URRY Olivier" initials="BO" lastIdx="1" clrIdx="0">
    <p:extLst>
      <p:ext uri="{19B8F6BF-5375-455C-9EA6-DF929625EA0E}">
        <p15:presenceInfo xmlns:p15="http://schemas.microsoft.com/office/powerpoint/2012/main" userId="S-1-5-21-1482476501-1993962763-1801674531-28401" providerId="AD"/>
      </p:ext>
    </p:extLst>
  </p:cmAuthor>
  <p:cmAuthor id="2" name="Pauline Maisonnasse" initials="PM" lastIdx="2" clrIdx="1">
    <p:extLst>
      <p:ext uri="{19B8F6BF-5375-455C-9EA6-DF929625EA0E}">
        <p15:presenceInfo xmlns:p15="http://schemas.microsoft.com/office/powerpoint/2012/main" userId="Pauline Maisonnass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3302" y="72"/>
      </p:cViewPr>
      <p:guideLst>
        <p:guide pos="2160"/>
        <p:guide orient="horz"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BEECCB2-7B9D-C70F-C8E2-A3FA5F3ABD9E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FD3B56C-3F25-47DB-0A74-99595B0A58AB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050BDF2-F269-8888-E9DA-6B8F66CA6369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auto"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4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50"/>
            </a:lvl2pPr>
            <a:lvl3pPr marL="514350" indent="0" algn="ctr">
              <a:buNone/>
              <a:defRPr sz="1000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pPr>
              <a:defRPr/>
            </a:pPr>
            <a:r>
              <a:rPr lang="fr-FR"/>
              <a:t>Modifier le style des sous-titres du masque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re et texte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Titre vertical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 bwMode="auto">
          <a:xfrm>
            <a:off x="4907756" y="527403"/>
            <a:ext cx="1478756" cy="8394877"/>
          </a:xfrm>
        </p:spPr>
        <p:txBody>
          <a:bodyPr vert="eaVert"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 bwMode="auto">
          <a:xfrm>
            <a:off x="471487" y="527403"/>
            <a:ext cx="4350544" cy="8394877"/>
          </a:xfrm>
        </p:spPr>
        <p:txBody>
          <a:bodyPr vert="eaVert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67916" y="2469622"/>
            <a:ext cx="5915025" cy="4120620"/>
          </a:xfrm>
        </p:spPr>
        <p:txBody>
          <a:bodyPr anchor="b"/>
          <a:lstStyle>
            <a:lvl1pPr>
              <a:defRPr sz="34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471488" y="2637014"/>
            <a:ext cx="2914650" cy="6285266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3471863" y="2637014"/>
            <a:ext cx="2914650" cy="6285266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72381" y="527404"/>
            <a:ext cx="5915025" cy="1914702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5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472381" y="3618442"/>
            <a:ext cx="2901255" cy="5322183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5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3471863" y="3618442"/>
            <a:ext cx="2915543" cy="5322183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72381" y="660400"/>
            <a:ext cx="2211883" cy="2311399"/>
          </a:xfrm>
        </p:spPr>
        <p:txBody>
          <a:bodyPr anchor="b"/>
          <a:lstStyle>
            <a:lvl1pPr>
              <a:defRPr sz="18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5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472381" y="2971800"/>
            <a:ext cx="2211883" cy="550562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800"/>
            </a:lvl2pPr>
            <a:lvl3pPr marL="514350" indent="0">
              <a:buNone/>
              <a:defRPr sz="700"/>
            </a:lvl3pPr>
            <a:lvl4pPr marL="771525" indent="0">
              <a:buNone/>
              <a:defRPr sz="550"/>
            </a:lvl4pPr>
            <a:lvl5pPr marL="1028700" indent="0">
              <a:buNone/>
              <a:defRPr sz="550"/>
            </a:lvl5pPr>
            <a:lvl6pPr marL="1285875" indent="0">
              <a:buNone/>
              <a:defRPr sz="550"/>
            </a:lvl6pPr>
            <a:lvl7pPr marL="1543050" indent="0">
              <a:buNone/>
              <a:defRPr sz="550"/>
            </a:lvl7pPr>
            <a:lvl8pPr marL="1800225" indent="0">
              <a:buNone/>
              <a:defRPr sz="550"/>
            </a:lvl8pPr>
            <a:lvl9pPr marL="2057400" indent="0">
              <a:buNone/>
              <a:defRPr sz="55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72381" y="660400"/>
            <a:ext cx="2211883" cy="2311399"/>
          </a:xfrm>
        </p:spPr>
        <p:txBody>
          <a:bodyPr anchor="b"/>
          <a:lstStyle>
            <a:lvl1pPr>
              <a:defRPr sz="18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600"/>
            </a:lvl2pPr>
            <a:lvl3pPr marL="514350" indent="0">
              <a:buNone/>
              <a:defRPr sz="1350"/>
            </a:lvl3pPr>
            <a:lvl4pPr marL="771525" indent="0">
              <a:buNone/>
              <a:defRPr sz="1150"/>
            </a:lvl4pPr>
            <a:lvl5pPr marL="1028700" indent="0">
              <a:buNone/>
              <a:defRPr sz="1150"/>
            </a:lvl5pPr>
            <a:lvl6pPr marL="1285875" indent="0">
              <a:buNone/>
              <a:defRPr sz="1150"/>
            </a:lvl6pPr>
            <a:lvl7pPr marL="1543050" indent="0">
              <a:buNone/>
              <a:defRPr sz="1150"/>
            </a:lvl7pPr>
            <a:lvl8pPr marL="1800225" indent="0">
              <a:buNone/>
              <a:defRPr sz="1150"/>
            </a:lvl8pPr>
            <a:lvl9pPr marL="2057400" indent="0">
              <a:buNone/>
              <a:defRPr sz="1150"/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472381" y="2971800"/>
            <a:ext cx="2211883" cy="550562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800"/>
            </a:lvl2pPr>
            <a:lvl3pPr marL="514350" indent="0">
              <a:buNone/>
              <a:defRPr sz="700"/>
            </a:lvl3pPr>
            <a:lvl4pPr marL="771525" indent="0">
              <a:buNone/>
              <a:defRPr sz="550"/>
            </a:lvl4pPr>
            <a:lvl5pPr marL="1028700" indent="0">
              <a:buNone/>
              <a:defRPr sz="550"/>
            </a:lvl5pPr>
            <a:lvl6pPr marL="1285875" indent="0">
              <a:buNone/>
              <a:defRPr sz="550"/>
            </a:lvl6pPr>
            <a:lvl7pPr marL="1543050" indent="0">
              <a:buNone/>
              <a:defRPr sz="550"/>
            </a:lvl7pPr>
            <a:lvl8pPr marL="1800225" indent="0">
              <a:buNone/>
              <a:defRPr sz="550"/>
            </a:lvl8pPr>
            <a:lvl9pPr marL="2057400" indent="0">
              <a:buNone/>
              <a:defRPr sz="55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302E1D1-DDCC-4352-A5BD-3B908A0A9453}" type="datetimeFigureOut">
              <a:rPr lang="fr-FR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877DEA-1D3D-4B5C-922B-FC955BDE2055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>
        <a:lnSpc>
          <a:spcPct val="90000"/>
        </a:lnSpc>
        <a:spcBef>
          <a:spcPts val="0"/>
        </a:spcBef>
        <a:buNone/>
        <a:defRPr sz="25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7" indent="-128587" algn="l" defTabSz="514350">
        <a:lnSpc>
          <a:spcPct val="90000"/>
        </a:lnSpc>
        <a:spcBef>
          <a:spcPts val="563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85762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15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5pPr>
      <a:lvl6pPr marL="1414462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7" algn="l" defTabSz="514350">
        <a:lnSpc>
          <a:spcPct val="90000"/>
        </a:lnSpc>
        <a:spcBef>
          <a:spcPts val="281"/>
        </a:spcBef>
        <a:buFont typeface="Arial"/>
        <a:buChar char="•"/>
        <a:defRPr sz="1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>
        <a:defRPr sz="10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476250" y="890650"/>
            <a:ext cx="59055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 smtClean="0"/>
              <a:t>Supplementary</a:t>
            </a:r>
            <a:r>
              <a:rPr lang="fr-FR" sz="1400" b="1" dirty="0" smtClean="0"/>
              <a:t> Table </a:t>
            </a:r>
            <a:r>
              <a:rPr lang="fr-FR" sz="1400" b="1" dirty="0" smtClean="0"/>
              <a:t>1 </a:t>
            </a:r>
            <a:r>
              <a:rPr lang="fr-FR" sz="1400" b="1" dirty="0" smtClean="0"/>
              <a:t>: </a:t>
            </a:r>
            <a:r>
              <a:rPr lang="fr-FR" sz="1400" b="1" dirty="0" err="1" smtClean="0"/>
              <a:t>Statistical</a:t>
            </a:r>
            <a:r>
              <a:rPr lang="fr-FR" sz="1400" b="1" dirty="0" smtClean="0"/>
              <a:t> comparaison group </a:t>
            </a:r>
            <a:r>
              <a:rPr lang="fr-FR" sz="1400" b="1" dirty="0" err="1" smtClean="0"/>
              <a:t>between</a:t>
            </a:r>
            <a:r>
              <a:rPr lang="fr-FR" sz="1400" b="1" dirty="0" smtClean="0"/>
              <a:t> </a:t>
            </a:r>
            <a:r>
              <a:rPr lang="fr-FR" sz="1400" b="1" dirty="0" err="1" smtClean="0"/>
              <a:t>each</a:t>
            </a:r>
            <a:r>
              <a:rPr lang="fr-FR" sz="1400" b="1" dirty="0" smtClean="0"/>
              <a:t> group Control (Ct, </a:t>
            </a:r>
            <a:r>
              <a:rPr lang="fr-FR" sz="1400" b="1" dirty="0" err="1" smtClean="0"/>
              <a:t>CtSwPre</a:t>
            </a:r>
            <a:r>
              <a:rPr lang="fr-FR" sz="1400" b="1" dirty="0" smtClean="0"/>
              <a:t>, </a:t>
            </a:r>
            <a:r>
              <a:rPr lang="fr-FR" sz="1400" b="1" dirty="0" err="1" smtClean="0"/>
              <a:t>CtSwPre</a:t>
            </a:r>
            <a:r>
              <a:rPr lang="fr-FR" sz="1400" b="1" dirty="0" smtClean="0"/>
              <a:t>). </a:t>
            </a:r>
            <a:r>
              <a:rPr lang="fr-FR" sz="1400" dirty="0" err="1" smtClean="0"/>
              <a:t>Comparisons</a:t>
            </a:r>
            <a:r>
              <a:rPr lang="fr-FR" sz="1400" dirty="0" smtClean="0"/>
              <a:t> </a:t>
            </a:r>
            <a:r>
              <a:rPr lang="fr-FR" sz="1400" dirty="0" err="1" smtClean="0"/>
              <a:t>were</a:t>
            </a:r>
            <a:r>
              <a:rPr lang="fr-FR" sz="1400" dirty="0" smtClean="0"/>
              <a:t> made </a:t>
            </a:r>
            <a:r>
              <a:rPr lang="fr-FR" sz="1400" dirty="0" err="1" smtClean="0"/>
              <a:t>using</a:t>
            </a:r>
            <a:r>
              <a:rPr lang="fr-FR" sz="1400" dirty="0" smtClean="0"/>
              <a:t> </a:t>
            </a:r>
            <a:r>
              <a:rPr lang="fr-FR" sz="1400" dirty="0" err="1" smtClean="0"/>
              <a:t>Kruskal</a:t>
            </a:r>
            <a:r>
              <a:rPr lang="fr-FR" sz="1400" dirty="0" smtClean="0"/>
              <a:t>-Wallis test. </a:t>
            </a:r>
            <a:endParaRPr lang="fr-FR" sz="1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138362"/>
            <a:ext cx="6096000" cy="5629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 bwMode="auto">
          <a:xfrm>
            <a:off x="654751" y="1092528"/>
            <a:ext cx="56197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 smtClean="0"/>
              <a:t>Supplementary</a:t>
            </a:r>
            <a:r>
              <a:rPr lang="fr-FR" sz="1400" b="1" dirty="0" smtClean="0"/>
              <a:t> </a:t>
            </a:r>
            <a:r>
              <a:rPr lang="fr-FR" sz="1400" b="1" smtClean="0"/>
              <a:t>Table </a:t>
            </a:r>
            <a:r>
              <a:rPr lang="fr-FR" sz="1400" b="1" smtClean="0"/>
              <a:t>2: </a:t>
            </a:r>
            <a:r>
              <a:rPr lang="fr-FR" sz="1400" b="1" dirty="0" err="1" smtClean="0"/>
              <a:t>Statistical</a:t>
            </a:r>
            <a:r>
              <a:rPr lang="fr-FR" sz="1400" b="1" dirty="0" smtClean="0"/>
              <a:t> </a:t>
            </a:r>
            <a:r>
              <a:rPr lang="fr-FR" sz="1400" b="1" dirty="0"/>
              <a:t>comparaison group </a:t>
            </a:r>
            <a:r>
              <a:rPr lang="fr-FR" sz="1400" b="1" dirty="0" err="1"/>
              <a:t>between</a:t>
            </a:r>
            <a:r>
              <a:rPr lang="fr-FR" sz="1400" b="1" dirty="0"/>
              <a:t> </a:t>
            </a:r>
            <a:r>
              <a:rPr lang="fr-FR" sz="1400" b="1" dirty="0" err="1" smtClean="0"/>
              <a:t>Vac</a:t>
            </a:r>
            <a:r>
              <a:rPr lang="fr-FR" sz="1400" b="1" dirty="0" smtClean="0"/>
              <a:t> and </a:t>
            </a:r>
            <a:r>
              <a:rPr lang="fr-FR" sz="1400" b="1" dirty="0" err="1" smtClean="0"/>
              <a:t>VacSwPre</a:t>
            </a:r>
            <a:r>
              <a:rPr lang="fr-FR" sz="1400" b="1" dirty="0" smtClean="0"/>
              <a:t> and </a:t>
            </a:r>
            <a:r>
              <a:rPr lang="fr-FR" sz="1400" b="1" dirty="0" err="1" smtClean="0"/>
              <a:t>Vac</a:t>
            </a:r>
            <a:r>
              <a:rPr lang="fr-FR" sz="1400" b="1" dirty="0" smtClean="0"/>
              <a:t> vs </a:t>
            </a:r>
            <a:r>
              <a:rPr lang="fr-FR" sz="1400" b="1" dirty="0" err="1" smtClean="0"/>
              <a:t>VacSwPost</a:t>
            </a:r>
            <a:r>
              <a:rPr lang="fr-FR" sz="1400" b="1" dirty="0" smtClean="0"/>
              <a:t>.</a:t>
            </a:r>
          </a:p>
          <a:p>
            <a:r>
              <a:rPr lang="fr-FR" sz="1400" dirty="0" err="1" smtClean="0"/>
              <a:t>Comparisons</a:t>
            </a:r>
            <a:r>
              <a:rPr lang="fr-FR" sz="1400" dirty="0" smtClean="0"/>
              <a:t> </a:t>
            </a:r>
            <a:r>
              <a:rPr lang="fr-FR" sz="1400" dirty="0" err="1"/>
              <a:t>were</a:t>
            </a:r>
            <a:r>
              <a:rPr lang="fr-FR" sz="1400" dirty="0"/>
              <a:t> made </a:t>
            </a:r>
            <a:r>
              <a:rPr lang="fr-FR" sz="1400" dirty="0" err="1"/>
              <a:t>using</a:t>
            </a:r>
            <a:r>
              <a:rPr lang="fr-FR" sz="1400" dirty="0"/>
              <a:t> </a:t>
            </a:r>
            <a:r>
              <a:rPr lang="fr-FR" sz="1400" dirty="0" smtClean="0"/>
              <a:t>Mann-Whitney </a:t>
            </a:r>
            <a:r>
              <a:rPr lang="fr-FR" sz="1400" dirty="0"/>
              <a:t>test.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2138362"/>
            <a:ext cx="561975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8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rcRect t="4706"/>
          <a:stretch/>
        </p:blipFill>
        <p:spPr bwMode="auto">
          <a:xfrm>
            <a:off x="803464" y="655475"/>
            <a:ext cx="6017287" cy="595539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 bwMode="auto">
          <a:xfrm>
            <a:off x="573663" y="6837704"/>
            <a:ext cx="575378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pPr algn="just">
              <a:defRPr/>
            </a:pPr>
            <a:r>
              <a:rPr lang="en-US" sz="1400" b="1" dirty="0"/>
              <a:t>Supplementary Figure </a:t>
            </a:r>
            <a:r>
              <a:rPr lang="en-US" sz="1400" b="1" dirty="0" smtClean="0"/>
              <a:t>1: </a:t>
            </a:r>
            <a:r>
              <a:rPr lang="en-US" sz="1400" b="1" dirty="0"/>
              <a:t>Principal component analysis (PCA) of the unvaccinated group at 6 days post-vaccination (</a:t>
            </a:r>
            <a:r>
              <a:rPr lang="en-US" sz="1400" b="1" dirty="0" err="1"/>
              <a:t>dpv</a:t>
            </a:r>
            <a:r>
              <a:rPr lang="en-US" sz="1400" b="1" dirty="0"/>
              <a:t>) based on cytokine </a:t>
            </a:r>
            <a:r>
              <a:rPr lang="en-US" sz="1400" b="1" dirty="0" smtClean="0"/>
              <a:t>concentrations.</a:t>
            </a:r>
          </a:p>
          <a:p>
            <a:pPr algn="just">
              <a:defRPr/>
            </a:pPr>
            <a:r>
              <a:rPr lang="en-US" sz="1400" dirty="0" smtClean="0"/>
              <a:t>PCA </a:t>
            </a:r>
            <a:r>
              <a:rPr lang="en-US" sz="1400" dirty="0"/>
              <a:t>of the control group according to treatment: no seaweed supplementation (Ct), seaweed supplementation from 1 to 5 </a:t>
            </a:r>
            <a:r>
              <a:rPr lang="en-US" sz="1400" dirty="0" err="1"/>
              <a:t>dpv</a:t>
            </a:r>
            <a:r>
              <a:rPr lang="en-US" sz="1400" dirty="0"/>
              <a:t> (</a:t>
            </a:r>
            <a:r>
              <a:rPr lang="en-US" sz="1400" dirty="0" err="1"/>
              <a:t>CtSwPost</a:t>
            </a:r>
            <a:r>
              <a:rPr lang="en-US" sz="1400" dirty="0"/>
              <a:t>), and seaweed supplementation at –1, 1, and 2 </a:t>
            </a:r>
            <a:r>
              <a:rPr lang="en-US" sz="1400" dirty="0" err="1"/>
              <a:t>dpv</a:t>
            </a:r>
            <a:r>
              <a:rPr lang="en-US" sz="1400" dirty="0"/>
              <a:t> (</a:t>
            </a:r>
            <a:r>
              <a:rPr lang="en-US" sz="1400" dirty="0" err="1"/>
              <a:t>CtSwPre</a:t>
            </a:r>
            <a:r>
              <a:rPr lang="en-US" sz="1400" dirty="0"/>
              <a:t>). Each symbol represents one animal, colored by treatment group: Ct (black circle), </a:t>
            </a:r>
            <a:r>
              <a:rPr lang="en-US" sz="1400" dirty="0" err="1"/>
              <a:t>CtSwPost</a:t>
            </a:r>
            <a:r>
              <a:rPr lang="en-US" sz="1400" dirty="0"/>
              <a:t> (blue diamond), and </a:t>
            </a:r>
            <a:r>
              <a:rPr lang="en-US" sz="1400" dirty="0" err="1"/>
              <a:t>CtSwPre</a:t>
            </a:r>
            <a:r>
              <a:rPr lang="en-US" sz="1400" dirty="0"/>
              <a:t> (green square). Ellipses indicate the distribution of each group. Blue arrows represent cytokine variables (IL-1</a:t>
            </a:r>
            <a:r>
              <a:rPr lang="el-GR" sz="1400" dirty="0"/>
              <a:t>α, </a:t>
            </a:r>
            <a:r>
              <a:rPr lang="en-US" sz="1400" dirty="0"/>
              <a:t>IL-6, IL-8, IL-10, IL-12, IL-18, IFN-</a:t>
            </a:r>
            <a:r>
              <a:rPr lang="el-GR" sz="1400" dirty="0"/>
              <a:t>γ) </a:t>
            </a:r>
            <a:r>
              <a:rPr lang="en-US" sz="1400" dirty="0"/>
              <a:t>contributing to the variance in the principal components (Dim1: 53.1%; Dim2: 14%).</a:t>
            </a:r>
          </a:p>
        </p:txBody>
      </p:sp>
      <p:sp>
        <p:nvSpPr>
          <p:cNvPr id="4" name="ZoneTexte 3"/>
          <p:cNvSpPr txBox="1"/>
          <p:nvPr/>
        </p:nvSpPr>
        <p:spPr bwMode="auto">
          <a:xfrm>
            <a:off x="1263636" y="143643"/>
            <a:ext cx="4373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PCA </a:t>
            </a:r>
            <a:r>
              <a:rPr lang="fr-FR" dirty="0" err="1"/>
              <a:t>unvaccinated</a:t>
            </a:r>
            <a:r>
              <a:rPr lang="fr-FR" dirty="0"/>
              <a:t> group at 6 </a:t>
            </a:r>
            <a:r>
              <a:rPr lang="fr-FR" dirty="0" err="1"/>
              <a:t>dvp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 bwMode="auto">
          <a:xfrm>
            <a:off x="6102285" y="3245421"/>
            <a:ext cx="718466" cy="6001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100" dirty="0"/>
              <a:t>Ct</a:t>
            </a:r>
          </a:p>
          <a:p>
            <a:r>
              <a:rPr lang="fr-FR" sz="1100" dirty="0" err="1"/>
              <a:t>CtSwPost</a:t>
            </a:r>
            <a:endParaRPr lang="fr-FR" sz="1100" dirty="0"/>
          </a:p>
          <a:p>
            <a:r>
              <a:rPr lang="fr-FR" sz="1100" dirty="0" err="1"/>
              <a:t>CtSwPre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39FD5620-C262-4C85-952B-F847348A7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931" y="2148134"/>
            <a:ext cx="4044104" cy="353461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6217" y="5807435"/>
            <a:ext cx="576556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Supplementary Figure </a:t>
            </a:r>
            <a:r>
              <a:rPr lang="en-US" sz="1400" b="1" dirty="0" smtClean="0"/>
              <a:t>2: </a:t>
            </a:r>
            <a:r>
              <a:rPr lang="en-US" sz="1400" b="1" dirty="0" smtClean="0"/>
              <a:t>Area </a:t>
            </a:r>
            <a:r>
              <a:rPr lang="en-US" sz="1400" b="1" dirty="0"/>
              <a:t>under the curve (AUC) of equivalent TCID₅₀/mL in the vaccinated group from days 4 to 8 post-vaccination (</a:t>
            </a:r>
            <a:r>
              <a:rPr lang="en-US" sz="1400" b="1" dirty="0" err="1"/>
              <a:t>dpv</a:t>
            </a:r>
            <a:r>
              <a:rPr lang="en-US" sz="1400" b="1" dirty="0"/>
              <a:t>).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Vaccinated pigs received either no supplementation (Vac, grey), seaweed supplementation from 1 to 5 </a:t>
            </a:r>
            <a:r>
              <a:rPr lang="en-US" sz="1400" dirty="0" err="1"/>
              <a:t>dpv</a:t>
            </a:r>
            <a:r>
              <a:rPr lang="en-US" sz="1400" dirty="0"/>
              <a:t> (</a:t>
            </a:r>
            <a:r>
              <a:rPr lang="en-US" sz="1400" dirty="0" err="1"/>
              <a:t>VacSwPost</a:t>
            </a:r>
            <a:r>
              <a:rPr lang="en-US" sz="1400" dirty="0"/>
              <a:t>, blue), or seaweed supplementation at –1, 1, and 2 </a:t>
            </a:r>
            <a:r>
              <a:rPr lang="en-US" sz="1400" dirty="0" err="1"/>
              <a:t>dpv</a:t>
            </a:r>
            <a:r>
              <a:rPr lang="en-US" sz="1400" dirty="0"/>
              <a:t> (</a:t>
            </a:r>
            <a:r>
              <a:rPr lang="en-US" sz="1400" dirty="0" err="1"/>
              <a:t>VacSwPre</a:t>
            </a:r>
            <a:r>
              <a:rPr lang="en-US" sz="1400" dirty="0"/>
              <a:t>, green). Each symbol represents one animal. Serum PRRSV viral loads are expressed as the AUC of equivalent TCID₅₀/mL between days 4 and 8 (mean ± SD).</a:t>
            </a:r>
            <a:endParaRPr lang="fr-FR" sz="14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dffe3dfa-508d-4f08-8888-34bdd0ae59d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</TotalTime>
  <Words>302</Words>
  <Application>Microsoft Office PowerPoint</Application>
  <DocSecurity>0</DocSecurity>
  <PresentationFormat>Format A4 (210 x 297 mm)</PresentationFormat>
  <Paragraphs>13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Caroline Hervet</dc:creator>
  <cp:keywords/>
  <dc:description/>
  <cp:lastModifiedBy>Nicolas Bertho</cp:lastModifiedBy>
  <cp:revision>57</cp:revision>
  <dcterms:created xsi:type="dcterms:W3CDTF">2024-10-15T11:19:17Z</dcterms:created>
  <dcterms:modified xsi:type="dcterms:W3CDTF">2025-08-22T07:29:13Z</dcterms:modified>
  <cp:category/>
  <dc:identifier/>
  <cp:contentStatus/>
  <dc:language/>
  <cp:version/>
</cp:coreProperties>
</file>