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3" d="100"/>
          <a:sy n="53" d="100"/>
        </p:scale>
        <p:origin x="22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19A1660-CADE-4CAA-B50F-5A5A46533BC2}" type="datetimeFigureOut">
              <a:rPr lang="en-CA" smtClean="0"/>
              <a:t>13/03/2016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3928388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9A1660-CADE-4CAA-B50F-5A5A46533BC2}" type="datetimeFigureOut">
              <a:rPr lang="en-CA" smtClean="0"/>
              <a:t>13/03/2016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523701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9A1660-CADE-4CAA-B50F-5A5A46533BC2}" type="datetimeFigureOut">
              <a:rPr lang="en-CA" smtClean="0"/>
              <a:t>13/03/2016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2985434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9A1660-CADE-4CAA-B50F-5A5A46533BC2}" type="datetimeFigureOut">
              <a:rPr lang="en-CA" smtClean="0"/>
              <a:t>13/03/2016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4148474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9A1660-CADE-4CAA-B50F-5A5A46533BC2}" type="datetimeFigureOut">
              <a:rPr lang="en-CA" smtClean="0"/>
              <a:t>13/03/2016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3121803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9A1660-CADE-4CAA-B50F-5A5A46533BC2}" type="datetimeFigureOut">
              <a:rPr lang="en-CA" smtClean="0"/>
              <a:t>13/03/2016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3931078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9A1660-CADE-4CAA-B50F-5A5A46533BC2}" type="datetimeFigureOut">
              <a:rPr lang="en-CA" smtClean="0"/>
              <a:t>13/03/2016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195202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9A1660-CADE-4CAA-B50F-5A5A46533BC2}" type="datetimeFigureOut">
              <a:rPr lang="en-CA" smtClean="0"/>
              <a:t>13/03/2016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3365977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9A1660-CADE-4CAA-B50F-5A5A46533BC2}" type="datetimeFigureOut">
              <a:rPr lang="en-CA" smtClean="0"/>
              <a:t>13/03/2016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3936987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9A1660-CADE-4CAA-B50F-5A5A46533BC2}" type="datetimeFigureOut">
              <a:rPr lang="en-CA" smtClean="0"/>
              <a:t>13/03/2016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1764401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9A1660-CADE-4CAA-B50F-5A5A46533BC2}" type="datetimeFigureOut">
              <a:rPr lang="en-CA" smtClean="0"/>
              <a:t>13/03/2016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4528BAC-EF2B-4B8D-99C1-F7EFD9F88065}" type="slidenum">
              <a:rPr lang="en-CA" smtClean="0"/>
              <a:t>‹#›</a:t>
            </a:fld>
            <a:endParaRPr lang="en-CA"/>
          </a:p>
        </p:txBody>
      </p:sp>
    </p:spTree>
    <p:extLst>
      <p:ext uri="{BB962C8B-B14F-4D97-AF65-F5344CB8AC3E}">
        <p14:creationId xmlns:p14="http://schemas.microsoft.com/office/powerpoint/2010/main" val="3864194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719A1660-CADE-4CAA-B50F-5A5A46533BC2}" type="datetimeFigureOut">
              <a:rPr lang="en-CA" smtClean="0"/>
              <a:t>13/03/2016</a:t>
            </a:fld>
            <a:endParaRPr lang="en-CA"/>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4528BAC-EF2B-4B8D-99C1-F7EFD9F88065}" type="slidenum">
              <a:rPr lang="en-CA" smtClean="0"/>
              <a:t>‹#›</a:t>
            </a:fld>
            <a:endParaRPr lang="en-CA"/>
          </a:p>
        </p:txBody>
      </p:sp>
    </p:spTree>
    <p:extLst>
      <p:ext uri="{BB962C8B-B14F-4D97-AF65-F5344CB8AC3E}">
        <p14:creationId xmlns:p14="http://schemas.microsoft.com/office/powerpoint/2010/main" val="33267164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8644" y="512956"/>
            <a:ext cx="5118410" cy="6913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CA" sz="1200" b="1" dirty="0" smtClean="0"/>
              <a:t>Introduction:</a:t>
            </a:r>
          </a:p>
          <a:p>
            <a:pPr lvl="0" algn="ctr"/>
            <a:r>
              <a:rPr lang="en-CA" sz="1200" dirty="0" smtClean="0"/>
              <a:t>“</a:t>
            </a:r>
            <a:r>
              <a:rPr lang="en-GB" sz="1200" dirty="0"/>
              <a:t>Please write down everything that comes into your head when you hear the words ‘DNA risk tests</a:t>
            </a:r>
            <a:r>
              <a:rPr lang="en-GB" sz="1200" dirty="0" smtClean="0"/>
              <a:t>’”</a:t>
            </a:r>
            <a:endParaRPr lang="en-CA" sz="1200" dirty="0"/>
          </a:p>
        </p:txBody>
      </p:sp>
      <p:graphicFrame>
        <p:nvGraphicFramePr>
          <p:cNvPr id="6" name="Table 5"/>
          <p:cNvGraphicFramePr>
            <a:graphicFrameLocks noGrp="1"/>
          </p:cNvGraphicFramePr>
          <p:nvPr>
            <p:extLst>
              <p:ext uri="{D42A27DB-BD31-4B8C-83A1-F6EECF244321}">
                <p14:modId xmlns:p14="http://schemas.microsoft.com/office/powerpoint/2010/main" val="2715341675"/>
              </p:ext>
            </p:extLst>
          </p:nvPr>
        </p:nvGraphicFramePr>
        <p:xfrm>
          <a:off x="301083" y="1921726"/>
          <a:ext cx="6311590" cy="6065521"/>
        </p:xfrm>
        <a:graphic>
          <a:graphicData uri="http://schemas.openxmlformats.org/drawingml/2006/table">
            <a:tbl>
              <a:tblPr firstRow="1" bandRow="1">
                <a:tableStyleId>{5940675A-B579-460E-94D1-54222C63F5DA}</a:tableStyleId>
              </a:tblPr>
              <a:tblGrid>
                <a:gridCol w="3155795"/>
                <a:gridCol w="3155795"/>
              </a:tblGrid>
              <a:tr h="304801">
                <a:tc gridSpan="2">
                  <a:txBody>
                    <a:bodyPr/>
                    <a:lstStyle/>
                    <a:p>
                      <a:r>
                        <a:rPr lang="en-CA" sz="1200" b="1" dirty="0" smtClean="0"/>
                        <a:t>Information Set 1: Genomic profiling as a concept</a:t>
                      </a:r>
                      <a:endParaRPr lang="en-CA" sz="1200" b="1" dirty="0"/>
                    </a:p>
                  </a:txBody>
                  <a:tcPr/>
                </a:tc>
                <a:tc hMerge="1">
                  <a:txBody>
                    <a:bodyPr/>
                    <a:lstStyle/>
                    <a:p>
                      <a:endParaRPr lang="en-CA" dirty="0"/>
                    </a:p>
                  </a:txBody>
                  <a:tcPr/>
                </a:tc>
              </a:tr>
              <a:tr h="304801">
                <a:tc>
                  <a:txBody>
                    <a:bodyPr/>
                    <a:lstStyle/>
                    <a:p>
                      <a:r>
                        <a:rPr lang="en-CA" sz="1200" dirty="0" smtClean="0"/>
                        <a:t>1. Eligibility for CRC screening (over 50); ‘First line’ screening tests: “fecal-occult blood test” (FOBT) and colonoscopy,</a:t>
                      </a:r>
                      <a:r>
                        <a:rPr lang="en-CA" sz="1200" baseline="0" dirty="0" smtClean="0"/>
                        <a:t> together with benefits and drawbacks of each,</a:t>
                      </a:r>
                      <a:endParaRPr lang="en-CA" sz="1200" dirty="0" smtClean="0"/>
                    </a:p>
                    <a:p>
                      <a:r>
                        <a:rPr lang="en-CA" sz="1200" dirty="0" smtClean="0"/>
                        <a:t>2. False</a:t>
                      </a:r>
                      <a:r>
                        <a:rPr lang="en-CA" sz="1200" baseline="0" dirty="0" smtClean="0"/>
                        <a:t> positives and desire to reduce these (and unnecessary colonoscopy)</a:t>
                      </a:r>
                    </a:p>
                    <a:p>
                      <a:r>
                        <a:rPr lang="en-CA" sz="1200" baseline="0" dirty="0" smtClean="0"/>
                        <a:t>3. Interest I using DNA-based risk tests that “might improve how we screen for cancer”</a:t>
                      </a:r>
                    </a:p>
                    <a:p>
                      <a:r>
                        <a:rPr lang="en-CA" sz="1200" baseline="0" dirty="0" smtClean="0"/>
                        <a:t>4. Description of possible approach:</a:t>
                      </a:r>
                    </a:p>
                    <a:p>
                      <a:r>
                        <a:rPr lang="en-CA" sz="1200" baseline="0" dirty="0" smtClean="0"/>
                        <a:t>“This test would likely be a blood test. It would look for small variations at many sites on a person’s genome. Taken together, many small variations might tell us a lot about a person’s risk.”</a:t>
                      </a:r>
                    </a:p>
                    <a:p>
                      <a:endParaRPr lang="en-CA" sz="1200" baseline="0" dirty="0" smtClean="0"/>
                    </a:p>
                    <a:p>
                      <a:r>
                        <a:rPr lang="en-CA" sz="1200" baseline="0" dirty="0" smtClean="0"/>
                        <a:t>“These tests would not identify actual colon cancer. Rather, they would better identify people who have a higher or lower than average risk of developing colon cancer.  They would be better at identifying who needed a colonoscopy.</a:t>
                      </a:r>
                    </a:p>
                    <a:p>
                      <a:endParaRPr lang="en-CA" sz="1200" baseline="0" dirty="0" smtClean="0"/>
                    </a:p>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“The idea is that a DNA risk test could simply be better than the current tests.  It would be good enough that it cut the number of unnecessary colonoscopies and better identified the people who really needed them.  Some people would still need colonoscopies.”</a:t>
                      </a:r>
                    </a:p>
                    <a:p>
                      <a:endParaRPr lang="en-CA" sz="1200" dirty="0" smtClean="0"/>
                    </a:p>
                    <a:p>
                      <a:endParaRPr lang="en-CA" sz="1200" dirty="0"/>
                    </a:p>
                  </a:txBody>
                  <a:tcPr/>
                </a:tc>
                <a:tc>
                  <a:txBody>
                    <a:bodyPr/>
                    <a:lstStyle/>
                    <a:p>
                      <a:r>
                        <a:rPr lang="en-CA" sz="1200" dirty="0" smtClean="0"/>
                        <a:t>1. Description of current newborn screening, examples of conditions.</a:t>
                      </a:r>
                    </a:p>
                    <a:p>
                      <a:r>
                        <a:rPr lang="en-CA" sz="1200" dirty="0" smtClean="0"/>
                        <a:t>2. Possibility that in test could be developed to identify which newborn babies might be at risk of developing diabetes during childhood. </a:t>
                      </a:r>
                    </a:p>
                    <a:p>
                      <a:r>
                        <a:rPr lang="en-CA" sz="1200" dirty="0" smtClean="0"/>
                        <a:t>3. Description</a:t>
                      </a:r>
                      <a:r>
                        <a:rPr lang="en-CA" sz="1200" baseline="0" dirty="0" smtClean="0"/>
                        <a:t> of type 1 diabetes</a:t>
                      </a:r>
                    </a:p>
                    <a:p>
                      <a:pPr marL="0" marR="0" indent="0" algn="l" defTabSz="685800" rtl="0" eaLnBrk="1" fontAlgn="auto" latinLnBrk="0" hangingPunct="1">
                        <a:lnSpc>
                          <a:spcPct val="100000"/>
                        </a:lnSpc>
                        <a:spcBef>
                          <a:spcPts val="0"/>
                        </a:spcBef>
                        <a:spcAft>
                          <a:spcPts val="0"/>
                        </a:spcAft>
                        <a:buClrTx/>
                        <a:buSzTx/>
                        <a:buFontTx/>
                        <a:buNone/>
                        <a:tabLst/>
                        <a:defRPr/>
                      </a:pPr>
                      <a:r>
                        <a:rPr lang="en-CA" sz="1200" baseline="0" dirty="0" smtClean="0"/>
                        <a:t>4. Description of possible approach:</a:t>
                      </a:r>
                    </a:p>
                    <a:p>
                      <a:r>
                        <a:rPr lang="en-CA" sz="1200" dirty="0" smtClean="0"/>
                        <a:t>“A DNA risk test might be able to pick out those infants who are more at risk than average for diabetes.  This would mean that the parents could be alert to the early signs and take their child to the doctor sooner.”  </a:t>
                      </a:r>
                    </a:p>
                    <a:p>
                      <a:endParaRPr lang="en-CA" sz="1200" dirty="0" smtClean="0"/>
                    </a:p>
                    <a:p>
                      <a:r>
                        <a:rPr lang="en-CA" sz="1200" dirty="0" smtClean="0"/>
                        <a:t>“Also, if new drugs to reduce the risk of diabetes were developed, DNA risk tests might identify the children who most needed them.”</a:t>
                      </a:r>
                    </a:p>
                    <a:p>
                      <a:endParaRPr lang="en-CA" sz="1200" dirty="0" smtClean="0"/>
                    </a:p>
                    <a:p>
                      <a:r>
                        <a:rPr lang="en-CA" sz="1200" dirty="0" smtClean="0"/>
                        <a:t>“DNA risk tests would be different from the standard newborn screening tests that are already done.  They would not identify actual disease in a baby.  Instead, it would identify babies who had a higher than average risk of developing diabetes later in childhood.”</a:t>
                      </a:r>
                    </a:p>
                    <a:p>
                      <a:endParaRPr lang="en-CA" sz="1200" dirty="0" smtClean="0"/>
                    </a:p>
                    <a:p>
                      <a:r>
                        <a:rPr lang="en-CA" sz="1200" dirty="0" smtClean="0"/>
                        <a:t>“Not all babies with a higher risk would develop diabetes.”</a:t>
                      </a:r>
                    </a:p>
                    <a:p>
                      <a:endParaRPr lang="en-CA" sz="1200" dirty="0" smtClean="0"/>
                    </a:p>
                    <a:p>
                      <a:r>
                        <a:rPr lang="en-CA" sz="1200" dirty="0" smtClean="0"/>
                        <a:t>“Not all children who eventually developed diabetes might show up on this test.”</a:t>
                      </a:r>
                    </a:p>
                    <a:p>
                      <a:endParaRPr lang="en-CA" sz="1200" dirty="0" smtClean="0"/>
                    </a:p>
                    <a:p>
                      <a:endParaRPr lang="en-CA" sz="1200" dirty="0"/>
                    </a:p>
                  </a:txBody>
                  <a:tcPr/>
                </a:tc>
              </a:tr>
            </a:tbl>
          </a:graphicData>
        </a:graphic>
      </p:graphicFrame>
      <p:cxnSp>
        <p:nvCxnSpPr>
          <p:cNvPr id="8" name="Straight Arrow Connector 7"/>
          <p:cNvCxnSpPr>
            <a:stCxn id="4" idx="2"/>
          </p:cNvCxnSpPr>
          <p:nvPr/>
        </p:nvCxnSpPr>
        <p:spPr>
          <a:xfrm flipH="1">
            <a:off x="2297151" y="1204332"/>
            <a:ext cx="1120698" cy="7025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3397404" y="1211769"/>
            <a:ext cx="1120698" cy="7025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992459" y="1360449"/>
            <a:ext cx="1650380" cy="276999"/>
          </a:xfrm>
          <a:prstGeom prst="rect">
            <a:avLst/>
          </a:prstGeom>
          <a:noFill/>
        </p:spPr>
        <p:txBody>
          <a:bodyPr wrap="square" rtlCol="0">
            <a:spAutoFit/>
          </a:bodyPr>
          <a:lstStyle/>
          <a:p>
            <a:r>
              <a:rPr lang="en-CA" sz="1200" dirty="0" smtClean="0"/>
              <a:t>Colorectal cancer</a:t>
            </a:r>
            <a:endParaRPr lang="en-CA" sz="1200" dirty="0"/>
          </a:p>
        </p:txBody>
      </p:sp>
      <p:sp>
        <p:nvSpPr>
          <p:cNvPr id="11" name="TextBox 10"/>
          <p:cNvSpPr txBox="1"/>
          <p:nvPr/>
        </p:nvSpPr>
        <p:spPr>
          <a:xfrm>
            <a:off x="4326674" y="1353982"/>
            <a:ext cx="1650380" cy="276999"/>
          </a:xfrm>
          <a:prstGeom prst="rect">
            <a:avLst/>
          </a:prstGeom>
          <a:noFill/>
        </p:spPr>
        <p:txBody>
          <a:bodyPr wrap="square" rtlCol="0">
            <a:spAutoFit/>
          </a:bodyPr>
          <a:lstStyle/>
          <a:p>
            <a:r>
              <a:rPr lang="en-CA" sz="1200" dirty="0" smtClean="0"/>
              <a:t>Type 1 diabetes</a:t>
            </a:r>
            <a:endParaRPr lang="en-CA" sz="1200" dirty="0"/>
          </a:p>
        </p:txBody>
      </p:sp>
      <p:cxnSp>
        <p:nvCxnSpPr>
          <p:cNvPr id="13" name="Straight Arrow Connector 12"/>
          <p:cNvCxnSpPr/>
          <p:nvPr/>
        </p:nvCxnSpPr>
        <p:spPr>
          <a:xfrm>
            <a:off x="1884557" y="8118088"/>
            <a:ext cx="0" cy="602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4906532" y="8118088"/>
            <a:ext cx="0" cy="602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79063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19846756"/>
              </p:ext>
            </p:extLst>
          </p:nvPr>
        </p:nvGraphicFramePr>
        <p:xfrm>
          <a:off x="301083" y="973868"/>
          <a:ext cx="6311590" cy="6248401"/>
        </p:xfrm>
        <a:graphic>
          <a:graphicData uri="http://schemas.openxmlformats.org/drawingml/2006/table">
            <a:tbl>
              <a:tblPr firstRow="1" bandRow="1">
                <a:tableStyleId>{5940675A-B579-460E-94D1-54222C63F5DA}</a:tableStyleId>
              </a:tblPr>
              <a:tblGrid>
                <a:gridCol w="3155795"/>
                <a:gridCol w="3155795"/>
              </a:tblGrid>
              <a:tr h="304801">
                <a:tc gridSpan="2">
                  <a:txBody>
                    <a:bodyPr/>
                    <a:lstStyle/>
                    <a:p>
                      <a:r>
                        <a:rPr lang="en-CA" sz="1200" b="1" dirty="0" smtClean="0"/>
                        <a:t>Information Set 2.	The potential personal impacts of having a test</a:t>
                      </a:r>
                      <a:endParaRPr lang="en-CA" sz="1200" b="1" dirty="0"/>
                    </a:p>
                  </a:txBody>
                  <a:tcPr/>
                </a:tc>
                <a:tc hMerge="1">
                  <a:txBody>
                    <a:bodyPr/>
                    <a:lstStyle/>
                    <a:p>
                      <a:endParaRPr lang="en-CA" dirty="0"/>
                    </a:p>
                  </a:txBody>
                  <a:tcPr/>
                </a:tc>
              </a:tr>
              <a:tr h="304801">
                <a:tc>
                  <a:txBody>
                    <a:bodyPr/>
                    <a:lstStyle/>
                    <a:p>
                      <a:r>
                        <a:rPr lang="en-CA" sz="1200" dirty="0" smtClean="0"/>
                        <a:t>1.Possible advantages of knowing higher risk: motivation for healthier diet; reinforce the importance of first line screening tests; potentially pay closer attention to warning signs of colon cancer.</a:t>
                      </a:r>
                    </a:p>
                    <a:p>
                      <a:r>
                        <a:rPr lang="en-CA" sz="1200" dirty="0" smtClean="0"/>
                        <a:t>2. Whatever they choose to do (or not), some people may feel strongly that knowledge is always useful. </a:t>
                      </a:r>
                    </a:p>
                    <a:p>
                      <a:r>
                        <a:rPr lang="en-CA" sz="1200" dirty="0" smtClean="0"/>
                        <a:t>3. Potential disadvantages: may create worry or anxiety; might lead to visits to the doctor which are not really needed; might simply affect their ability to enjoy life; people identified as low risk may not follow health advice and fail to pay attention to the early warning signs of colon cancer.</a:t>
                      </a:r>
                    </a:p>
                    <a:p>
                      <a:r>
                        <a:rPr lang="en-CA" sz="1200" dirty="0" smtClean="0"/>
                        <a:t>4. These effects might not only apply to the person who was tested, but also his/her spouse and other family members. </a:t>
                      </a:r>
                    </a:p>
                    <a:p>
                      <a:r>
                        <a:rPr lang="en-CA" sz="1200" dirty="0" smtClean="0"/>
                        <a:t>5. The results of the DNA risk test would be recorded in a person’s medical chart.  This means that doctors and other health professionals would be able to see it.  </a:t>
                      </a:r>
                    </a:p>
                    <a:p>
                      <a:r>
                        <a:rPr lang="en-CA" sz="1200" dirty="0" smtClean="0"/>
                        <a:t>6. Even if the person never develops colon cancer, and stays perfectly healthy, a doctor might be legally required to disclose the DNA risk test result to third parties like insurance companies. </a:t>
                      </a:r>
                    </a:p>
                    <a:p>
                      <a:r>
                        <a:rPr lang="en-CA" sz="1200" dirty="0" smtClean="0"/>
                        <a:t>7. Also, since DNA results never change, this information would follow the person right through the rest of his or her life, and so would the issues like insurance concerns.</a:t>
                      </a:r>
                    </a:p>
                    <a:p>
                      <a:endParaRPr lang="en-CA" sz="1200"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1. Possible advantages: At the moment, there is no drug which prevents childhood diabetes: a DNA risk test could not prevent childhood diabetes. However, knowing a child is susceptible to diabetes would mean parents could recognize early signs of the condition.  Getting their child to a doctor more quickly might prevent serious illness.</a:t>
                      </a:r>
                      <a:r>
                        <a:rPr lang="en-US" sz="1200" dirty="0" smtClean="0"/>
                        <a:t> Also, researchers would be able to invite parents to enroll susceptible children in research studies looking for drugs to prevent diabetes.  </a:t>
                      </a:r>
                    </a:p>
                    <a:p>
                      <a:r>
                        <a:rPr lang="en-CA" sz="1200" dirty="0" smtClean="0"/>
                        <a:t>2. Finally, some parents may feel strongly that knowledge is always useful, even though there is nothing to be done right away. </a:t>
                      </a:r>
                    </a:p>
                    <a:p>
                      <a:r>
                        <a:rPr lang="en-CA" sz="1200" dirty="0" smtClean="0"/>
                        <a:t>3.Potential disadvantages:</a:t>
                      </a:r>
                      <a:r>
                        <a:rPr lang="en-CA" sz="1200" baseline="0" dirty="0" smtClean="0"/>
                        <a:t> mother-baby bonding might be affected if the mother is worried about this and family relationships may be strained; parents may feel a loss of a `normal’ child or a time of normalcy; parents might become over-protective.  This could lead to extra worrying, and even visits to the doctor which are not really needed.  This might affect the child’s and family’s ability to enjoy life.</a:t>
                      </a:r>
                    </a:p>
                    <a:p>
                      <a:endParaRPr lang="en-CA" sz="1200" dirty="0" smtClean="0"/>
                    </a:p>
                    <a:p>
                      <a:endParaRPr lang="en-CA" sz="1200" dirty="0" smtClean="0"/>
                    </a:p>
                    <a:p>
                      <a:endParaRPr lang="en-CA" sz="1200" dirty="0"/>
                    </a:p>
                  </a:txBody>
                  <a:tcPr/>
                </a:tc>
              </a:tr>
            </a:tbl>
          </a:graphicData>
        </a:graphic>
      </p:graphicFrame>
      <p:cxnSp>
        <p:nvCxnSpPr>
          <p:cNvPr id="5" name="Straight Arrow Connector 4"/>
          <p:cNvCxnSpPr/>
          <p:nvPr/>
        </p:nvCxnSpPr>
        <p:spPr>
          <a:xfrm>
            <a:off x="1884557" y="111526"/>
            <a:ext cx="0" cy="602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a:off x="4906532" y="111526"/>
            <a:ext cx="0" cy="602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1891994" y="8025164"/>
            <a:ext cx="0" cy="602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4913969" y="8025164"/>
            <a:ext cx="0" cy="6021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56765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H="1">
            <a:off x="4873080" y="156122"/>
            <a:ext cx="3" cy="3233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1120802488"/>
              </p:ext>
            </p:extLst>
          </p:nvPr>
        </p:nvGraphicFramePr>
        <p:xfrm>
          <a:off x="301083" y="572426"/>
          <a:ext cx="6311590" cy="8412480"/>
        </p:xfrm>
        <a:graphic>
          <a:graphicData uri="http://schemas.openxmlformats.org/drawingml/2006/table">
            <a:tbl>
              <a:tblPr firstRow="1" bandRow="1">
                <a:tableStyleId>{5940675A-B579-460E-94D1-54222C63F5DA}</a:tableStyleId>
              </a:tblPr>
              <a:tblGrid>
                <a:gridCol w="3155795"/>
                <a:gridCol w="3155795"/>
              </a:tblGrid>
              <a:tr h="304801">
                <a:tc gridSpan="2">
                  <a:txBody>
                    <a:bodyPr/>
                    <a:lstStyle/>
                    <a:p>
                      <a:r>
                        <a:rPr lang="en-CA" sz="1200" b="1" dirty="0" smtClean="0"/>
                        <a:t>Information Set 3. Reiteration of the nature of such a test, and its place in personal health management </a:t>
                      </a:r>
                      <a:endParaRPr lang="en-CA" sz="1200" b="1" dirty="0"/>
                    </a:p>
                  </a:txBody>
                  <a:tcPr/>
                </a:tc>
                <a:tc hMerge="1">
                  <a:txBody>
                    <a:bodyPr/>
                    <a:lstStyle/>
                    <a:p>
                      <a:endParaRPr lang="en-CA" dirty="0"/>
                    </a:p>
                  </a:txBody>
                  <a:tcPr/>
                </a:tc>
              </a:tr>
              <a:tr h="304801">
                <a:tc>
                  <a:txBody>
                    <a:bodyPr/>
                    <a:lstStyle/>
                    <a:p>
                      <a:pPr marL="228600" indent="-228600">
                        <a:buAutoNum type="arabicPeriod"/>
                      </a:pPr>
                      <a:r>
                        <a:rPr lang="en-CA" sz="1200" dirty="0" smtClean="0"/>
                        <a:t>Screening for colon cancer is based on the best scientific evidence.  Colon cancer death rates seem to be lower in communities where everyone is offered screening with a first line test, and colonoscopy for those who need it. </a:t>
                      </a:r>
                    </a:p>
                    <a:p>
                      <a:pPr marL="228600" indent="-228600">
                        <a:buAutoNum type="arabicPeriod"/>
                      </a:pPr>
                      <a:r>
                        <a:rPr lang="en-CA" sz="1200" dirty="0" smtClean="0"/>
                        <a:t>The idea of DNA risk tests is to separate out people’s risk more accurately – it is a version of ‘personalized medicine.</a:t>
                      </a:r>
                    </a:p>
                    <a:p>
                      <a:pPr marL="228600" indent="-228600">
                        <a:buAutoNum type="arabicPeriod"/>
                      </a:pPr>
                      <a:r>
                        <a:rPr lang="en-CA" sz="1200" dirty="0" smtClean="0"/>
                        <a:t>This test looks at your DNA so it would be a blood test, not a stool test.  It is thought that people might prefer giving blood to a stool test. </a:t>
                      </a:r>
                    </a:p>
                    <a:p>
                      <a:pPr marL="228600" marR="0" indent="-228600" algn="l" defTabSz="685800" rtl="0" eaLnBrk="1" fontAlgn="auto" latinLnBrk="0" hangingPunct="1">
                        <a:lnSpc>
                          <a:spcPct val="100000"/>
                        </a:lnSpc>
                        <a:spcBef>
                          <a:spcPts val="0"/>
                        </a:spcBef>
                        <a:spcAft>
                          <a:spcPts val="0"/>
                        </a:spcAft>
                        <a:buClrTx/>
                        <a:buSzTx/>
                        <a:buFontTx/>
                        <a:buAutoNum type="arabicPeriod"/>
                        <a:tabLst/>
                        <a:defRPr/>
                      </a:pPr>
                      <a:r>
                        <a:rPr lang="en-CA" sz="1200" dirty="0" smtClean="0"/>
                        <a:t>DNA risk tests for colon cancer don’t exist yet, but they are on the horizon. If they work, they could better identify who really needs colonoscopy, and who really doesn’t.  This would be good for people, and good for the health service.</a:t>
                      </a:r>
                    </a:p>
                    <a:p>
                      <a:pPr marL="228600" indent="-228600">
                        <a:buAutoNum type="arabicPeriod"/>
                      </a:pPr>
                      <a:r>
                        <a:rPr lang="en-CA" sz="1200" dirty="0" smtClean="0"/>
                        <a:t>However, it is too early to say whether it could be used instead of stool tests, or whether it would need to be combined with the results of stool tests to measure risk most accurately.</a:t>
                      </a:r>
                    </a:p>
                    <a:p>
                      <a:pPr marL="228600" marR="0" indent="-228600" algn="l" defTabSz="685800" rtl="0" eaLnBrk="1" fontAlgn="auto" latinLnBrk="0" hangingPunct="1">
                        <a:lnSpc>
                          <a:spcPct val="100000"/>
                        </a:lnSpc>
                        <a:spcBef>
                          <a:spcPts val="0"/>
                        </a:spcBef>
                        <a:spcAft>
                          <a:spcPts val="0"/>
                        </a:spcAft>
                        <a:buClrTx/>
                        <a:buSzTx/>
                        <a:buFontTx/>
                        <a:buAutoNum type="arabicPeriod"/>
                        <a:tabLst/>
                        <a:defRPr/>
                      </a:pPr>
                      <a:r>
                        <a:rPr lang="en-CA" sz="1200" dirty="0" smtClean="0"/>
                        <a:t>There may be some downsides.  Some people may become unnecessarily anxious, and some people may become falsely reassured.  Until DNA tests become ‘routine’, there may be concern about how insurance companies handle this information.</a:t>
                      </a:r>
                    </a:p>
                    <a:p>
                      <a:pPr marL="228600" indent="-228600">
                        <a:buAutoNum type="arabicPeriod"/>
                      </a:pPr>
                      <a:r>
                        <a:rPr lang="en-CA" sz="1200" dirty="0" smtClean="0"/>
                        <a:t>The results of all medical tests are recorded in people’s medical charts. Insurance companies can sometimes give these special attention. Even if a person never develops colon cancer, a doctor might be legally required to disclose a positive (abnormal) DNA risk test result to a third party like an insurance company. </a:t>
                      </a:r>
                    </a:p>
                    <a:p>
                      <a:pPr marL="228600" indent="-228600">
                        <a:buAutoNum type="arabicPeriod"/>
                      </a:pPr>
                      <a:r>
                        <a:rPr lang="en-CA" sz="1200" dirty="0" smtClean="0"/>
                        <a:t>Since DNA results never change, this information would follow the person right through the rest of his or her life, and so would the issues like insurance concerns.</a:t>
                      </a:r>
                      <a:endParaRPr lang="en-CA" sz="1200"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1. There would be other things to think about too. </a:t>
                      </a:r>
                    </a:p>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2. First, should parents have a baby’s DNA tested when the disease may not appear until much later?  Unlike standard newborn screening, which picks up conditions which can harm a baby within a few days of life, diabetes may develop in early childhood, adolescence, or even young adulthood. </a:t>
                      </a:r>
                    </a:p>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3. Also, many children who are ‘susceptible’ will never develop diabetes.  If parents choose a DNA risk test, then the child’s right to make their own decision later in life is taken away. </a:t>
                      </a:r>
                    </a:p>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4. The results of the DNA risk test would be recorded in the baby’s medical chart.  This means that doctors and other health professionals will be able to see it. </a:t>
                      </a:r>
                    </a:p>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5. Even if the child never develops diabetes, and stays perfectly healthy, a doctor might be legally required to disclose the DNA risk test result to third parties like insurance companies. </a:t>
                      </a:r>
                    </a:p>
                    <a:p>
                      <a:pPr marL="0" marR="0" indent="0" algn="l" defTabSz="685800" rtl="0" eaLnBrk="1" fontAlgn="auto" latinLnBrk="0" hangingPunct="1">
                        <a:lnSpc>
                          <a:spcPct val="100000"/>
                        </a:lnSpc>
                        <a:spcBef>
                          <a:spcPts val="0"/>
                        </a:spcBef>
                        <a:spcAft>
                          <a:spcPts val="0"/>
                        </a:spcAft>
                        <a:buClrTx/>
                        <a:buSzTx/>
                        <a:buFontTx/>
                        <a:buNone/>
                        <a:tabLst/>
                        <a:defRPr/>
                      </a:pPr>
                      <a:r>
                        <a:rPr lang="en-CA" sz="1200" dirty="0" smtClean="0"/>
                        <a:t>6. Also, since DNA results never change, this information would follow the baby right through into adulthood, and so would the issues like insurance concerns.</a:t>
                      </a:r>
                    </a:p>
                    <a:p>
                      <a:pPr marL="0" marR="0" indent="0" algn="l" defTabSz="685800" rtl="0" eaLnBrk="1" fontAlgn="auto" latinLnBrk="0" hangingPunct="1">
                        <a:lnSpc>
                          <a:spcPct val="100000"/>
                        </a:lnSpc>
                        <a:spcBef>
                          <a:spcPts val="0"/>
                        </a:spcBef>
                        <a:spcAft>
                          <a:spcPts val="0"/>
                        </a:spcAft>
                        <a:buClrTx/>
                        <a:buSzTx/>
                        <a:buFontTx/>
                        <a:buNone/>
                        <a:tabLst/>
                        <a:defRPr/>
                      </a:pPr>
                      <a:endParaRPr lang="en-CA" sz="1200" dirty="0" smtClean="0"/>
                    </a:p>
                    <a:p>
                      <a:endParaRPr lang="en-CA" sz="1200" dirty="0" smtClean="0"/>
                    </a:p>
                    <a:p>
                      <a:endParaRPr lang="en-CA" sz="1200" dirty="0"/>
                    </a:p>
                  </a:txBody>
                  <a:tcPr/>
                </a:tc>
              </a:tr>
            </a:tbl>
          </a:graphicData>
        </a:graphic>
      </p:graphicFrame>
      <p:cxnSp>
        <p:nvCxnSpPr>
          <p:cNvPr id="9" name="Straight Arrow Connector 8"/>
          <p:cNvCxnSpPr/>
          <p:nvPr/>
        </p:nvCxnSpPr>
        <p:spPr>
          <a:xfrm flipH="1">
            <a:off x="1836235" y="152408"/>
            <a:ext cx="3" cy="3233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744026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TotalTime>
  <Words>1405</Words>
  <Application>Microsoft Office PowerPoint</Application>
  <PresentationFormat>Letter Paper (8.5x11 in)</PresentationFormat>
  <Paragraphs>55</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Nicholls</dc:creator>
  <cp:lastModifiedBy>Stuart Nicholls</cp:lastModifiedBy>
  <cp:revision>6</cp:revision>
  <dcterms:created xsi:type="dcterms:W3CDTF">2016-02-17T17:42:40Z</dcterms:created>
  <dcterms:modified xsi:type="dcterms:W3CDTF">2016-03-14T01:43:30Z</dcterms:modified>
</cp:coreProperties>
</file>