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7" r:id="rId2"/>
    <p:sldId id="258" r:id="rId3"/>
    <p:sldId id="269" r:id="rId4"/>
    <p:sldId id="261" r:id="rId5"/>
    <p:sldId id="262" r:id="rId6"/>
    <p:sldId id="263" r:id="rId7"/>
    <p:sldId id="264" r:id="rId8"/>
    <p:sldId id="265" r:id="rId9"/>
    <p:sldId id="266" r:id="rId10"/>
    <p:sldId id="270" r:id="rId11"/>
    <p:sldId id="271" r:id="rId12"/>
    <p:sldId id="268" r:id="rId13"/>
    <p:sldId id="272" r:id="rId14"/>
  </p:sldIdLst>
  <p:sldSz cx="9144000" cy="6858000" type="screen4x3"/>
  <p:notesSz cx="6797675" cy="9926638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731" autoAdjust="0"/>
  </p:normalViewPr>
  <p:slideViewPr>
    <p:cSldViewPr snapToObjects="1">
      <p:cViewPr>
        <p:scale>
          <a:sx n="80" d="100"/>
          <a:sy n="80" d="100"/>
        </p:scale>
        <p:origin x="294" y="33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304495" cy="30449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9F7E53-AEFC-4EB5-BC03-D7C6FC66BC6E}" type="datetimeFigureOut">
              <a:rPr lang="en-US" smtClean="0"/>
              <a:t>3/2/2018</a:t>
            </a:fld>
            <a:endParaRPr lang="en-US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46E2349-5ED9-4C89-ACB1-B7F53B4B9D43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1990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6E2349-5ED9-4C89-ACB1-B7F53B4B9D43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05745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Formatvorlage des Untertitelmasters durch Klicken bearbeiten</a:t>
            </a:r>
            <a:endParaRPr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B1966-4A1A-454D-9EAD-3F38DE3CDA9A}" type="datetimeFigureOut">
              <a:rPr lang="en-US" smtClean="0"/>
              <a:t>3/2/2018</a:t>
            </a:fld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2B4244-B78F-4746-ADF7-54FBECB49C7A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4531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B1966-4A1A-454D-9EAD-3F38DE3CDA9A}" type="datetimeFigureOut">
              <a:rPr lang="en-US" smtClean="0"/>
              <a:t>3/2/2018</a:t>
            </a:fld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2B4244-B78F-4746-ADF7-54FBECB49C7A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31535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B1966-4A1A-454D-9EAD-3F38DE3CDA9A}" type="datetimeFigureOut">
              <a:rPr lang="en-US" smtClean="0"/>
              <a:t>3/2/2018</a:t>
            </a:fld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2B4244-B78F-4746-ADF7-54FBECB49C7A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45718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B1966-4A1A-454D-9EAD-3F38DE3CDA9A}" type="datetimeFigureOut">
              <a:rPr lang="en-US" smtClean="0"/>
              <a:t>3/2/2018</a:t>
            </a:fld>
            <a:endParaRPr lang="en-US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2B4244-B78F-4746-ADF7-54FBECB49C7A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92666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B1966-4A1A-454D-9EAD-3F38DE3CDA9A}" type="datetimeFigureOut">
              <a:rPr lang="en-US" smtClean="0"/>
              <a:t>3/2/2018</a:t>
            </a:fld>
            <a:endParaRPr lang="en-US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2B4244-B78F-4746-ADF7-54FBECB49C7A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56332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B1966-4A1A-454D-9EAD-3F38DE3CDA9A}" type="datetimeFigureOut">
              <a:rPr lang="en-US" smtClean="0"/>
              <a:t>3/2/2018</a:t>
            </a:fld>
            <a:endParaRPr lang="en-US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2B4244-B78F-4746-ADF7-54FBECB49C7A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7245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B1966-4A1A-454D-9EAD-3F38DE3CDA9A}" type="datetimeFigureOut">
              <a:rPr lang="en-US" smtClean="0"/>
              <a:t>3/2/2018</a:t>
            </a:fld>
            <a:endParaRPr lang="en-US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2B4244-B78F-4746-ADF7-54FBECB49C7A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06836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B1966-4A1A-454D-9EAD-3F38DE3CDA9A}" type="datetimeFigureOut">
              <a:rPr lang="en-US" smtClean="0"/>
              <a:t>3/2/2018</a:t>
            </a:fld>
            <a:endParaRPr lang="en-US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2B4244-B78F-4746-ADF7-54FBECB49C7A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17995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B1966-4A1A-454D-9EAD-3F38DE3CDA9A}" type="datetimeFigureOut">
              <a:rPr lang="en-US" smtClean="0"/>
              <a:t>3/2/2018</a:t>
            </a:fld>
            <a:endParaRPr lang="en-US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2B4244-B78F-4746-ADF7-54FBECB49C7A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50749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B1966-4A1A-454D-9EAD-3F38DE3CDA9A}" type="datetimeFigureOut">
              <a:rPr lang="en-US" smtClean="0"/>
              <a:t>3/2/2018</a:t>
            </a:fld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2B4244-B78F-4746-ADF7-54FBECB49C7A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35174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B1966-4A1A-454D-9EAD-3F38DE3CDA9A}" type="datetimeFigureOut">
              <a:rPr lang="en-US" smtClean="0"/>
              <a:t>3/2/2018</a:t>
            </a:fld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2B4244-B78F-4746-ADF7-54FBECB49C7A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37098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CB1966-4A1A-454D-9EAD-3F38DE3CDA9A}" type="datetimeFigureOut">
              <a:rPr lang="en-US" smtClean="0"/>
              <a:t>3/2/2018</a:t>
            </a:fld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2B4244-B78F-4746-ADF7-54FBECB49C7A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59519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5989513"/>
            <a:ext cx="1153240" cy="7318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feld 4"/>
          <p:cNvSpPr txBox="1"/>
          <p:nvPr/>
        </p:nvSpPr>
        <p:spPr>
          <a:xfrm>
            <a:off x="35169" y="440323"/>
            <a:ext cx="4191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A.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83929"/>
            <a:ext cx="9067998" cy="61326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feld 5">
            <a:extLst>
              <a:ext uri="{FF2B5EF4-FFF2-40B4-BE49-F238E27FC236}">
                <a16:creationId xmlns:a16="http://schemas.microsoft.com/office/drawing/2014/main" id="{0C801C43-EDEF-46BE-89C1-1CD10B78C852}"/>
              </a:ext>
            </a:extLst>
          </p:cNvPr>
          <p:cNvSpPr txBox="1"/>
          <p:nvPr/>
        </p:nvSpPr>
        <p:spPr>
          <a:xfrm>
            <a:off x="0" y="0"/>
            <a:ext cx="15224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/>
              <a:t>Figure S1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1550310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feld 2"/>
          <p:cNvSpPr txBox="1"/>
          <p:nvPr/>
        </p:nvSpPr>
        <p:spPr>
          <a:xfrm>
            <a:off x="0" y="135523"/>
            <a:ext cx="4191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B.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382765"/>
            <a:ext cx="9103646" cy="63037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094203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9" name="Picture 15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45840"/>
          <a:stretch/>
        </p:blipFill>
        <p:spPr bwMode="auto">
          <a:xfrm>
            <a:off x="-50272" y="1217112"/>
            <a:ext cx="9212263" cy="27538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7" name="Gruppieren 6">
            <a:extLst>
              <a:ext uri="{FF2B5EF4-FFF2-40B4-BE49-F238E27FC236}">
                <a16:creationId xmlns:a16="http://schemas.microsoft.com/office/drawing/2014/main" id="{DC660303-2327-4D79-B161-DB91B4E9F905}"/>
              </a:ext>
            </a:extLst>
          </p:cNvPr>
          <p:cNvGrpSpPr/>
          <p:nvPr/>
        </p:nvGrpSpPr>
        <p:grpSpPr>
          <a:xfrm>
            <a:off x="2751380" y="1026035"/>
            <a:ext cx="685190" cy="159105"/>
            <a:chOff x="2668830" y="1404215"/>
            <a:chExt cx="609295" cy="159105"/>
          </a:xfrm>
        </p:grpSpPr>
        <p:cxnSp>
          <p:nvCxnSpPr>
            <p:cNvPr id="3" name="Gerader Verbinder 2">
              <a:extLst>
                <a:ext uri="{FF2B5EF4-FFF2-40B4-BE49-F238E27FC236}">
                  <a16:creationId xmlns:a16="http://schemas.microsoft.com/office/drawing/2014/main" id="{2B01B4A0-BABC-4EDA-8717-B34686522C55}"/>
                </a:ext>
              </a:extLst>
            </p:cNvPr>
            <p:cNvCxnSpPr/>
            <p:nvPr/>
          </p:nvCxnSpPr>
          <p:spPr>
            <a:xfrm>
              <a:off x="2668830" y="1494740"/>
              <a:ext cx="60899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Gerader Verbinder 7">
              <a:extLst>
                <a:ext uri="{FF2B5EF4-FFF2-40B4-BE49-F238E27FC236}">
                  <a16:creationId xmlns:a16="http://schemas.microsoft.com/office/drawing/2014/main" id="{7D98C261-2B40-4411-9FD3-7C711B69D4C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668830" y="1410920"/>
              <a:ext cx="0" cy="1524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Gerader Verbinder 9">
              <a:extLst>
                <a:ext uri="{FF2B5EF4-FFF2-40B4-BE49-F238E27FC236}">
                  <a16:creationId xmlns:a16="http://schemas.microsoft.com/office/drawing/2014/main" id="{B1A165B8-7819-4CFB-83BB-0DDD69FC728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278125" y="1404215"/>
              <a:ext cx="0" cy="1524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Textfeld 8">
            <a:extLst>
              <a:ext uri="{FF2B5EF4-FFF2-40B4-BE49-F238E27FC236}">
                <a16:creationId xmlns:a16="http://schemas.microsoft.com/office/drawing/2014/main" id="{FE7FEB14-1CF9-47A9-B8A8-C29FB02E974B}"/>
              </a:ext>
            </a:extLst>
          </p:cNvPr>
          <p:cNvSpPr txBox="1"/>
          <p:nvPr/>
        </p:nvSpPr>
        <p:spPr>
          <a:xfrm>
            <a:off x="2751380" y="892694"/>
            <a:ext cx="121798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100" dirty="0"/>
              <a:t>p&lt;0.001</a:t>
            </a:r>
          </a:p>
        </p:txBody>
      </p:sp>
      <p:grpSp>
        <p:nvGrpSpPr>
          <p:cNvPr id="13" name="Gruppieren 12">
            <a:extLst>
              <a:ext uri="{FF2B5EF4-FFF2-40B4-BE49-F238E27FC236}">
                <a16:creationId xmlns:a16="http://schemas.microsoft.com/office/drawing/2014/main" id="{931AD5D2-254C-461A-AB11-D21920FA95AE}"/>
              </a:ext>
            </a:extLst>
          </p:cNvPr>
          <p:cNvGrpSpPr/>
          <p:nvPr/>
        </p:nvGrpSpPr>
        <p:grpSpPr>
          <a:xfrm>
            <a:off x="886310" y="1026695"/>
            <a:ext cx="685190" cy="159105"/>
            <a:chOff x="2668830" y="1404215"/>
            <a:chExt cx="609295" cy="159105"/>
          </a:xfrm>
        </p:grpSpPr>
        <p:cxnSp>
          <p:nvCxnSpPr>
            <p:cNvPr id="14" name="Gerader Verbinder 13">
              <a:extLst>
                <a:ext uri="{FF2B5EF4-FFF2-40B4-BE49-F238E27FC236}">
                  <a16:creationId xmlns:a16="http://schemas.microsoft.com/office/drawing/2014/main" id="{08C75ABD-CA7C-44D8-AA2F-7C0282D1B8F8}"/>
                </a:ext>
              </a:extLst>
            </p:cNvPr>
            <p:cNvCxnSpPr/>
            <p:nvPr/>
          </p:nvCxnSpPr>
          <p:spPr>
            <a:xfrm>
              <a:off x="2668830" y="1494740"/>
              <a:ext cx="60899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Gerader Verbinder 14">
              <a:extLst>
                <a:ext uri="{FF2B5EF4-FFF2-40B4-BE49-F238E27FC236}">
                  <a16:creationId xmlns:a16="http://schemas.microsoft.com/office/drawing/2014/main" id="{3BB9BED7-9E6C-430A-8AAC-318916ACA07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668830" y="1410920"/>
              <a:ext cx="0" cy="1524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Gerader Verbinder 15">
              <a:extLst>
                <a:ext uri="{FF2B5EF4-FFF2-40B4-BE49-F238E27FC236}">
                  <a16:creationId xmlns:a16="http://schemas.microsoft.com/office/drawing/2014/main" id="{C56343F0-518F-4A4B-B300-8C8ECFF55D0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278125" y="1404215"/>
              <a:ext cx="0" cy="1524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Textfeld 16">
            <a:extLst>
              <a:ext uri="{FF2B5EF4-FFF2-40B4-BE49-F238E27FC236}">
                <a16:creationId xmlns:a16="http://schemas.microsoft.com/office/drawing/2014/main" id="{E443722F-ABB9-44C6-B297-B053DFE87A52}"/>
              </a:ext>
            </a:extLst>
          </p:cNvPr>
          <p:cNvSpPr txBox="1"/>
          <p:nvPr/>
        </p:nvSpPr>
        <p:spPr>
          <a:xfrm>
            <a:off x="933935" y="893354"/>
            <a:ext cx="121798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100" dirty="0"/>
              <a:t>p&lt;0.01</a:t>
            </a:r>
          </a:p>
        </p:txBody>
      </p:sp>
      <p:grpSp>
        <p:nvGrpSpPr>
          <p:cNvPr id="18" name="Gruppieren 17">
            <a:extLst>
              <a:ext uri="{FF2B5EF4-FFF2-40B4-BE49-F238E27FC236}">
                <a16:creationId xmlns:a16="http://schemas.microsoft.com/office/drawing/2014/main" id="{A5D1FCED-B5ED-4F23-BFBF-2922E48B6921}"/>
              </a:ext>
            </a:extLst>
          </p:cNvPr>
          <p:cNvGrpSpPr/>
          <p:nvPr/>
        </p:nvGrpSpPr>
        <p:grpSpPr>
          <a:xfrm>
            <a:off x="4540555" y="1021301"/>
            <a:ext cx="685190" cy="159105"/>
            <a:chOff x="2668830" y="1404215"/>
            <a:chExt cx="609295" cy="159105"/>
          </a:xfrm>
        </p:grpSpPr>
        <p:cxnSp>
          <p:nvCxnSpPr>
            <p:cNvPr id="19" name="Gerader Verbinder 18">
              <a:extLst>
                <a:ext uri="{FF2B5EF4-FFF2-40B4-BE49-F238E27FC236}">
                  <a16:creationId xmlns:a16="http://schemas.microsoft.com/office/drawing/2014/main" id="{65BE529F-01CA-4778-9B8E-85671C2CB20C}"/>
                </a:ext>
              </a:extLst>
            </p:cNvPr>
            <p:cNvCxnSpPr/>
            <p:nvPr/>
          </p:nvCxnSpPr>
          <p:spPr>
            <a:xfrm>
              <a:off x="2668830" y="1494740"/>
              <a:ext cx="60899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Gerader Verbinder 19">
              <a:extLst>
                <a:ext uri="{FF2B5EF4-FFF2-40B4-BE49-F238E27FC236}">
                  <a16:creationId xmlns:a16="http://schemas.microsoft.com/office/drawing/2014/main" id="{14BDE890-5A1D-4123-8545-E3C1C023734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668830" y="1410920"/>
              <a:ext cx="0" cy="1524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Gerader Verbinder 20">
              <a:extLst>
                <a:ext uri="{FF2B5EF4-FFF2-40B4-BE49-F238E27FC236}">
                  <a16:creationId xmlns:a16="http://schemas.microsoft.com/office/drawing/2014/main" id="{23A454B0-C261-43DA-8AC2-E60AAB45FAD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278125" y="1404215"/>
              <a:ext cx="0" cy="1524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" name="Textfeld 21">
            <a:extLst>
              <a:ext uri="{FF2B5EF4-FFF2-40B4-BE49-F238E27FC236}">
                <a16:creationId xmlns:a16="http://schemas.microsoft.com/office/drawing/2014/main" id="{070E0095-490B-48F0-9A7E-617CD52575A1}"/>
              </a:ext>
            </a:extLst>
          </p:cNvPr>
          <p:cNvSpPr txBox="1"/>
          <p:nvPr/>
        </p:nvSpPr>
        <p:spPr>
          <a:xfrm>
            <a:off x="4540555" y="887960"/>
            <a:ext cx="121798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100" dirty="0"/>
              <a:t>p&lt;0.001</a:t>
            </a:r>
          </a:p>
        </p:txBody>
      </p:sp>
      <p:grpSp>
        <p:nvGrpSpPr>
          <p:cNvPr id="23" name="Gruppieren 22">
            <a:extLst>
              <a:ext uri="{FF2B5EF4-FFF2-40B4-BE49-F238E27FC236}">
                <a16:creationId xmlns:a16="http://schemas.microsoft.com/office/drawing/2014/main" id="{782A2310-5EEF-4E6A-9026-B6E5F2A3C86D}"/>
              </a:ext>
            </a:extLst>
          </p:cNvPr>
          <p:cNvGrpSpPr/>
          <p:nvPr/>
        </p:nvGrpSpPr>
        <p:grpSpPr>
          <a:xfrm>
            <a:off x="6354520" y="1027000"/>
            <a:ext cx="685190" cy="159105"/>
            <a:chOff x="2668830" y="1404215"/>
            <a:chExt cx="609295" cy="159105"/>
          </a:xfrm>
        </p:grpSpPr>
        <p:cxnSp>
          <p:nvCxnSpPr>
            <p:cNvPr id="24" name="Gerader Verbinder 23">
              <a:extLst>
                <a:ext uri="{FF2B5EF4-FFF2-40B4-BE49-F238E27FC236}">
                  <a16:creationId xmlns:a16="http://schemas.microsoft.com/office/drawing/2014/main" id="{268AB4BE-E18F-40FF-8198-F67950AE0B2D}"/>
                </a:ext>
              </a:extLst>
            </p:cNvPr>
            <p:cNvCxnSpPr/>
            <p:nvPr/>
          </p:nvCxnSpPr>
          <p:spPr>
            <a:xfrm>
              <a:off x="2668830" y="1494740"/>
              <a:ext cx="60899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Gerader Verbinder 24">
              <a:extLst>
                <a:ext uri="{FF2B5EF4-FFF2-40B4-BE49-F238E27FC236}">
                  <a16:creationId xmlns:a16="http://schemas.microsoft.com/office/drawing/2014/main" id="{9A0BB288-BAA6-420F-B3BC-56C8512B392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668830" y="1410920"/>
              <a:ext cx="0" cy="1524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Gerader Verbinder 25">
              <a:extLst>
                <a:ext uri="{FF2B5EF4-FFF2-40B4-BE49-F238E27FC236}">
                  <a16:creationId xmlns:a16="http://schemas.microsoft.com/office/drawing/2014/main" id="{DB470F2D-7AF0-4FDC-B2CD-02733D89A40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278125" y="1404215"/>
              <a:ext cx="0" cy="1524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" name="Textfeld 26">
            <a:extLst>
              <a:ext uri="{FF2B5EF4-FFF2-40B4-BE49-F238E27FC236}">
                <a16:creationId xmlns:a16="http://schemas.microsoft.com/office/drawing/2014/main" id="{FCE0E91B-57CB-4A2E-8FDB-8EF0D16CD260}"/>
              </a:ext>
            </a:extLst>
          </p:cNvPr>
          <p:cNvSpPr txBox="1"/>
          <p:nvPr/>
        </p:nvSpPr>
        <p:spPr>
          <a:xfrm>
            <a:off x="6354520" y="893659"/>
            <a:ext cx="121798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100" dirty="0"/>
              <a:t>p&lt;0.001</a:t>
            </a:r>
          </a:p>
        </p:txBody>
      </p:sp>
      <p:grpSp>
        <p:nvGrpSpPr>
          <p:cNvPr id="28" name="Gruppieren 27">
            <a:extLst>
              <a:ext uri="{FF2B5EF4-FFF2-40B4-BE49-F238E27FC236}">
                <a16:creationId xmlns:a16="http://schemas.microsoft.com/office/drawing/2014/main" id="{D7112D5A-023C-4EB1-BF71-CF42D29F9A14}"/>
              </a:ext>
            </a:extLst>
          </p:cNvPr>
          <p:cNvGrpSpPr/>
          <p:nvPr/>
        </p:nvGrpSpPr>
        <p:grpSpPr>
          <a:xfrm>
            <a:off x="8113050" y="1020389"/>
            <a:ext cx="685190" cy="159105"/>
            <a:chOff x="2668830" y="1404215"/>
            <a:chExt cx="609295" cy="159105"/>
          </a:xfrm>
        </p:grpSpPr>
        <p:cxnSp>
          <p:nvCxnSpPr>
            <p:cNvPr id="29" name="Gerader Verbinder 28">
              <a:extLst>
                <a:ext uri="{FF2B5EF4-FFF2-40B4-BE49-F238E27FC236}">
                  <a16:creationId xmlns:a16="http://schemas.microsoft.com/office/drawing/2014/main" id="{EF000E41-7B27-4DE7-A83C-0380E4A0D4EA}"/>
                </a:ext>
              </a:extLst>
            </p:cNvPr>
            <p:cNvCxnSpPr/>
            <p:nvPr/>
          </p:nvCxnSpPr>
          <p:spPr>
            <a:xfrm>
              <a:off x="2668830" y="1494740"/>
              <a:ext cx="60899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Gerader Verbinder 29">
              <a:extLst>
                <a:ext uri="{FF2B5EF4-FFF2-40B4-BE49-F238E27FC236}">
                  <a16:creationId xmlns:a16="http://schemas.microsoft.com/office/drawing/2014/main" id="{84C51255-DAC3-4BCC-9F56-B8E8BADE3D8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668830" y="1410920"/>
              <a:ext cx="0" cy="1524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Gerader Verbinder 30">
              <a:extLst>
                <a:ext uri="{FF2B5EF4-FFF2-40B4-BE49-F238E27FC236}">
                  <a16:creationId xmlns:a16="http://schemas.microsoft.com/office/drawing/2014/main" id="{61884F32-4BD7-4061-AA2C-0B380E948B5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278125" y="1404215"/>
              <a:ext cx="0" cy="1524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2" name="Textfeld 31">
            <a:extLst>
              <a:ext uri="{FF2B5EF4-FFF2-40B4-BE49-F238E27FC236}">
                <a16:creationId xmlns:a16="http://schemas.microsoft.com/office/drawing/2014/main" id="{B5371E48-0775-4FF9-8AF7-F957E9BF6C42}"/>
              </a:ext>
            </a:extLst>
          </p:cNvPr>
          <p:cNvSpPr txBox="1"/>
          <p:nvPr/>
        </p:nvSpPr>
        <p:spPr>
          <a:xfrm>
            <a:off x="8113050" y="893355"/>
            <a:ext cx="121798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100" dirty="0"/>
              <a:t>p&lt;0.001</a:t>
            </a:r>
          </a:p>
        </p:txBody>
      </p:sp>
      <p:pic>
        <p:nvPicPr>
          <p:cNvPr id="33" name="Picture 15">
            <a:extLst>
              <a:ext uri="{FF2B5EF4-FFF2-40B4-BE49-F238E27FC236}">
                <a16:creationId xmlns:a16="http://schemas.microsoft.com/office/drawing/2014/main" id="{675097ED-343B-4ED7-AEA4-082BDA04EC8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01" t="47907"/>
          <a:stretch/>
        </p:blipFill>
        <p:spPr bwMode="auto">
          <a:xfrm>
            <a:off x="309070" y="4037203"/>
            <a:ext cx="8852921" cy="26488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Rechteck 10">
            <a:extLst>
              <a:ext uri="{FF2B5EF4-FFF2-40B4-BE49-F238E27FC236}">
                <a16:creationId xmlns:a16="http://schemas.microsoft.com/office/drawing/2014/main" id="{DED0D7FD-67A6-48F4-9C32-513D3159A1F7}"/>
              </a:ext>
            </a:extLst>
          </p:cNvPr>
          <p:cNvSpPr/>
          <p:nvPr/>
        </p:nvSpPr>
        <p:spPr>
          <a:xfrm>
            <a:off x="309070" y="3723665"/>
            <a:ext cx="8834930" cy="34211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grpSp>
        <p:nvGrpSpPr>
          <p:cNvPr id="35" name="Gruppieren 34">
            <a:extLst>
              <a:ext uri="{FF2B5EF4-FFF2-40B4-BE49-F238E27FC236}">
                <a16:creationId xmlns:a16="http://schemas.microsoft.com/office/drawing/2014/main" id="{6E574887-DBFD-4CF4-BB6F-52093DE55E94}"/>
              </a:ext>
            </a:extLst>
          </p:cNvPr>
          <p:cNvGrpSpPr/>
          <p:nvPr/>
        </p:nvGrpSpPr>
        <p:grpSpPr>
          <a:xfrm>
            <a:off x="2754555" y="3928415"/>
            <a:ext cx="685190" cy="159105"/>
            <a:chOff x="2668830" y="1404215"/>
            <a:chExt cx="609295" cy="159105"/>
          </a:xfrm>
        </p:grpSpPr>
        <p:cxnSp>
          <p:nvCxnSpPr>
            <p:cNvPr id="36" name="Gerader Verbinder 35">
              <a:extLst>
                <a:ext uri="{FF2B5EF4-FFF2-40B4-BE49-F238E27FC236}">
                  <a16:creationId xmlns:a16="http://schemas.microsoft.com/office/drawing/2014/main" id="{AAC560ED-C2CE-489A-BA4B-E4A7FF6E0A04}"/>
                </a:ext>
              </a:extLst>
            </p:cNvPr>
            <p:cNvCxnSpPr/>
            <p:nvPr/>
          </p:nvCxnSpPr>
          <p:spPr>
            <a:xfrm>
              <a:off x="2668830" y="1494740"/>
              <a:ext cx="60899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Gerader Verbinder 36">
              <a:extLst>
                <a:ext uri="{FF2B5EF4-FFF2-40B4-BE49-F238E27FC236}">
                  <a16:creationId xmlns:a16="http://schemas.microsoft.com/office/drawing/2014/main" id="{87956D70-2FA1-4478-9253-087F1878019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668830" y="1410920"/>
              <a:ext cx="0" cy="1524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Gerader Verbinder 37">
              <a:extLst>
                <a:ext uri="{FF2B5EF4-FFF2-40B4-BE49-F238E27FC236}">
                  <a16:creationId xmlns:a16="http://schemas.microsoft.com/office/drawing/2014/main" id="{F63D6405-35D9-4C92-967E-D4483C9218D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278125" y="1404215"/>
              <a:ext cx="0" cy="1524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9" name="Textfeld 38">
            <a:extLst>
              <a:ext uri="{FF2B5EF4-FFF2-40B4-BE49-F238E27FC236}">
                <a16:creationId xmlns:a16="http://schemas.microsoft.com/office/drawing/2014/main" id="{5A52CF14-7A46-4582-8AF9-47CA26C09203}"/>
              </a:ext>
            </a:extLst>
          </p:cNvPr>
          <p:cNvSpPr txBox="1"/>
          <p:nvPr/>
        </p:nvSpPr>
        <p:spPr>
          <a:xfrm>
            <a:off x="2754555" y="3795074"/>
            <a:ext cx="121798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100" dirty="0"/>
              <a:t>p&lt;0.001</a:t>
            </a:r>
          </a:p>
        </p:txBody>
      </p:sp>
      <p:grpSp>
        <p:nvGrpSpPr>
          <p:cNvPr id="40" name="Gruppieren 39">
            <a:extLst>
              <a:ext uri="{FF2B5EF4-FFF2-40B4-BE49-F238E27FC236}">
                <a16:creationId xmlns:a16="http://schemas.microsoft.com/office/drawing/2014/main" id="{4683CC8A-185D-4373-98E3-6AACEEE21D43}"/>
              </a:ext>
            </a:extLst>
          </p:cNvPr>
          <p:cNvGrpSpPr/>
          <p:nvPr/>
        </p:nvGrpSpPr>
        <p:grpSpPr>
          <a:xfrm>
            <a:off x="889485" y="3929075"/>
            <a:ext cx="685190" cy="159105"/>
            <a:chOff x="2668830" y="1404215"/>
            <a:chExt cx="609295" cy="159105"/>
          </a:xfrm>
        </p:grpSpPr>
        <p:cxnSp>
          <p:nvCxnSpPr>
            <p:cNvPr id="41" name="Gerader Verbinder 40">
              <a:extLst>
                <a:ext uri="{FF2B5EF4-FFF2-40B4-BE49-F238E27FC236}">
                  <a16:creationId xmlns:a16="http://schemas.microsoft.com/office/drawing/2014/main" id="{D22A113E-52FA-4A67-A2DD-0B66CBB13423}"/>
                </a:ext>
              </a:extLst>
            </p:cNvPr>
            <p:cNvCxnSpPr/>
            <p:nvPr/>
          </p:nvCxnSpPr>
          <p:spPr>
            <a:xfrm>
              <a:off x="2668830" y="1494740"/>
              <a:ext cx="60899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Gerader Verbinder 41">
              <a:extLst>
                <a:ext uri="{FF2B5EF4-FFF2-40B4-BE49-F238E27FC236}">
                  <a16:creationId xmlns:a16="http://schemas.microsoft.com/office/drawing/2014/main" id="{66CA2055-45D9-4A0D-9257-3CC54FA7FB2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668830" y="1410920"/>
              <a:ext cx="0" cy="1524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Gerader Verbinder 42">
              <a:extLst>
                <a:ext uri="{FF2B5EF4-FFF2-40B4-BE49-F238E27FC236}">
                  <a16:creationId xmlns:a16="http://schemas.microsoft.com/office/drawing/2014/main" id="{210846FE-5C1E-45C6-95A7-790470C68BD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278125" y="1404215"/>
              <a:ext cx="0" cy="1524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4" name="Textfeld 43">
            <a:extLst>
              <a:ext uri="{FF2B5EF4-FFF2-40B4-BE49-F238E27FC236}">
                <a16:creationId xmlns:a16="http://schemas.microsoft.com/office/drawing/2014/main" id="{52AC4D1A-CA55-4375-9320-7D516740FB1A}"/>
              </a:ext>
            </a:extLst>
          </p:cNvPr>
          <p:cNvSpPr txBox="1"/>
          <p:nvPr/>
        </p:nvSpPr>
        <p:spPr>
          <a:xfrm>
            <a:off x="889485" y="3795734"/>
            <a:ext cx="121798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100" dirty="0"/>
              <a:t>p&lt;0.001</a:t>
            </a:r>
          </a:p>
        </p:txBody>
      </p:sp>
      <p:grpSp>
        <p:nvGrpSpPr>
          <p:cNvPr id="45" name="Gruppieren 44">
            <a:extLst>
              <a:ext uri="{FF2B5EF4-FFF2-40B4-BE49-F238E27FC236}">
                <a16:creationId xmlns:a16="http://schemas.microsoft.com/office/drawing/2014/main" id="{11601C58-20DB-41E7-8A3B-BE669FADC035}"/>
              </a:ext>
            </a:extLst>
          </p:cNvPr>
          <p:cNvGrpSpPr/>
          <p:nvPr/>
        </p:nvGrpSpPr>
        <p:grpSpPr>
          <a:xfrm>
            <a:off x="4543730" y="3923681"/>
            <a:ext cx="685190" cy="159105"/>
            <a:chOff x="2668830" y="1404215"/>
            <a:chExt cx="609295" cy="159105"/>
          </a:xfrm>
        </p:grpSpPr>
        <p:cxnSp>
          <p:nvCxnSpPr>
            <p:cNvPr id="46" name="Gerader Verbinder 45">
              <a:extLst>
                <a:ext uri="{FF2B5EF4-FFF2-40B4-BE49-F238E27FC236}">
                  <a16:creationId xmlns:a16="http://schemas.microsoft.com/office/drawing/2014/main" id="{5E2D9483-829B-467B-92ED-1E99BCC5C5B8}"/>
                </a:ext>
              </a:extLst>
            </p:cNvPr>
            <p:cNvCxnSpPr/>
            <p:nvPr/>
          </p:nvCxnSpPr>
          <p:spPr>
            <a:xfrm>
              <a:off x="2668830" y="1494740"/>
              <a:ext cx="60899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Gerader Verbinder 46">
              <a:extLst>
                <a:ext uri="{FF2B5EF4-FFF2-40B4-BE49-F238E27FC236}">
                  <a16:creationId xmlns:a16="http://schemas.microsoft.com/office/drawing/2014/main" id="{EA4BC73A-7D8D-483E-9FBE-7BAB43D1C3A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668830" y="1410920"/>
              <a:ext cx="0" cy="1524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Gerader Verbinder 47">
              <a:extLst>
                <a:ext uri="{FF2B5EF4-FFF2-40B4-BE49-F238E27FC236}">
                  <a16:creationId xmlns:a16="http://schemas.microsoft.com/office/drawing/2014/main" id="{F55661B2-1D0F-4521-B719-265EA98F08B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278125" y="1404215"/>
              <a:ext cx="0" cy="1524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9" name="Textfeld 48">
            <a:extLst>
              <a:ext uri="{FF2B5EF4-FFF2-40B4-BE49-F238E27FC236}">
                <a16:creationId xmlns:a16="http://schemas.microsoft.com/office/drawing/2014/main" id="{6339F60D-4F24-46B1-A897-222659E1BC51}"/>
              </a:ext>
            </a:extLst>
          </p:cNvPr>
          <p:cNvSpPr txBox="1"/>
          <p:nvPr/>
        </p:nvSpPr>
        <p:spPr>
          <a:xfrm>
            <a:off x="4543730" y="3790340"/>
            <a:ext cx="121798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100" dirty="0"/>
              <a:t>p&lt;0.001</a:t>
            </a:r>
          </a:p>
        </p:txBody>
      </p:sp>
      <p:grpSp>
        <p:nvGrpSpPr>
          <p:cNvPr id="50" name="Gruppieren 49">
            <a:extLst>
              <a:ext uri="{FF2B5EF4-FFF2-40B4-BE49-F238E27FC236}">
                <a16:creationId xmlns:a16="http://schemas.microsoft.com/office/drawing/2014/main" id="{5295D45E-95AB-4DF0-80C6-5099BBB59DCC}"/>
              </a:ext>
            </a:extLst>
          </p:cNvPr>
          <p:cNvGrpSpPr/>
          <p:nvPr/>
        </p:nvGrpSpPr>
        <p:grpSpPr>
          <a:xfrm>
            <a:off x="6357695" y="3929380"/>
            <a:ext cx="685190" cy="159105"/>
            <a:chOff x="2668830" y="1404215"/>
            <a:chExt cx="609295" cy="159105"/>
          </a:xfrm>
        </p:grpSpPr>
        <p:cxnSp>
          <p:nvCxnSpPr>
            <p:cNvPr id="51" name="Gerader Verbinder 50">
              <a:extLst>
                <a:ext uri="{FF2B5EF4-FFF2-40B4-BE49-F238E27FC236}">
                  <a16:creationId xmlns:a16="http://schemas.microsoft.com/office/drawing/2014/main" id="{2568286A-7353-40B3-B657-7975EAD07337}"/>
                </a:ext>
              </a:extLst>
            </p:cNvPr>
            <p:cNvCxnSpPr/>
            <p:nvPr/>
          </p:nvCxnSpPr>
          <p:spPr>
            <a:xfrm>
              <a:off x="2668830" y="1494740"/>
              <a:ext cx="60899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Gerader Verbinder 51">
              <a:extLst>
                <a:ext uri="{FF2B5EF4-FFF2-40B4-BE49-F238E27FC236}">
                  <a16:creationId xmlns:a16="http://schemas.microsoft.com/office/drawing/2014/main" id="{CD78A800-8476-4B7D-B4C0-1D87F8A9EC9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668830" y="1410920"/>
              <a:ext cx="0" cy="1524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Gerader Verbinder 52">
              <a:extLst>
                <a:ext uri="{FF2B5EF4-FFF2-40B4-BE49-F238E27FC236}">
                  <a16:creationId xmlns:a16="http://schemas.microsoft.com/office/drawing/2014/main" id="{964172E7-4065-41F7-875F-CF4DC5F26E7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278125" y="1404215"/>
              <a:ext cx="0" cy="1524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4" name="Textfeld 53">
            <a:extLst>
              <a:ext uri="{FF2B5EF4-FFF2-40B4-BE49-F238E27FC236}">
                <a16:creationId xmlns:a16="http://schemas.microsoft.com/office/drawing/2014/main" id="{0B9DB631-83A1-4E1A-9796-C25673FB81D2}"/>
              </a:ext>
            </a:extLst>
          </p:cNvPr>
          <p:cNvSpPr txBox="1"/>
          <p:nvPr/>
        </p:nvSpPr>
        <p:spPr>
          <a:xfrm>
            <a:off x="6357695" y="3796039"/>
            <a:ext cx="121798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100" dirty="0"/>
              <a:t>p&lt;0.001</a:t>
            </a:r>
          </a:p>
        </p:txBody>
      </p:sp>
      <p:grpSp>
        <p:nvGrpSpPr>
          <p:cNvPr id="55" name="Gruppieren 54">
            <a:extLst>
              <a:ext uri="{FF2B5EF4-FFF2-40B4-BE49-F238E27FC236}">
                <a16:creationId xmlns:a16="http://schemas.microsoft.com/office/drawing/2014/main" id="{D21EC4B2-6238-46B0-8BD4-7AD1F8917838}"/>
              </a:ext>
            </a:extLst>
          </p:cNvPr>
          <p:cNvGrpSpPr/>
          <p:nvPr/>
        </p:nvGrpSpPr>
        <p:grpSpPr>
          <a:xfrm>
            <a:off x="8116225" y="3922769"/>
            <a:ext cx="685190" cy="159105"/>
            <a:chOff x="2668830" y="1404215"/>
            <a:chExt cx="609295" cy="159105"/>
          </a:xfrm>
        </p:grpSpPr>
        <p:cxnSp>
          <p:nvCxnSpPr>
            <p:cNvPr id="56" name="Gerader Verbinder 55">
              <a:extLst>
                <a:ext uri="{FF2B5EF4-FFF2-40B4-BE49-F238E27FC236}">
                  <a16:creationId xmlns:a16="http://schemas.microsoft.com/office/drawing/2014/main" id="{DB77C5A5-11A6-432E-8C87-9ABE6DBBA5BD}"/>
                </a:ext>
              </a:extLst>
            </p:cNvPr>
            <p:cNvCxnSpPr/>
            <p:nvPr/>
          </p:nvCxnSpPr>
          <p:spPr>
            <a:xfrm>
              <a:off x="2668830" y="1494740"/>
              <a:ext cx="60899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Gerader Verbinder 56">
              <a:extLst>
                <a:ext uri="{FF2B5EF4-FFF2-40B4-BE49-F238E27FC236}">
                  <a16:creationId xmlns:a16="http://schemas.microsoft.com/office/drawing/2014/main" id="{D907C3DF-AD9A-4D9F-AE5F-FE253807105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668830" y="1410920"/>
              <a:ext cx="0" cy="1524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Gerader Verbinder 57">
              <a:extLst>
                <a:ext uri="{FF2B5EF4-FFF2-40B4-BE49-F238E27FC236}">
                  <a16:creationId xmlns:a16="http://schemas.microsoft.com/office/drawing/2014/main" id="{C33F4098-6D8D-40DC-AA79-8362287774C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278125" y="1404215"/>
              <a:ext cx="0" cy="1524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9" name="Textfeld 58">
            <a:extLst>
              <a:ext uri="{FF2B5EF4-FFF2-40B4-BE49-F238E27FC236}">
                <a16:creationId xmlns:a16="http://schemas.microsoft.com/office/drawing/2014/main" id="{D132DA60-2277-40DF-BA33-9D51D7DED357}"/>
              </a:ext>
            </a:extLst>
          </p:cNvPr>
          <p:cNvSpPr txBox="1"/>
          <p:nvPr/>
        </p:nvSpPr>
        <p:spPr>
          <a:xfrm>
            <a:off x="8172456" y="3794010"/>
            <a:ext cx="121798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100" dirty="0"/>
              <a:t>p&lt;0.001</a:t>
            </a:r>
          </a:p>
        </p:txBody>
      </p:sp>
      <p:sp>
        <p:nvSpPr>
          <p:cNvPr id="60" name="Textfeld 59">
            <a:extLst>
              <a:ext uri="{FF2B5EF4-FFF2-40B4-BE49-F238E27FC236}">
                <a16:creationId xmlns:a16="http://schemas.microsoft.com/office/drawing/2014/main" id="{9C470D23-281C-466C-B20F-94A1AF2B4D38}"/>
              </a:ext>
            </a:extLst>
          </p:cNvPr>
          <p:cNvSpPr txBox="1"/>
          <p:nvPr/>
        </p:nvSpPr>
        <p:spPr>
          <a:xfrm>
            <a:off x="0" y="0"/>
            <a:ext cx="15224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Figure S2</a:t>
            </a:r>
          </a:p>
        </p:txBody>
      </p:sp>
    </p:spTree>
    <p:extLst>
      <p:ext uri="{BB962C8B-B14F-4D97-AF65-F5344CB8AC3E}">
        <p14:creationId xmlns:p14="http://schemas.microsoft.com/office/powerpoint/2010/main" val="20288789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feld 4"/>
          <p:cNvSpPr txBox="1"/>
          <p:nvPr/>
        </p:nvSpPr>
        <p:spPr>
          <a:xfrm>
            <a:off x="114300" y="1002268"/>
            <a:ext cx="4191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A.</a:t>
            </a: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800" y="979437"/>
            <a:ext cx="5843588" cy="5843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feld 5">
            <a:extLst>
              <a:ext uri="{FF2B5EF4-FFF2-40B4-BE49-F238E27FC236}">
                <a16:creationId xmlns:a16="http://schemas.microsoft.com/office/drawing/2014/main" id="{9B874E74-5FA9-43A1-A1A6-1DB9FE5B0FC3}"/>
              </a:ext>
            </a:extLst>
          </p:cNvPr>
          <p:cNvSpPr txBox="1"/>
          <p:nvPr/>
        </p:nvSpPr>
        <p:spPr>
          <a:xfrm>
            <a:off x="0" y="0"/>
            <a:ext cx="15224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Figure S3</a:t>
            </a:r>
          </a:p>
        </p:txBody>
      </p:sp>
    </p:spTree>
    <p:extLst>
      <p:ext uri="{BB962C8B-B14F-4D97-AF65-F5344CB8AC3E}">
        <p14:creationId xmlns:p14="http://schemas.microsoft.com/office/powerpoint/2010/main" val="33408862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3914" y="0"/>
            <a:ext cx="6613886" cy="65922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feld 5"/>
          <p:cNvSpPr txBox="1"/>
          <p:nvPr/>
        </p:nvSpPr>
        <p:spPr>
          <a:xfrm>
            <a:off x="4504728" y="5167086"/>
            <a:ext cx="1295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A      B       C</a:t>
            </a:r>
          </a:p>
        </p:txBody>
      </p:sp>
      <p:sp>
        <p:nvSpPr>
          <p:cNvPr id="10" name="Textfeld 9"/>
          <p:cNvSpPr txBox="1"/>
          <p:nvPr/>
        </p:nvSpPr>
        <p:spPr>
          <a:xfrm>
            <a:off x="6154616" y="5164016"/>
            <a:ext cx="1295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A      B       C</a:t>
            </a:r>
          </a:p>
        </p:txBody>
      </p:sp>
      <p:sp>
        <p:nvSpPr>
          <p:cNvPr id="11" name="Textfeld 10"/>
          <p:cNvSpPr txBox="1"/>
          <p:nvPr/>
        </p:nvSpPr>
        <p:spPr>
          <a:xfrm>
            <a:off x="7795845" y="5180793"/>
            <a:ext cx="1295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A      B       C</a:t>
            </a:r>
          </a:p>
        </p:txBody>
      </p:sp>
      <p:sp>
        <p:nvSpPr>
          <p:cNvPr id="12" name="Textfeld 11"/>
          <p:cNvSpPr txBox="1"/>
          <p:nvPr/>
        </p:nvSpPr>
        <p:spPr>
          <a:xfrm>
            <a:off x="2883872" y="6460830"/>
            <a:ext cx="1295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A      B       C</a:t>
            </a:r>
          </a:p>
        </p:txBody>
      </p:sp>
    </p:spTree>
    <p:extLst>
      <p:ext uri="{BB962C8B-B14F-4D97-AF65-F5344CB8AC3E}">
        <p14:creationId xmlns:p14="http://schemas.microsoft.com/office/powerpoint/2010/main" val="34898415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/>
          <p:cNvSpPr txBox="1"/>
          <p:nvPr/>
        </p:nvSpPr>
        <p:spPr>
          <a:xfrm>
            <a:off x="127808" y="152400"/>
            <a:ext cx="4055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B.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9359" y="0"/>
            <a:ext cx="6691872" cy="67137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950928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8506" y="0"/>
            <a:ext cx="6329208" cy="63843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feld 3"/>
          <p:cNvSpPr txBox="1"/>
          <p:nvPr/>
        </p:nvSpPr>
        <p:spPr>
          <a:xfrm rot="19003463">
            <a:off x="2741985" y="6239132"/>
            <a:ext cx="762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DPA1</a:t>
            </a:r>
          </a:p>
        </p:txBody>
      </p:sp>
      <p:sp>
        <p:nvSpPr>
          <p:cNvPr id="6" name="Textfeld 5"/>
          <p:cNvSpPr txBox="1"/>
          <p:nvPr/>
        </p:nvSpPr>
        <p:spPr>
          <a:xfrm rot="19003463">
            <a:off x="2969915" y="6239132"/>
            <a:ext cx="762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DPB1</a:t>
            </a:r>
          </a:p>
        </p:txBody>
      </p:sp>
      <p:sp>
        <p:nvSpPr>
          <p:cNvPr id="7" name="Textfeld 6"/>
          <p:cNvSpPr txBox="1"/>
          <p:nvPr/>
        </p:nvSpPr>
        <p:spPr>
          <a:xfrm rot="19003463">
            <a:off x="3198515" y="6239132"/>
            <a:ext cx="762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DQA1</a:t>
            </a:r>
          </a:p>
        </p:txBody>
      </p:sp>
      <p:sp>
        <p:nvSpPr>
          <p:cNvPr id="8" name="Textfeld 7"/>
          <p:cNvSpPr txBox="1"/>
          <p:nvPr/>
        </p:nvSpPr>
        <p:spPr>
          <a:xfrm rot="19003463">
            <a:off x="3398087" y="6239132"/>
            <a:ext cx="762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DQB1</a:t>
            </a:r>
          </a:p>
        </p:txBody>
      </p:sp>
      <p:sp>
        <p:nvSpPr>
          <p:cNvPr id="9" name="Textfeld 8"/>
          <p:cNvSpPr txBox="1"/>
          <p:nvPr/>
        </p:nvSpPr>
        <p:spPr>
          <a:xfrm rot="19003463">
            <a:off x="3655717" y="6217360"/>
            <a:ext cx="762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DRA</a:t>
            </a:r>
          </a:p>
        </p:txBody>
      </p:sp>
      <p:sp>
        <p:nvSpPr>
          <p:cNvPr id="10" name="Textfeld 9"/>
          <p:cNvSpPr txBox="1"/>
          <p:nvPr/>
        </p:nvSpPr>
        <p:spPr>
          <a:xfrm rot="19003463">
            <a:off x="3826259" y="6239132"/>
            <a:ext cx="762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DRB1</a:t>
            </a:r>
          </a:p>
        </p:txBody>
      </p:sp>
      <p:sp>
        <p:nvSpPr>
          <p:cNvPr id="11" name="Textfeld 10"/>
          <p:cNvSpPr txBox="1"/>
          <p:nvPr/>
        </p:nvSpPr>
        <p:spPr>
          <a:xfrm rot="19003463">
            <a:off x="4345813" y="4976396"/>
            <a:ext cx="762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DPA1</a:t>
            </a:r>
          </a:p>
        </p:txBody>
      </p:sp>
      <p:sp>
        <p:nvSpPr>
          <p:cNvPr id="12" name="Textfeld 11"/>
          <p:cNvSpPr txBox="1"/>
          <p:nvPr/>
        </p:nvSpPr>
        <p:spPr>
          <a:xfrm rot="19003463">
            <a:off x="4573743" y="4976396"/>
            <a:ext cx="762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DPB1</a:t>
            </a:r>
          </a:p>
        </p:txBody>
      </p:sp>
      <p:sp>
        <p:nvSpPr>
          <p:cNvPr id="13" name="Textfeld 12"/>
          <p:cNvSpPr txBox="1"/>
          <p:nvPr/>
        </p:nvSpPr>
        <p:spPr>
          <a:xfrm rot="19003463">
            <a:off x="4802343" y="4976396"/>
            <a:ext cx="762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DQA1</a:t>
            </a:r>
          </a:p>
        </p:txBody>
      </p:sp>
      <p:sp>
        <p:nvSpPr>
          <p:cNvPr id="14" name="Textfeld 13"/>
          <p:cNvSpPr txBox="1"/>
          <p:nvPr/>
        </p:nvSpPr>
        <p:spPr>
          <a:xfrm rot="19003463">
            <a:off x="5001915" y="4976396"/>
            <a:ext cx="762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DQB1</a:t>
            </a:r>
          </a:p>
        </p:txBody>
      </p:sp>
      <p:sp>
        <p:nvSpPr>
          <p:cNvPr id="15" name="Textfeld 14"/>
          <p:cNvSpPr txBox="1"/>
          <p:nvPr/>
        </p:nvSpPr>
        <p:spPr>
          <a:xfrm rot="19003463">
            <a:off x="5259545" y="4911080"/>
            <a:ext cx="762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DRA</a:t>
            </a:r>
          </a:p>
        </p:txBody>
      </p:sp>
      <p:sp>
        <p:nvSpPr>
          <p:cNvPr id="16" name="Textfeld 15"/>
          <p:cNvSpPr txBox="1"/>
          <p:nvPr/>
        </p:nvSpPr>
        <p:spPr>
          <a:xfrm rot="19003463">
            <a:off x="5430087" y="4976396"/>
            <a:ext cx="762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DRB1</a:t>
            </a:r>
          </a:p>
        </p:txBody>
      </p:sp>
      <p:sp>
        <p:nvSpPr>
          <p:cNvPr id="17" name="Textfeld 16"/>
          <p:cNvSpPr txBox="1"/>
          <p:nvPr/>
        </p:nvSpPr>
        <p:spPr>
          <a:xfrm rot="19003463">
            <a:off x="5902465" y="4981063"/>
            <a:ext cx="762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DPA1</a:t>
            </a:r>
          </a:p>
        </p:txBody>
      </p:sp>
      <p:sp>
        <p:nvSpPr>
          <p:cNvPr id="18" name="Textfeld 17"/>
          <p:cNvSpPr txBox="1"/>
          <p:nvPr/>
        </p:nvSpPr>
        <p:spPr>
          <a:xfrm rot="19003463">
            <a:off x="6130395" y="4981063"/>
            <a:ext cx="762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DPB1</a:t>
            </a:r>
          </a:p>
        </p:txBody>
      </p:sp>
      <p:sp>
        <p:nvSpPr>
          <p:cNvPr id="19" name="Textfeld 18"/>
          <p:cNvSpPr txBox="1"/>
          <p:nvPr/>
        </p:nvSpPr>
        <p:spPr>
          <a:xfrm rot="19003463">
            <a:off x="6358995" y="4981063"/>
            <a:ext cx="762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DQA1</a:t>
            </a:r>
          </a:p>
        </p:txBody>
      </p:sp>
      <p:sp>
        <p:nvSpPr>
          <p:cNvPr id="20" name="Textfeld 19"/>
          <p:cNvSpPr txBox="1"/>
          <p:nvPr/>
        </p:nvSpPr>
        <p:spPr>
          <a:xfrm rot="19003463">
            <a:off x="6558567" y="4981063"/>
            <a:ext cx="762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DQB1</a:t>
            </a:r>
          </a:p>
        </p:txBody>
      </p:sp>
      <p:sp>
        <p:nvSpPr>
          <p:cNvPr id="21" name="Textfeld 20"/>
          <p:cNvSpPr txBox="1"/>
          <p:nvPr/>
        </p:nvSpPr>
        <p:spPr>
          <a:xfrm rot="19003463">
            <a:off x="6816197" y="4915747"/>
            <a:ext cx="762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DRA</a:t>
            </a:r>
          </a:p>
        </p:txBody>
      </p:sp>
      <p:sp>
        <p:nvSpPr>
          <p:cNvPr id="22" name="Textfeld 21"/>
          <p:cNvSpPr txBox="1"/>
          <p:nvPr/>
        </p:nvSpPr>
        <p:spPr>
          <a:xfrm rot="19003463">
            <a:off x="6986739" y="4981063"/>
            <a:ext cx="762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DRB1</a:t>
            </a:r>
          </a:p>
        </p:txBody>
      </p:sp>
      <p:sp>
        <p:nvSpPr>
          <p:cNvPr id="23" name="Textfeld 22"/>
          <p:cNvSpPr txBox="1"/>
          <p:nvPr/>
        </p:nvSpPr>
        <p:spPr>
          <a:xfrm rot="19003463">
            <a:off x="7491255" y="4991949"/>
            <a:ext cx="762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DPA1</a:t>
            </a:r>
          </a:p>
        </p:txBody>
      </p:sp>
      <p:sp>
        <p:nvSpPr>
          <p:cNvPr id="24" name="Textfeld 23"/>
          <p:cNvSpPr txBox="1"/>
          <p:nvPr/>
        </p:nvSpPr>
        <p:spPr>
          <a:xfrm rot="19003463">
            <a:off x="7719185" y="4991949"/>
            <a:ext cx="762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DPB1</a:t>
            </a:r>
          </a:p>
        </p:txBody>
      </p:sp>
      <p:sp>
        <p:nvSpPr>
          <p:cNvPr id="25" name="Textfeld 24"/>
          <p:cNvSpPr txBox="1"/>
          <p:nvPr/>
        </p:nvSpPr>
        <p:spPr>
          <a:xfrm rot="19003463">
            <a:off x="7947785" y="4991949"/>
            <a:ext cx="762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DQA1</a:t>
            </a:r>
          </a:p>
        </p:txBody>
      </p:sp>
      <p:sp>
        <p:nvSpPr>
          <p:cNvPr id="26" name="Textfeld 25"/>
          <p:cNvSpPr txBox="1"/>
          <p:nvPr/>
        </p:nvSpPr>
        <p:spPr>
          <a:xfrm rot="19003463">
            <a:off x="8147357" y="4991949"/>
            <a:ext cx="762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DQB1</a:t>
            </a:r>
          </a:p>
        </p:txBody>
      </p:sp>
      <p:sp>
        <p:nvSpPr>
          <p:cNvPr id="27" name="Textfeld 26"/>
          <p:cNvSpPr txBox="1"/>
          <p:nvPr/>
        </p:nvSpPr>
        <p:spPr>
          <a:xfrm rot="19003463">
            <a:off x="8404987" y="4926633"/>
            <a:ext cx="762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DRA</a:t>
            </a:r>
          </a:p>
        </p:txBody>
      </p:sp>
      <p:sp>
        <p:nvSpPr>
          <p:cNvPr id="28" name="Textfeld 27"/>
          <p:cNvSpPr txBox="1"/>
          <p:nvPr/>
        </p:nvSpPr>
        <p:spPr>
          <a:xfrm rot="19003463">
            <a:off x="8575529" y="4991949"/>
            <a:ext cx="762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DRB1</a:t>
            </a:r>
          </a:p>
        </p:txBody>
      </p:sp>
    </p:spTree>
    <p:extLst>
      <p:ext uri="{BB962C8B-B14F-4D97-AF65-F5344CB8AC3E}">
        <p14:creationId xmlns:p14="http://schemas.microsoft.com/office/powerpoint/2010/main" val="32987105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Textfeld 90"/>
          <p:cNvSpPr txBox="1"/>
          <p:nvPr/>
        </p:nvSpPr>
        <p:spPr>
          <a:xfrm>
            <a:off x="49823" y="861536"/>
            <a:ext cx="762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A.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970002"/>
            <a:ext cx="6274690" cy="5767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id="{0E477AA0-ADAF-44A8-BE46-7591C0997EEE}"/>
              </a:ext>
            </a:extLst>
          </p:cNvPr>
          <p:cNvSpPr txBox="1"/>
          <p:nvPr/>
        </p:nvSpPr>
        <p:spPr>
          <a:xfrm>
            <a:off x="0" y="0"/>
            <a:ext cx="15224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Figure S4</a:t>
            </a:r>
          </a:p>
        </p:txBody>
      </p:sp>
    </p:spTree>
    <p:extLst>
      <p:ext uri="{BB962C8B-B14F-4D97-AF65-F5344CB8AC3E}">
        <p14:creationId xmlns:p14="http://schemas.microsoft.com/office/powerpoint/2010/main" val="35119715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extfeld 47"/>
          <p:cNvSpPr txBox="1"/>
          <p:nvPr/>
        </p:nvSpPr>
        <p:spPr>
          <a:xfrm>
            <a:off x="38100" y="0"/>
            <a:ext cx="762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B.</a:t>
            </a: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7368" y="213241"/>
            <a:ext cx="7143750" cy="66172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123647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>
            <a:extLst>
              <a:ext uri="{FF2B5EF4-FFF2-40B4-BE49-F238E27FC236}">
                <a16:creationId xmlns:a16="http://schemas.microsoft.com/office/drawing/2014/main" id="{82502AA2-B0C9-465B-94B9-D609A8782C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92031" y="511646"/>
            <a:ext cx="4959938" cy="6858000"/>
          </a:xfrm>
          <a:prstGeom prst="rect">
            <a:avLst/>
          </a:prstGeom>
        </p:spPr>
      </p:pic>
      <p:pic>
        <p:nvPicPr>
          <p:cNvPr id="5" name="Grafik 4">
            <a:extLst>
              <a:ext uri="{FF2B5EF4-FFF2-40B4-BE49-F238E27FC236}">
                <a16:creationId xmlns:a16="http://schemas.microsoft.com/office/drawing/2014/main" id="{93CB1ED2-931D-4C3B-B99A-CA7CF31DB1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74942" y="1418666"/>
            <a:ext cx="933450" cy="523875"/>
          </a:xfrm>
          <a:prstGeom prst="rect">
            <a:avLst/>
          </a:prstGeom>
        </p:spPr>
      </p:pic>
      <p:sp>
        <p:nvSpPr>
          <p:cNvPr id="6" name="Textfeld 5">
            <a:extLst>
              <a:ext uri="{FF2B5EF4-FFF2-40B4-BE49-F238E27FC236}">
                <a16:creationId xmlns:a16="http://schemas.microsoft.com/office/drawing/2014/main" id="{53157CC0-E49B-4726-83B4-21A4B1E28A1C}"/>
              </a:ext>
            </a:extLst>
          </p:cNvPr>
          <p:cNvSpPr txBox="1"/>
          <p:nvPr/>
        </p:nvSpPr>
        <p:spPr>
          <a:xfrm>
            <a:off x="6108944" y="1369763"/>
            <a:ext cx="1099041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de-DE" sz="1200" b="1" dirty="0" err="1"/>
              <a:t>Constitutive</a:t>
            </a:r>
            <a:endParaRPr lang="de-DE" sz="1200" b="1" dirty="0"/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DDAEB24F-01C0-4B97-9AA8-7391DE21A351}"/>
              </a:ext>
            </a:extLst>
          </p:cNvPr>
          <p:cNvSpPr txBox="1"/>
          <p:nvPr/>
        </p:nvSpPr>
        <p:spPr>
          <a:xfrm>
            <a:off x="6116904" y="1616993"/>
            <a:ext cx="895905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de-DE" sz="1200" b="1" dirty="0" err="1"/>
              <a:t>Immuno</a:t>
            </a:r>
            <a:endParaRPr lang="de-DE" sz="1200" b="1" dirty="0"/>
          </a:p>
        </p:txBody>
      </p:sp>
      <p:sp>
        <p:nvSpPr>
          <p:cNvPr id="8" name="Rechteck 7">
            <a:extLst>
              <a:ext uri="{FF2B5EF4-FFF2-40B4-BE49-F238E27FC236}">
                <a16:creationId xmlns:a16="http://schemas.microsoft.com/office/drawing/2014/main" id="{65E1A0C0-0203-42B4-A5A1-422BC39631A2}"/>
              </a:ext>
            </a:extLst>
          </p:cNvPr>
          <p:cNvSpPr/>
          <p:nvPr/>
        </p:nvSpPr>
        <p:spPr>
          <a:xfrm>
            <a:off x="5830933" y="1297535"/>
            <a:ext cx="1177027" cy="716512"/>
          </a:xfrm>
          <a:prstGeom prst="rect">
            <a:avLst/>
          </a:prstGeom>
          <a:noFill/>
          <a:ln w="222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200" b="1"/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EF9BDF49-0EA2-4E98-840C-D5B3897A53C1}"/>
              </a:ext>
            </a:extLst>
          </p:cNvPr>
          <p:cNvSpPr txBox="1"/>
          <p:nvPr/>
        </p:nvSpPr>
        <p:spPr>
          <a:xfrm>
            <a:off x="0" y="0"/>
            <a:ext cx="15224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Figure S5</a:t>
            </a:r>
          </a:p>
        </p:txBody>
      </p:sp>
    </p:spTree>
    <p:extLst>
      <p:ext uri="{BB962C8B-B14F-4D97-AF65-F5344CB8AC3E}">
        <p14:creationId xmlns:p14="http://schemas.microsoft.com/office/powerpoint/2010/main" val="39607150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>
            <a:extLst>
              <a:ext uri="{FF2B5EF4-FFF2-40B4-BE49-F238E27FC236}">
                <a16:creationId xmlns:a16="http://schemas.microsoft.com/office/drawing/2014/main" id="{33AA2146-EF9B-46AE-840E-3E46F466387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-1" r="712"/>
          <a:stretch/>
        </p:blipFill>
        <p:spPr>
          <a:xfrm>
            <a:off x="7252518" y="578739"/>
            <a:ext cx="1853200" cy="3024000"/>
          </a:xfrm>
          <a:prstGeom prst="rect">
            <a:avLst/>
          </a:prstGeom>
        </p:spPr>
      </p:pic>
      <p:pic>
        <p:nvPicPr>
          <p:cNvPr id="42" name="Grafik 41">
            <a:extLst>
              <a:ext uri="{FF2B5EF4-FFF2-40B4-BE49-F238E27FC236}">
                <a16:creationId xmlns:a16="http://schemas.microsoft.com/office/drawing/2014/main" id="{7FB2B11A-BE96-4140-91BE-C860A95143C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239" b="1"/>
          <a:stretch/>
        </p:blipFill>
        <p:spPr>
          <a:xfrm>
            <a:off x="5634974" y="598319"/>
            <a:ext cx="1729405" cy="2991475"/>
          </a:xfrm>
          <a:prstGeom prst="rect">
            <a:avLst/>
          </a:prstGeom>
        </p:spPr>
      </p:pic>
      <p:pic>
        <p:nvPicPr>
          <p:cNvPr id="3" name="Grafik 2">
            <a:extLst>
              <a:ext uri="{FF2B5EF4-FFF2-40B4-BE49-F238E27FC236}">
                <a16:creationId xmlns:a16="http://schemas.microsoft.com/office/drawing/2014/main" id="{2C9933E4-D303-4A2A-8932-13DAA9F3E2B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3909"/>
          <a:stretch/>
        </p:blipFill>
        <p:spPr>
          <a:xfrm>
            <a:off x="2042350" y="630607"/>
            <a:ext cx="1884236" cy="2974991"/>
          </a:xfrm>
          <a:prstGeom prst="rect">
            <a:avLst/>
          </a:prstGeom>
        </p:spPr>
      </p:pic>
      <p:pic>
        <p:nvPicPr>
          <p:cNvPr id="28" name="Grafik 27">
            <a:extLst>
              <a:ext uri="{FF2B5EF4-FFF2-40B4-BE49-F238E27FC236}">
                <a16:creationId xmlns:a16="http://schemas.microsoft.com/office/drawing/2014/main" id="{569B4E19-049C-48B4-BE32-9F94713E71C0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1838"/>
          <a:stretch/>
        </p:blipFill>
        <p:spPr>
          <a:xfrm>
            <a:off x="349779" y="635370"/>
            <a:ext cx="1814046" cy="3003750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D0653DEE-DC7A-4D8E-AEC0-9044F11BCE04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4649"/>
          <a:stretch/>
        </p:blipFill>
        <p:spPr>
          <a:xfrm>
            <a:off x="3930327" y="630608"/>
            <a:ext cx="1688572" cy="2983688"/>
          </a:xfrm>
          <a:prstGeom prst="rect">
            <a:avLst/>
          </a:prstGeom>
        </p:spPr>
      </p:pic>
      <p:sp>
        <p:nvSpPr>
          <p:cNvPr id="10" name="Rechteck 9">
            <a:extLst>
              <a:ext uri="{FF2B5EF4-FFF2-40B4-BE49-F238E27FC236}">
                <a16:creationId xmlns:a16="http://schemas.microsoft.com/office/drawing/2014/main" id="{86B48881-B13A-4E90-A9DA-982F2B6FEA44}"/>
              </a:ext>
            </a:extLst>
          </p:cNvPr>
          <p:cNvSpPr/>
          <p:nvPr/>
        </p:nvSpPr>
        <p:spPr>
          <a:xfrm>
            <a:off x="490518" y="585470"/>
            <a:ext cx="1673142" cy="2916003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" name="Rechteck 10">
            <a:extLst>
              <a:ext uri="{FF2B5EF4-FFF2-40B4-BE49-F238E27FC236}">
                <a16:creationId xmlns:a16="http://schemas.microsoft.com/office/drawing/2014/main" id="{20ACED84-6852-4164-BF26-AA4973964821}"/>
              </a:ext>
            </a:extLst>
          </p:cNvPr>
          <p:cNvSpPr/>
          <p:nvPr/>
        </p:nvSpPr>
        <p:spPr>
          <a:xfrm>
            <a:off x="2211598" y="585471"/>
            <a:ext cx="1708537" cy="2909854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Rechteck 11">
            <a:extLst>
              <a:ext uri="{FF2B5EF4-FFF2-40B4-BE49-F238E27FC236}">
                <a16:creationId xmlns:a16="http://schemas.microsoft.com/office/drawing/2014/main" id="{228EC561-C551-4CE3-A42F-1DEEA548BFD9}"/>
              </a:ext>
            </a:extLst>
          </p:cNvPr>
          <p:cNvSpPr/>
          <p:nvPr/>
        </p:nvSpPr>
        <p:spPr>
          <a:xfrm>
            <a:off x="3970318" y="585473"/>
            <a:ext cx="1661556" cy="2901711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3" name="Rechteck 12">
            <a:extLst>
              <a:ext uri="{FF2B5EF4-FFF2-40B4-BE49-F238E27FC236}">
                <a16:creationId xmlns:a16="http://schemas.microsoft.com/office/drawing/2014/main" id="{BFF895FA-9C53-4282-8129-1313400BA58F}"/>
              </a:ext>
            </a:extLst>
          </p:cNvPr>
          <p:cNvSpPr/>
          <p:nvPr/>
        </p:nvSpPr>
        <p:spPr>
          <a:xfrm>
            <a:off x="5687433" y="585473"/>
            <a:ext cx="1682432" cy="2904857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5" name="Textfeld 14">
            <a:extLst>
              <a:ext uri="{FF2B5EF4-FFF2-40B4-BE49-F238E27FC236}">
                <a16:creationId xmlns:a16="http://schemas.microsoft.com/office/drawing/2014/main" id="{4AFD1223-327D-445E-8F3D-B88D9F74156F}"/>
              </a:ext>
            </a:extLst>
          </p:cNvPr>
          <p:cNvSpPr txBox="1"/>
          <p:nvPr/>
        </p:nvSpPr>
        <p:spPr>
          <a:xfrm>
            <a:off x="521408" y="607265"/>
            <a:ext cx="608990" cy="2616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de-DE" sz="1100" dirty="0"/>
              <a:t>R=0.83</a:t>
            </a:r>
          </a:p>
        </p:txBody>
      </p:sp>
      <p:sp>
        <p:nvSpPr>
          <p:cNvPr id="16" name="Textfeld 15">
            <a:extLst>
              <a:ext uri="{FF2B5EF4-FFF2-40B4-BE49-F238E27FC236}">
                <a16:creationId xmlns:a16="http://schemas.microsoft.com/office/drawing/2014/main" id="{1B046478-058D-4B68-AAA5-AB738A01A9EA}"/>
              </a:ext>
            </a:extLst>
          </p:cNvPr>
          <p:cNvSpPr txBox="1"/>
          <p:nvPr/>
        </p:nvSpPr>
        <p:spPr>
          <a:xfrm>
            <a:off x="2229988" y="605988"/>
            <a:ext cx="608990" cy="2616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de-DE" sz="1100" dirty="0"/>
              <a:t>R=0.68</a:t>
            </a:r>
          </a:p>
        </p:txBody>
      </p:sp>
      <p:sp>
        <p:nvSpPr>
          <p:cNvPr id="17" name="Textfeld 16">
            <a:extLst>
              <a:ext uri="{FF2B5EF4-FFF2-40B4-BE49-F238E27FC236}">
                <a16:creationId xmlns:a16="http://schemas.microsoft.com/office/drawing/2014/main" id="{2869D4C6-AB6E-439F-83E5-2BAC2845AC99}"/>
              </a:ext>
            </a:extLst>
          </p:cNvPr>
          <p:cNvSpPr txBox="1"/>
          <p:nvPr/>
        </p:nvSpPr>
        <p:spPr>
          <a:xfrm>
            <a:off x="3982496" y="614885"/>
            <a:ext cx="608990" cy="2616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de-DE" sz="1100" dirty="0"/>
              <a:t>R=0.66</a:t>
            </a:r>
          </a:p>
        </p:txBody>
      </p:sp>
      <p:sp>
        <p:nvSpPr>
          <p:cNvPr id="18" name="Textfeld 17">
            <a:extLst>
              <a:ext uri="{FF2B5EF4-FFF2-40B4-BE49-F238E27FC236}">
                <a16:creationId xmlns:a16="http://schemas.microsoft.com/office/drawing/2014/main" id="{DD233470-8DC0-4C2D-9032-D7F710F43907}"/>
              </a:ext>
            </a:extLst>
          </p:cNvPr>
          <p:cNvSpPr txBox="1"/>
          <p:nvPr/>
        </p:nvSpPr>
        <p:spPr>
          <a:xfrm>
            <a:off x="5710293" y="607300"/>
            <a:ext cx="608990" cy="2616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de-DE" sz="1100" dirty="0"/>
              <a:t>R=0.62</a:t>
            </a:r>
          </a:p>
        </p:txBody>
      </p:sp>
      <p:sp>
        <p:nvSpPr>
          <p:cNvPr id="19" name="Textfeld 18">
            <a:extLst>
              <a:ext uri="{FF2B5EF4-FFF2-40B4-BE49-F238E27FC236}">
                <a16:creationId xmlns:a16="http://schemas.microsoft.com/office/drawing/2014/main" id="{17846009-A345-4E07-AAE7-7C9D8F3E5960}"/>
              </a:ext>
            </a:extLst>
          </p:cNvPr>
          <p:cNvSpPr txBox="1"/>
          <p:nvPr/>
        </p:nvSpPr>
        <p:spPr>
          <a:xfrm>
            <a:off x="8496728" y="599645"/>
            <a:ext cx="608990" cy="2616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de-DE" sz="1100" dirty="0"/>
              <a:t>R=0.19</a:t>
            </a:r>
          </a:p>
        </p:txBody>
      </p:sp>
      <p:sp>
        <p:nvSpPr>
          <p:cNvPr id="20" name="Rechteck 19">
            <a:extLst>
              <a:ext uri="{FF2B5EF4-FFF2-40B4-BE49-F238E27FC236}">
                <a16:creationId xmlns:a16="http://schemas.microsoft.com/office/drawing/2014/main" id="{2878A42A-5D4D-447C-B8A7-B2853DDB3867}"/>
              </a:ext>
            </a:extLst>
          </p:cNvPr>
          <p:cNvSpPr/>
          <p:nvPr/>
        </p:nvSpPr>
        <p:spPr>
          <a:xfrm>
            <a:off x="7425935" y="598320"/>
            <a:ext cx="248325" cy="1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2" name="Textfeld 21">
            <a:extLst>
              <a:ext uri="{FF2B5EF4-FFF2-40B4-BE49-F238E27FC236}">
                <a16:creationId xmlns:a16="http://schemas.microsoft.com/office/drawing/2014/main" id="{53273462-4DFF-42F9-BEF0-10CA93EE0276}"/>
              </a:ext>
            </a:extLst>
          </p:cNvPr>
          <p:cNvSpPr txBox="1"/>
          <p:nvPr/>
        </p:nvSpPr>
        <p:spPr>
          <a:xfrm>
            <a:off x="2157157" y="3527569"/>
            <a:ext cx="304495" cy="2308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de-DE" sz="900" dirty="0"/>
              <a:t>0</a:t>
            </a:r>
          </a:p>
        </p:txBody>
      </p:sp>
      <p:sp>
        <p:nvSpPr>
          <p:cNvPr id="23" name="Textfeld 22">
            <a:extLst>
              <a:ext uri="{FF2B5EF4-FFF2-40B4-BE49-F238E27FC236}">
                <a16:creationId xmlns:a16="http://schemas.microsoft.com/office/drawing/2014/main" id="{51FDB780-EAB0-4D6B-A450-7D37D6D3E927}"/>
              </a:ext>
            </a:extLst>
          </p:cNvPr>
          <p:cNvSpPr txBox="1"/>
          <p:nvPr/>
        </p:nvSpPr>
        <p:spPr>
          <a:xfrm>
            <a:off x="3873471" y="3515996"/>
            <a:ext cx="304495" cy="2308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de-DE" sz="900" dirty="0"/>
              <a:t>0</a:t>
            </a:r>
          </a:p>
        </p:txBody>
      </p:sp>
      <p:sp>
        <p:nvSpPr>
          <p:cNvPr id="24" name="Textfeld 23">
            <a:extLst>
              <a:ext uri="{FF2B5EF4-FFF2-40B4-BE49-F238E27FC236}">
                <a16:creationId xmlns:a16="http://schemas.microsoft.com/office/drawing/2014/main" id="{699297CA-F70B-4B1F-9513-4042FD520E56}"/>
              </a:ext>
            </a:extLst>
          </p:cNvPr>
          <p:cNvSpPr txBox="1"/>
          <p:nvPr/>
        </p:nvSpPr>
        <p:spPr>
          <a:xfrm>
            <a:off x="248746" y="3255585"/>
            <a:ext cx="214131" cy="2308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de-DE" sz="900" dirty="0"/>
              <a:t>0</a:t>
            </a:r>
          </a:p>
        </p:txBody>
      </p:sp>
      <p:sp>
        <p:nvSpPr>
          <p:cNvPr id="25" name="Textfeld 24">
            <a:extLst>
              <a:ext uri="{FF2B5EF4-FFF2-40B4-BE49-F238E27FC236}">
                <a16:creationId xmlns:a16="http://schemas.microsoft.com/office/drawing/2014/main" id="{FE3E445C-F189-4682-89C9-DF57762B1C09}"/>
              </a:ext>
            </a:extLst>
          </p:cNvPr>
          <p:cNvSpPr txBox="1"/>
          <p:nvPr/>
        </p:nvSpPr>
        <p:spPr>
          <a:xfrm>
            <a:off x="66035" y="2660298"/>
            <a:ext cx="390809" cy="2308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de-DE" sz="900" dirty="0"/>
              <a:t>0.5</a:t>
            </a:r>
          </a:p>
        </p:txBody>
      </p:sp>
      <p:sp>
        <p:nvSpPr>
          <p:cNvPr id="26" name="Textfeld 25">
            <a:extLst>
              <a:ext uri="{FF2B5EF4-FFF2-40B4-BE49-F238E27FC236}">
                <a16:creationId xmlns:a16="http://schemas.microsoft.com/office/drawing/2014/main" id="{4DBC9191-4D70-4FB8-81D1-E1EA51CB6FFD}"/>
              </a:ext>
            </a:extLst>
          </p:cNvPr>
          <p:cNvSpPr txBox="1"/>
          <p:nvPr/>
        </p:nvSpPr>
        <p:spPr>
          <a:xfrm>
            <a:off x="2390917" y="3527569"/>
            <a:ext cx="390809" cy="2308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de-DE" sz="900" dirty="0"/>
              <a:t>0.5</a:t>
            </a:r>
          </a:p>
        </p:txBody>
      </p:sp>
      <p:sp>
        <p:nvSpPr>
          <p:cNvPr id="27" name="Textfeld 26">
            <a:extLst>
              <a:ext uri="{FF2B5EF4-FFF2-40B4-BE49-F238E27FC236}">
                <a16:creationId xmlns:a16="http://schemas.microsoft.com/office/drawing/2014/main" id="{8B79AA4E-CB26-43EC-BA1E-B18262CEFEC4}"/>
              </a:ext>
            </a:extLst>
          </p:cNvPr>
          <p:cNvSpPr txBox="1"/>
          <p:nvPr/>
        </p:nvSpPr>
        <p:spPr>
          <a:xfrm>
            <a:off x="2825858" y="3525358"/>
            <a:ext cx="212544" cy="2308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de-DE" sz="900" dirty="0"/>
              <a:t>1</a:t>
            </a:r>
          </a:p>
        </p:txBody>
      </p:sp>
      <p:sp>
        <p:nvSpPr>
          <p:cNvPr id="29" name="Textfeld 28">
            <a:extLst>
              <a:ext uri="{FF2B5EF4-FFF2-40B4-BE49-F238E27FC236}">
                <a16:creationId xmlns:a16="http://schemas.microsoft.com/office/drawing/2014/main" id="{9990D8C2-DD1A-4AA4-809B-0483A2D6FD87}"/>
              </a:ext>
            </a:extLst>
          </p:cNvPr>
          <p:cNvSpPr txBox="1"/>
          <p:nvPr/>
        </p:nvSpPr>
        <p:spPr>
          <a:xfrm>
            <a:off x="4354989" y="3519146"/>
            <a:ext cx="212544" cy="2308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de-DE" sz="900" dirty="0"/>
              <a:t>1</a:t>
            </a:r>
          </a:p>
        </p:txBody>
      </p:sp>
      <p:sp>
        <p:nvSpPr>
          <p:cNvPr id="30" name="Textfeld 29">
            <a:extLst>
              <a:ext uri="{FF2B5EF4-FFF2-40B4-BE49-F238E27FC236}">
                <a16:creationId xmlns:a16="http://schemas.microsoft.com/office/drawing/2014/main" id="{58ED5FE7-0817-4C5B-B3DD-06F1A0DC297F}"/>
              </a:ext>
            </a:extLst>
          </p:cNvPr>
          <p:cNvSpPr txBox="1"/>
          <p:nvPr/>
        </p:nvSpPr>
        <p:spPr>
          <a:xfrm>
            <a:off x="440694" y="3725165"/>
            <a:ext cx="1587561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de-DE" sz="900" dirty="0"/>
              <a:t>Expression HLA II [log10(RPKM)]</a:t>
            </a:r>
          </a:p>
        </p:txBody>
      </p:sp>
      <p:sp>
        <p:nvSpPr>
          <p:cNvPr id="31" name="Textfeld 30">
            <a:extLst>
              <a:ext uri="{FF2B5EF4-FFF2-40B4-BE49-F238E27FC236}">
                <a16:creationId xmlns:a16="http://schemas.microsoft.com/office/drawing/2014/main" id="{657AFA4D-8CF0-4871-86EB-DA2296312F97}"/>
              </a:ext>
            </a:extLst>
          </p:cNvPr>
          <p:cNvSpPr txBox="1"/>
          <p:nvPr/>
        </p:nvSpPr>
        <p:spPr>
          <a:xfrm>
            <a:off x="2194989" y="3701252"/>
            <a:ext cx="1669813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de-DE" sz="900" dirty="0"/>
              <a:t>Expression HLA-F [log10(RPKM)]</a:t>
            </a:r>
          </a:p>
        </p:txBody>
      </p:sp>
      <p:sp>
        <p:nvSpPr>
          <p:cNvPr id="32" name="Textfeld 31">
            <a:extLst>
              <a:ext uri="{FF2B5EF4-FFF2-40B4-BE49-F238E27FC236}">
                <a16:creationId xmlns:a16="http://schemas.microsoft.com/office/drawing/2014/main" id="{91D890B4-827C-4E98-8AB2-9773181E2F56}"/>
              </a:ext>
            </a:extLst>
          </p:cNvPr>
          <p:cNvSpPr txBox="1"/>
          <p:nvPr/>
        </p:nvSpPr>
        <p:spPr>
          <a:xfrm>
            <a:off x="3928286" y="3703563"/>
            <a:ext cx="1610762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de-DE" sz="900" dirty="0"/>
              <a:t>Expression HLA-E [log10(RPKM)]</a:t>
            </a:r>
          </a:p>
        </p:txBody>
      </p:sp>
      <p:sp>
        <p:nvSpPr>
          <p:cNvPr id="33" name="Textfeld 32">
            <a:extLst>
              <a:ext uri="{FF2B5EF4-FFF2-40B4-BE49-F238E27FC236}">
                <a16:creationId xmlns:a16="http://schemas.microsoft.com/office/drawing/2014/main" id="{BD7DD476-02B1-46D3-9186-24C5A7738E7D}"/>
              </a:ext>
            </a:extLst>
          </p:cNvPr>
          <p:cNvSpPr txBox="1"/>
          <p:nvPr/>
        </p:nvSpPr>
        <p:spPr>
          <a:xfrm>
            <a:off x="7478036" y="3703563"/>
            <a:ext cx="1653082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de-DE" sz="900" dirty="0"/>
              <a:t>Expression HLA-G [log10(RPKM)]</a:t>
            </a:r>
          </a:p>
        </p:txBody>
      </p:sp>
      <p:sp>
        <p:nvSpPr>
          <p:cNvPr id="34" name="Textfeld 33">
            <a:extLst>
              <a:ext uri="{FF2B5EF4-FFF2-40B4-BE49-F238E27FC236}">
                <a16:creationId xmlns:a16="http://schemas.microsoft.com/office/drawing/2014/main" id="{5F87306D-DF95-4559-88CB-4F23BA993916}"/>
              </a:ext>
            </a:extLst>
          </p:cNvPr>
          <p:cNvSpPr txBox="1"/>
          <p:nvPr/>
        </p:nvSpPr>
        <p:spPr>
          <a:xfrm>
            <a:off x="5531071" y="3703563"/>
            <a:ext cx="1984141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de-DE" sz="900" dirty="0"/>
              <a:t>Expression </a:t>
            </a:r>
            <a:r>
              <a:rPr lang="de-DE" sz="900" dirty="0" err="1"/>
              <a:t>classical</a:t>
            </a:r>
            <a:r>
              <a:rPr lang="de-DE" sz="900" dirty="0"/>
              <a:t> HLA I [log10(RPKM)]</a:t>
            </a:r>
          </a:p>
        </p:txBody>
      </p:sp>
      <p:sp>
        <p:nvSpPr>
          <p:cNvPr id="35" name="Textfeld 34">
            <a:extLst>
              <a:ext uri="{FF2B5EF4-FFF2-40B4-BE49-F238E27FC236}">
                <a16:creationId xmlns:a16="http://schemas.microsoft.com/office/drawing/2014/main" id="{EA3F6B5C-169E-4CD6-8E62-5FFF52576B1D}"/>
              </a:ext>
            </a:extLst>
          </p:cNvPr>
          <p:cNvSpPr txBox="1"/>
          <p:nvPr/>
        </p:nvSpPr>
        <p:spPr>
          <a:xfrm>
            <a:off x="3040751" y="3525358"/>
            <a:ext cx="400048" cy="2308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de-DE" sz="900" dirty="0"/>
              <a:t>1.5</a:t>
            </a:r>
          </a:p>
        </p:txBody>
      </p:sp>
      <p:sp>
        <p:nvSpPr>
          <p:cNvPr id="36" name="Textfeld 35">
            <a:extLst>
              <a:ext uri="{FF2B5EF4-FFF2-40B4-BE49-F238E27FC236}">
                <a16:creationId xmlns:a16="http://schemas.microsoft.com/office/drawing/2014/main" id="{F7889D84-1141-489F-9F20-DF4DF99D3141}"/>
              </a:ext>
            </a:extLst>
          </p:cNvPr>
          <p:cNvSpPr txBox="1"/>
          <p:nvPr/>
        </p:nvSpPr>
        <p:spPr>
          <a:xfrm>
            <a:off x="3498777" y="3525547"/>
            <a:ext cx="212544" cy="2308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de-DE" sz="900" dirty="0"/>
              <a:t>2</a:t>
            </a:r>
          </a:p>
        </p:txBody>
      </p:sp>
      <p:sp>
        <p:nvSpPr>
          <p:cNvPr id="37" name="Textfeld 36">
            <a:extLst>
              <a:ext uri="{FF2B5EF4-FFF2-40B4-BE49-F238E27FC236}">
                <a16:creationId xmlns:a16="http://schemas.microsoft.com/office/drawing/2014/main" id="{76C68890-46DB-4A80-A37A-F1213D33FE84}"/>
              </a:ext>
            </a:extLst>
          </p:cNvPr>
          <p:cNvSpPr txBox="1"/>
          <p:nvPr/>
        </p:nvSpPr>
        <p:spPr>
          <a:xfrm>
            <a:off x="4678492" y="3518652"/>
            <a:ext cx="446362" cy="2308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de-DE" sz="900" dirty="0"/>
              <a:t>2</a:t>
            </a:r>
          </a:p>
        </p:txBody>
      </p:sp>
      <p:sp>
        <p:nvSpPr>
          <p:cNvPr id="39" name="Textfeld 38">
            <a:extLst>
              <a:ext uri="{FF2B5EF4-FFF2-40B4-BE49-F238E27FC236}">
                <a16:creationId xmlns:a16="http://schemas.microsoft.com/office/drawing/2014/main" id="{A2BA9AB2-7C6C-404F-9194-980F42EE9D5E}"/>
              </a:ext>
            </a:extLst>
          </p:cNvPr>
          <p:cNvSpPr txBox="1"/>
          <p:nvPr/>
        </p:nvSpPr>
        <p:spPr>
          <a:xfrm>
            <a:off x="434485" y="3523617"/>
            <a:ext cx="304495" cy="2308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de-DE" sz="900" dirty="0"/>
              <a:t>0</a:t>
            </a:r>
          </a:p>
        </p:txBody>
      </p:sp>
      <p:sp>
        <p:nvSpPr>
          <p:cNvPr id="40" name="Textfeld 39">
            <a:extLst>
              <a:ext uri="{FF2B5EF4-FFF2-40B4-BE49-F238E27FC236}">
                <a16:creationId xmlns:a16="http://schemas.microsoft.com/office/drawing/2014/main" id="{6518A8AA-9A75-4F42-8680-550F689F347D}"/>
              </a:ext>
            </a:extLst>
          </p:cNvPr>
          <p:cNvSpPr txBox="1"/>
          <p:nvPr/>
        </p:nvSpPr>
        <p:spPr>
          <a:xfrm>
            <a:off x="943979" y="3525815"/>
            <a:ext cx="463986" cy="2308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de-DE" sz="900" dirty="0"/>
              <a:t>1</a:t>
            </a:r>
          </a:p>
        </p:txBody>
      </p:sp>
      <p:sp>
        <p:nvSpPr>
          <p:cNvPr id="41" name="Textfeld 40">
            <a:extLst>
              <a:ext uri="{FF2B5EF4-FFF2-40B4-BE49-F238E27FC236}">
                <a16:creationId xmlns:a16="http://schemas.microsoft.com/office/drawing/2014/main" id="{5C188218-403A-49B6-A1A1-97BA0B6B6457}"/>
              </a:ext>
            </a:extLst>
          </p:cNvPr>
          <p:cNvSpPr txBox="1"/>
          <p:nvPr/>
        </p:nvSpPr>
        <p:spPr>
          <a:xfrm>
            <a:off x="1379715" y="3525815"/>
            <a:ext cx="323354" cy="2308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de-DE" sz="900" dirty="0"/>
              <a:t>2</a:t>
            </a:r>
          </a:p>
        </p:txBody>
      </p:sp>
      <p:sp>
        <p:nvSpPr>
          <p:cNvPr id="43" name="Textfeld 42">
            <a:extLst>
              <a:ext uri="{FF2B5EF4-FFF2-40B4-BE49-F238E27FC236}">
                <a16:creationId xmlns:a16="http://schemas.microsoft.com/office/drawing/2014/main" id="{BF9CF028-9051-45B7-91DE-47645F631FEF}"/>
              </a:ext>
            </a:extLst>
          </p:cNvPr>
          <p:cNvSpPr txBox="1"/>
          <p:nvPr/>
        </p:nvSpPr>
        <p:spPr>
          <a:xfrm>
            <a:off x="5588693" y="3515072"/>
            <a:ext cx="304495" cy="2308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de-DE" sz="900" dirty="0"/>
              <a:t>0</a:t>
            </a:r>
          </a:p>
        </p:txBody>
      </p:sp>
      <p:sp>
        <p:nvSpPr>
          <p:cNvPr id="44" name="Textfeld 43">
            <a:extLst>
              <a:ext uri="{FF2B5EF4-FFF2-40B4-BE49-F238E27FC236}">
                <a16:creationId xmlns:a16="http://schemas.microsoft.com/office/drawing/2014/main" id="{91AE3157-40EB-45D6-9490-D77E189CA635}"/>
              </a:ext>
            </a:extLst>
          </p:cNvPr>
          <p:cNvSpPr txBox="1"/>
          <p:nvPr/>
        </p:nvSpPr>
        <p:spPr>
          <a:xfrm>
            <a:off x="6003804" y="3509793"/>
            <a:ext cx="212544" cy="2308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de-DE" sz="900" dirty="0"/>
              <a:t>1</a:t>
            </a:r>
          </a:p>
        </p:txBody>
      </p:sp>
      <p:sp>
        <p:nvSpPr>
          <p:cNvPr id="45" name="Textfeld 44">
            <a:extLst>
              <a:ext uri="{FF2B5EF4-FFF2-40B4-BE49-F238E27FC236}">
                <a16:creationId xmlns:a16="http://schemas.microsoft.com/office/drawing/2014/main" id="{C9B02094-9C9D-4BB6-A985-FB6CE6427412}"/>
              </a:ext>
            </a:extLst>
          </p:cNvPr>
          <p:cNvSpPr txBox="1"/>
          <p:nvPr/>
        </p:nvSpPr>
        <p:spPr>
          <a:xfrm>
            <a:off x="6374936" y="3510754"/>
            <a:ext cx="296289" cy="2308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de-DE" sz="900" dirty="0"/>
              <a:t>2</a:t>
            </a:r>
          </a:p>
        </p:txBody>
      </p:sp>
      <p:sp>
        <p:nvSpPr>
          <p:cNvPr id="46" name="Textfeld 45">
            <a:extLst>
              <a:ext uri="{FF2B5EF4-FFF2-40B4-BE49-F238E27FC236}">
                <a16:creationId xmlns:a16="http://schemas.microsoft.com/office/drawing/2014/main" id="{6DED440B-875D-48F5-8E5A-376455D9C196}"/>
              </a:ext>
            </a:extLst>
          </p:cNvPr>
          <p:cNvSpPr txBox="1"/>
          <p:nvPr/>
        </p:nvSpPr>
        <p:spPr>
          <a:xfrm>
            <a:off x="6865879" y="3510754"/>
            <a:ext cx="212544" cy="2308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de-DE" sz="900" dirty="0"/>
              <a:t>3</a:t>
            </a:r>
          </a:p>
        </p:txBody>
      </p:sp>
      <p:sp>
        <p:nvSpPr>
          <p:cNvPr id="49" name="Textfeld 48">
            <a:extLst>
              <a:ext uri="{FF2B5EF4-FFF2-40B4-BE49-F238E27FC236}">
                <a16:creationId xmlns:a16="http://schemas.microsoft.com/office/drawing/2014/main" id="{7898FA22-F289-4697-9AF7-CA409A25CBE9}"/>
              </a:ext>
            </a:extLst>
          </p:cNvPr>
          <p:cNvSpPr txBox="1"/>
          <p:nvPr/>
        </p:nvSpPr>
        <p:spPr>
          <a:xfrm>
            <a:off x="7358030" y="3519490"/>
            <a:ext cx="304495" cy="2308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de-DE" sz="900" dirty="0"/>
              <a:t>0</a:t>
            </a:r>
          </a:p>
        </p:txBody>
      </p:sp>
      <p:sp>
        <p:nvSpPr>
          <p:cNvPr id="50" name="Textfeld 49">
            <a:extLst>
              <a:ext uri="{FF2B5EF4-FFF2-40B4-BE49-F238E27FC236}">
                <a16:creationId xmlns:a16="http://schemas.microsoft.com/office/drawing/2014/main" id="{0AB0254A-3946-40E6-ADDF-087A16D3E488}"/>
              </a:ext>
            </a:extLst>
          </p:cNvPr>
          <p:cNvSpPr txBox="1"/>
          <p:nvPr/>
        </p:nvSpPr>
        <p:spPr>
          <a:xfrm>
            <a:off x="7790890" y="3519490"/>
            <a:ext cx="521953" cy="2308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de-DE" sz="900" dirty="0"/>
              <a:t>0.5</a:t>
            </a:r>
          </a:p>
        </p:txBody>
      </p:sp>
      <p:sp>
        <p:nvSpPr>
          <p:cNvPr id="51" name="Textfeld 50">
            <a:extLst>
              <a:ext uri="{FF2B5EF4-FFF2-40B4-BE49-F238E27FC236}">
                <a16:creationId xmlns:a16="http://schemas.microsoft.com/office/drawing/2014/main" id="{BBC5D846-845B-4E79-AF4D-CD977CA4B186}"/>
              </a:ext>
            </a:extLst>
          </p:cNvPr>
          <p:cNvSpPr txBox="1"/>
          <p:nvPr/>
        </p:nvSpPr>
        <p:spPr>
          <a:xfrm>
            <a:off x="8452388" y="3519220"/>
            <a:ext cx="212544" cy="2308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de-DE" sz="900" dirty="0"/>
              <a:t>1</a:t>
            </a:r>
          </a:p>
        </p:txBody>
      </p:sp>
      <p:sp>
        <p:nvSpPr>
          <p:cNvPr id="52" name="Rechteck 51">
            <a:extLst>
              <a:ext uri="{FF2B5EF4-FFF2-40B4-BE49-F238E27FC236}">
                <a16:creationId xmlns:a16="http://schemas.microsoft.com/office/drawing/2014/main" id="{9586D441-6D38-448D-9C91-718533E76F96}"/>
              </a:ext>
            </a:extLst>
          </p:cNvPr>
          <p:cNvSpPr/>
          <p:nvPr/>
        </p:nvSpPr>
        <p:spPr>
          <a:xfrm>
            <a:off x="9052615" y="853029"/>
            <a:ext cx="78503" cy="26401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Rechteck 13">
            <a:extLst>
              <a:ext uri="{FF2B5EF4-FFF2-40B4-BE49-F238E27FC236}">
                <a16:creationId xmlns:a16="http://schemas.microsoft.com/office/drawing/2014/main" id="{F7C74329-0578-4230-9E53-9F35C0401FAD}"/>
              </a:ext>
            </a:extLst>
          </p:cNvPr>
          <p:cNvSpPr/>
          <p:nvPr/>
        </p:nvSpPr>
        <p:spPr>
          <a:xfrm>
            <a:off x="7414099" y="585473"/>
            <a:ext cx="1708925" cy="2900944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4" name="Textfeld 53">
            <a:extLst>
              <a:ext uri="{FF2B5EF4-FFF2-40B4-BE49-F238E27FC236}">
                <a16:creationId xmlns:a16="http://schemas.microsoft.com/office/drawing/2014/main" id="{B9331925-0D98-43A2-A60E-6E837F724554}"/>
              </a:ext>
            </a:extLst>
          </p:cNvPr>
          <p:cNvSpPr txBox="1"/>
          <p:nvPr/>
        </p:nvSpPr>
        <p:spPr>
          <a:xfrm>
            <a:off x="5415821" y="3512515"/>
            <a:ext cx="212544" cy="2308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de-DE" sz="900" dirty="0"/>
              <a:t>3</a:t>
            </a:r>
          </a:p>
        </p:txBody>
      </p:sp>
      <p:sp>
        <p:nvSpPr>
          <p:cNvPr id="55" name="Textfeld 54">
            <a:extLst>
              <a:ext uri="{FF2B5EF4-FFF2-40B4-BE49-F238E27FC236}">
                <a16:creationId xmlns:a16="http://schemas.microsoft.com/office/drawing/2014/main" id="{2F907E68-C975-47D2-8B83-E16694B59AA1}"/>
              </a:ext>
            </a:extLst>
          </p:cNvPr>
          <p:cNvSpPr txBox="1"/>
          <p:nvPr/>
        </p:nvSpPr>
        <p:spPr>
          <a:xfrm>
            <a:off x="69345" y="2072590"/>
            <a:ext cx="390809" cy="2308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de-DE" sz="900" dirty="0"/>
              <a:t>1</a:t>
            </a:r>
          </a:p>
        </p:txBody>
      </p:sp>
      <p:sp>
        <p:nvSpPr>
          <p:cNvPr id="56" name="Textfeld 55">
            <a:extLst>
              <a:ext uri="{FF2B5EF4-FFF2-40B4-BE49-F238E27FC236}">
                <a16:creationId xmlns:a16="http://schemas.microsoft.com/office/drawing/2014/main" id="{A53CCD38-B399-43ED-9074-00A500028F1F}"/>
              </a:ext>
            </a:extLst>
          </p:cNvPr>
          <p:cNvSpPr txBox="1"/>
          <p:nvPr/>
        </p:nvSpPr>
        <p:spPr>
          <a:xfrm>
            <a:off x="66035" y="1485492"/>
            <a:ext cx="390809" cy="2308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de-DE" sz="900" dirty="0"/>
              <a:t>1.5</a:t>
            </a:r>
          </a:p>
        </p:txBody>
      </p:sp>
      <p:sp>
        <p:nvSpPr>
          <p:cNvPr id="57" name="Textfeld 56">
            <a:extLst>
              <a:ext uri="{FF2B5EF4-FFF2-40B4-BE49-F238E27FC236}">
                <a16:creationId xmlns:a16="http://schemas.microsoft.com/office/drawing/2014/main" id="{2CB32195-95B0-44F8-A706-8319B7ED73D3}"/>
              </a:ext>
            </a:extLst>
          </p:cNvPr>
          <p:cNvSpPr txBox="1"/>
          <p:nvPr/>
        </p:nvSpPr>
        <p:spPr>
          <a:xfrm>
            <a:off x="72265" y="897784"/>
            <a:ext cx="390809" cy="2308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de-DE" sz="900" dirty="0"/>
              <a:t>2</a:t>
            </a:r>
          </a:p>
        </p:txBody>
      </p:sp>
      <p:sp>
        <p:nvSpPr>
          <p:cNvPr id="58" name="Textfeld 57">
            <a:extLst>
              <a:ext uri="{FF2B5EF4-FFF2-40B4-BE49-F238E27FC236}">
                <a16:creationId xmlns:a16="http://schemas.microsoft.com/office/drawing/2014/main" id="{45616616-CE61-452A-BA07-DF0E4997AB71}"/>
              </a:ext>
            </a:extLst>
          </p:cNvPr>
          <p:cNvSpPr txBox="1"/>
          <p:nvPr/>
        </p:nvSpPr>
        <p:spPr>
          <a:xfrm>
            <a:off x="1902551" y="3531565"/>
            <a:ext cx="323354" cy="2308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de-DE" sz="900" dirty="0"/>
              <a:t>3</a:t>
            </a:r>
          </a:p>
        </p:txBody>
      </p:sp>
      <p:sp>
        <p:nvSpPr>
          <p:cNvPr id="59" name="Textfeld 58">
            <a:extLst>
              <a:ext uri="{FF2B5EF4-FFF2-40B4-BE49-F238E27FC236}">
                <a16:creationId xmlns:a16="http://schemas.microsoft.com/office/drawing/2014/main" id="{0ACB3950-174B-4429-B240-1C98782F341F}"/>
              </a:ext>
            </a:extLst>
          </p:cNvPr>
          <p:cNvSpPr txBox="1"/>
          <p:nvPr/>
        </p:nvSpPr>
        <p:spPr>
          <a:xfrm rot="16200000">
            <a:off x="-917010" y="1861776"/>
            <a:ext cx="1987933" cy="2308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de-DE" sz="900" dirty="0"/>
              <a:t>Expression CIITA [log10(RPKM)]</a:t>
            </a:r>
          </a:p>
        </p:txBody>
      </p:sp>
      <p:pic>
        <p:nvPicPr>
          <p:cNvPr id="60" name="Grafik 59">
            <a:extLst>
              <a:ext uri="{FF2B5EF4-FFF2-40B4-BE49-F238E27FC236}">
                <a16:creationId xmlns:a16="http://schemas.microsoft.com/office/drawing/2014/main" id="{CDA9B01E-574B-48FE-801E-536389EB36D3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b="47777"/>
          <a:stretch/>
        </p:blipFill>
        <p:spPr>
          <a:xfrm>
            <a:off x="3406595" y="4274303"/>
            <a:ext cx="2726731" cy="2520000"/>
          </a:xfrm>
          <a:prstGeom prst="rect">
            <a:avLst/>
          </a:prstGeom>
        </p:spPr>
      </p:pic>
      <p:pic>
        <p:nvPicPr>
          <p:cNvPr id="61" name="Grafik 60">
            <a:extLst>
              <a:ext uri="{FF2B5EF4-FFF2-40B4-BE49-F238E27FC236}">
                <a16:creationId xmlns:a16="http://schemas.microsoft.com/office/drawing/2014/main" id="{0CEA0A02-0026-4A42-845C-1C73931E20FD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52499"/>
          <a:stretch/>
        </p:blipFill>
        <p:spPr>
          <a:xfrm>
            <a:off x="6133326" y="4357013"/>
            <a:ext cx="2997792" cy="2520000"/>
          </a:xfrm>
          <a:prstGeom prst="rect">
            <a:avLst/>
          </a:prstGeom>
        </p:spPr>
      </p:pic>
      <p:sp>
        <p:nvSpPr>
          <p:cNvPr id="62" name="Textfeld 61">
            <a:extLst>
              <a:ext uri="{FF2B5EF4-FFF2-40B4-BE49-F238E27FC236}">
                <a16:creationId xmlns:a16="http://schemas.microsoft.com/office/drawing/2014/main" id="{389F85FB-ED04-4CE8-9866-B580A522ECD6}"/>
              </a:ext>
            </a:extLst>
          </p:cNvPr>
          <p:cNvSpPr txBox="1"/>
          <p:nvPr/>
        </p:nvSpPr>
        <p:spPr>
          <a:xfrm>
            <a:off x="-12992" y="21318"/>
            <a:ext cx="15224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Figure S6</a:t>
            </a:r>
          </a:p>
        </p:txBody>
      </p:sp>
    </p:spTree>
    <p:extLst>
      <p:ext uri="{BB962C8B-B14F-4D97-AF65-F5344CB8AC3E}">
        <p14:creationId xmlns:p14="http://schemas.microsoft.com/office/powerpoint/2010/main" val="31584232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2208" y="688545"/>
            <a:ext cx="7541792" cy="62309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feld 5">
            <a:extLst>
              <a:ext uri="{FF2B5EF4-FFF2-40B4-BE49-F238E27FC236}">
                <a16:creationId xmlns:a16="http://schemas.microsoft.com/office/drawing/2014/main" id="{BF9D7D0A-5B3E-4DB1-A1E3-478C11DDFF68}"/>
              </a:ext>
            </a:extLst>
          </p:cNvPr>
          <p:cNvSpPr txBox="1"/>
          <p:nvPr/>
        </p:nvSpPr>
        <p:spPr>
          <a:xfrm>
            <a:off x="79733" y="79555"/>
            <a:ext cx="15224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Figure S7</a:t>
            </a:r>
          </a:p>
        </p:txBody>
      </p:sp>
    </p:spTree>
    <p:extLst>
      <p:ext uri="{BB962C8B-B14F-4D97-AF65-F5344CB8AC3E}">
        <p14:creationId xmlns:p14="http://schemas.microsoft.com/office/powerpoint/2010/main" val="26506987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8">
            <a:extLst>
              <a:ext uri="{FF2B5EF4-FFF2-40B4-BE49-F238E27FC236}">
                <a16:creationId xmlns:a16="http://schemas.microsoft.com/office/drawing/2014/main" id="{AACB858E-3D62-46FF-9CF0-BC83C071A5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60078" y="318477"/>
            <a:ext cx="5564783" cy="5587757"/>
          </a:xfrm>
          <a:prstGeom prst="rect">
            <a:avLst/>
          </a:prstGeom>
        </p:spPr>
      </p:pic>
      <p:pic>
        <p:nvPicPr>
          <p:cNvPr id="3" name="Grafik 2">
            <a:extLst>
              <a:ext uri="{FF2B5EF4-FFF2-40B4-BE49-F238E27FC236}">
                <a16:creationId xmlns:a16="http://schemas.microsoft.com/office/drawing/2014/main" id="{9C9A139A-6D6C-4054-9D03-8859809B3CD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94426" y="289144"/>
            <a:ext cx="3658517" cy="5247170"/>
          </a:xfrm>
          <a:prstGeom prst="rect">
            <a:avLst/>
          </a:prstGeom>
        </p:spPr>
      </p:pic>
      <p:sp>
        <p:nvSpPr>
          <p:cNvPr id="6" name="Textfeld 5">
            <a:extLst>
              <a:ext uri="{FF2B5EF4-FFF2-40B4-BE49-F238E27FC236}">
                <a16:creationId xmlns:a16="http://schemas.microsoft.com/office/drawing/2014/main" id="{80F9C827-3A78-41A3-B654-1D316AAD1C51}"/>
              </a:ext>
            </a:extLst>
          </p:cNvPr>
          <p:cNvSpPr txBox="1"/>
          <p:nvPr/>
        </p:nvSpPr>
        <p:spPr>
          <a:xfrm>
            <a:off x="5826076" y="349991"/>
            <a:ext cx="91348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b="1" dirty="0"/>
              <a:t>R=0.85</a:t>
            </a:r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E9862B94-E271-480A-9799-3B565559090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75658" y="5770444"/>
            <a:ext cx="4075056" cy="1087555"/>
          </a:xfrm>
          <a:prstGeom prst="rect">
            <a:avLst/>
          </a:prstGeom>
        </p:spPr>
      </p:pic>
      <p:sp>
        <p:nvSpPr>
          <p:cNvPr id="7" name="Textfeld 6">
            <a:extLst>
              <a:ext uri="{FF2B5EF4-FFF2-40B4-BE49-F238E27FC236}">
                <a16:creationId xmlns:a16="http://schemas.microsoft.com/office/drawing/2014/main" id="{832B13F8-678B-4DAD-AB8C-65E55B13423B}"/>
              </a:ext>
            </a:extLst>
          </p:cNvPr>
          <p:cNvSpPr txBox="1"/>
          <p:nvPr/>
        </p:nvSpPr>
        <p:spPr>
          <a:xfrm>
            <a:off x="23880" y="79555"/>
            <a:ext cx="4191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A.</a:t>
            </a: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26534311-4658-42FE-9715-898E256B8D5F}"/>
              </a:ext>
            </a:extLst>
          </p:cNvPr>
          <p:cNvSpPr txBox="1"/>
          <p:nvPr/>
        </p:nvSpPr>
        <p:spPr>
          <a:xfrm>
            <a:off x="5174673" y="79555"/>
            <a:ext cx="4191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B.</a:t>
            </a:r>
          </a:p>
        </p:txBody>
      </p:sp>
      <p:sp>
        <p:nvSpPr>
          <p:cNvPr id="12" name="Rechteck 11">
            <a:extLst>
              <a:ext uri="{FF2B5EF4-FFF2-40B4-BE49-F238E27FC236}">
                <a16:creationId xmlns:a16="http://schemas.microsoft.com/office/drawing/2014/main" id="{7AE2200B-DD9B-48BB-8366-863E6C201154}"/>
              </a:ext>
            </a:extLst>
          </p:cNvPr>
          <p:cNvSpPr/>
          <p:nvPr/>
        </p:nvSpPr>
        <p:spPr>
          <a:xfrm>
            <a:off x="5847633" y="331259"/>
            <a:ext cx="3240000" cy="4915186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A2FB8B7C-3C9F-4834-937C-37A3BFDA4C1E}"/>
              </a:ext>
            </a:extLst>
          </p:cNvPr>
          <p:cNvSpPr txBox="1"/>
          <p:nvPr/>
        </p:nvSpPr>
        <p:spPr>
          <a:xfrm rot="16200000">
            <a:off x="5768160" y="5266262"/>
            <a:ext cx="228704" cy="24622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de-DE" sz="1000" b="1" dirty="0"/>
              <a:t>1</a:t>
            </a:r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7B42862C-06D5-4F23-9A3B-01422CB29345}"/>
              </a:ext>
            </a:extLst>
          </p:cNvPr>
          <p:cNvSpPr txBox="1"/>
          <p:nvPr/>
        </p:nvSpPr>
        <p:spPr>
          <a:xfrm rot="16200000">
            <a:off x="6758958" y="5409147"/>
            <a:ext cx="514474" cy="24622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de-DE" sz="1000" b="1" dirty="0"/>
              <a:t>10</a:t>
            </a:r>
          </a:p>
        </p:txBody>
      </p:sp>
      <p:sp>
        <p:nvSpPr>
          <p:cNvPr id="15" name="Textfeld 14">
            <a:extLst>
              <a:ext uri="{FF2B5EF4-FFF2-40B4-BE49-F238E27FC236}">
                <a16:creationId xmlns:a16="http://schemas.microsoft.com/office/drawing/2014/main" id="{9D03C25D-E295-427D-A059-4BB30E6DB68E}"/>
              </a:ext>
            </a:extLst>
          </p:cNvPr>
          <p:cNvSpPr txBox="1"/>
          <p:nvPr/>
        </p:nvSpPr>
        <p:spPr>
          <a:xfrm rot="16200000">
            <a:off x="7983174" y="5349623"/>
            <a:ext cx="395425" cy="24622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de-DE" sz="1000" b="1" dirty="0"/>
              <a:t>100</a:t>
            </a:r>
          </a:p>
        </p:txBody>
      </p:sp>
      <p:sp>
        <p:nvSpPr>
          <p:cNvPr id="16" name="Textfeld 15">
            <a:extLst>
              <a:ext uri="{FF2B5EF4-FFF2-40B4-BE49-F238E27FC236}">
                <a16:creationId xmlns:a16="http://schemas.microsoft.com/office/drawing/2014/main" id="{976BEA02-D497-40C9-93B4-4F72D1FA41D5}"/>
              </a:ext>
            </a:extLst>
          </p:cNvPr>
          <p:cNvSpPr txBox="1"/>
          <p:nvPr/>
        </p:nvSpPr>
        <p:spPr>
          <a:xfrm>
            <a:off x="5713250" y="5489038"/>
            <a:ext cx="2341476" cy="24622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de-DE" sz="1000" b="1" dirty="0"/>
              <a:t>Expression TAP1 [RPKM]</a:t>
            </a:r>
          </a:p>
        </p:txBody>
      </p:sp>
      <p:sp>
        <p:nvSpPr>
          <p:cNvPr id="2" name="Rechteck 1">
            <a:extLst>
              <a:ext uri="{FF2B5EF4-FFF2-40B4-BE49-F238E27FC236}">
                <a16:creationId xmlns:a16="http://schemas.microsoft.com/office/drawing/2014/main" id="{58F6ABDF-3447-4335-B5B8-7BA9C707D012}"/>
              </a:ext>
            </a:extLst>
          </p:cNvPr>
          <p:cNvSpPr/>
          <p:nvPr/>
        </p:nvSpPr>
        <p:spPr>
          <a:xfrm>
            <a:off x="7262207" y="5328023"/>
            <a:ext cx="398169" cy="1648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7" name="Textfeld 16">
            <a:extLst>
              <a:ext uri="{FF2B5EF4-FFF2-40B4-BE49-F238E27FC236}">
                <a16:creationId xmlns:a16="http://schemas.microsoft.com/office/drawing/2014/main" id="{3F5FAF94-1B4A-4F4F-B729-3919956ABC5F}"/>
              </a:ext>
            </a:extLst>
          </p:cNvPr>
          <p:cNvSpPr txBox="1"/>
          <p:nvPr/>
        </p:nvSpPr>
        <p:spPr>
          <a:xfrm>
            <a:off x="5571984" y="3917794"/>
            <a:ext cx="228704" cy="24622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de-DE" sz="1000" b="1" dirty="0"/>
              <a:t>1</a:t>
            </a:r>
          </a:p>
        </p:txBody>
      </p:sp>
      <p:sp>
        <p:nvSpPr>
          <p:cNvPr id="18" name="Textfeld 17">
            <a:extLst>
              <a:ext uri="{FF2B5EF4-FFF2-40B4-BE49-F238E27FC236}">
                <a16:creationId xmlns:a16="http://schemas.microsoft.com/office/drawing/2014/main" id="{8A798C96-0965-4513-B669-82CCA0DB2438}"/>
              </a:ext>
            </a:extLst>
          </p:cNvPr>
          <p:cNvSpPr txBox="1"/>
          <p:nvPr/>
        </p:nvSpPr>
        <p:spPr>
          <a:xfrm>
            <a:off x="5403145" y="2449964"/>
            <a:ext cx="397543" cy="24622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de-DE" sz="1000" b="1" dirty="0"/>
              <a:t>10</a:t>
            </a:r>
          </a:p>
        </p:txBody>
      </p:sp>
      <p:sp>
        <p:nvSpPr>
          <p:cNvPr id="19" name="Textfeld 18">
            <a:extLst>
              <a:ext uri="{FF2B5EF4-FFF2-40B4-BE49-F238E27FC236}">
                <a16:creationId xmlns:a16="http://schemas.microsoft.com/office/drawing/2014/main" id="{AEA1C893-FD5F-43D0-AEBA-1625133F80AB}"/>
              </a:ext>
            </a:extLst>
          </p:cNvPr>
          <p:cNvSpPr txBox="1"/>
          <p:nvPr/>
        </p:nvSpPr>
        <p:spPr>
          <a:xfrm>
            <a:off x="5403145" y="993040"/>
            <a:ext cx="397543" cy="24622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de-DE" sz="1000" b="1" dirty="0"/>
              <a:t>100</a:t>
            </a:r>
          </a:p>
        </p:txBody>
      </p:sp>
      <p:sp>
        <p:nvSpPr>
          <p:cNvPr id="20" name="Textfeld 19">
            <a:extLst>
              <a:ext uri="{FF2B5EF4-FFF2-40B4-BE49-F238E27FC236}">
                <a16:creationId xmlns:a16="http://schemas.microsoft.com/office/drawing/2014/main" id="{EFE9AE98-7613-4824-A04F-7AFCAE2EEEE4}"/>
              </a:ext>
            </a:extLst>
          </p:cNvPr>
          <p:cNvSpPr txBox="1"/>
          <p:nvPr/>
        </p:nvSpPr>
        <p:spPr>
          <a:xfrm rot="16200000">
            <a:off x="4254492" y="3053729"/>
            <a:ext cx="2341476" cy="24622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de-DE" sz="1000" b="1" dirty="0"/>
              <a:t>Expression PSMB9 [RPKM]</a:t>
            </a:r>
          </a:p>
        </p:txBody>
      </p:sp>
      <p:sp>
        <p:nvSpPr>
          <p:cNvPr id="4" name="Rechteck 3">
            <a:extLst>
              <a:ext uri="{FF2B5EF4-FFF2-40B4-BE49-F238E27FC236}">
                <a16:creationId xmlns:a16="http://schemas.microsoft.com/office/drawing/2014/main" id="{92D56776-6715-4F45-91C7-53182B50B688}"/>
              </a:ext>
            </a:extLst>
          </p:cNvPr>
          <p:cNvSpPr/>
          <p:nvPr/>
        </p:nvSpPr>
        <p:spPr>
          <a:xfrm>
            <a:off x="5521581" y="2696185"/>
            <a:ext cx="164755" cy="36639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EEAD0E3E-87DF-4932-8B57-8AF94920E66A}"/>
              </a:ext>
            </a:extLst>
          </p:cNvPr>
          <p:cNvSpPr txBox="1"/>
          <p:nvPr/>
        </p:nvSpPr>
        <p:spPr>
          <a:xfrm>
            <a:off x="309070" y="6169455"/>
            <a:ext cx="15224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Figure S8</a:t>
            </a:r>
          </a:p>
        </p:txBody>
      </p:sp>
    </p:spTree>
    <p:extLst>
      <p:ext uri="{BB962C8B-B14F-4D97-AF65-F5344CB8AC3E}">
        <p14:creationId xmlns:p14="http://schemas.microsoft.com/office/powerpoint/2010/main" val="773226114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205</Words>
  <Application>Microsoft Office PowerPoint</Application>
  <PresentationFormat>Bildschirmpräsentation (4:3)</PresentationFormat>
  <Paragraphs>102</Paragraphs>
  <Slides>13</Slides>
  <Notes>1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2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13</vt:i4>
      </vt:variant>
    </vt:vector>
  </HeadingPairs>
  <TitlesOfParts>
    <vt:vector size="16" baseType="lpstr">
      <vt:lpstr>Arial</vt:lpstr>
      <vt:lpstr>Calibri</vt:lpstr>
      <vt:lpstr>Larissa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Sebastian Boegel</dc:creator>
  <cp:lastModifiedBy>Sebastian</cp:lastModifiedBy>
  <cp:revision>66</cp:revision>
  <cp:lastPrinted>2016-05-19T08:49:56Z</cp:lastPrinted>
  <dcterms:created xsi:type="dcterms:W3CDTF">2016-04-18T14:49:50Z</dcterms:created>
  <dcterms:modified xsi:type="dcterms:W3CDTF">2018-03-02T14:32:41Z</dcterms:modified>
</cp:coreProperties>
</file>