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303" r:id="rId3"/>
    <p:sldId id="284" r:id="rId4"/>
    <p:sldId id="285" r:id="rId5"/>
    <p:sldId id="283" r:id="rId6"/>
    <p:sldId id="291" r:id="rId7"/>
    <p:sldId id="295" r:id="rId8"/>
    <p:sldId id="304" r:id="rId9"/>
    <p:sldId id="296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64" autoAdjust="0"/>
    <p:restoredTop sz="94660"/>
  </p:normalViewPr>
  <p:slideViewPr>
    <p:cSldViewPr snapToGrid="0">
      <p:cViewPr>
        <p:scale>
          <a:sx n="75" d="100"/>
          <a:sy n="75" d="100"/>
        </p:scale>
        <p:origin x="13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2020/6/6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91284" y="180978"/>
            <a:ext cx="3161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Figures</a:t>
            </a:r>
            <a:endParaRPr lang="zh-CN" altLang="en-US" sz="2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843355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S1.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Disease-based enrichment analysis of 83 childhood-onset asthma-related genes.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The scatter diagram was plotted based on the database of </a:t>
            </a:r>
            <a:r>
              <a:rPr lang="en-US" altLang="zh-CN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DisGeNET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by using the </a:t>
            </a:r>
            <a:r>
              <a:rPr lang="en-US" altLang="zh-CN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WebGestalt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software. y axis represents the significant value of each enriched pathway based on the negative log10(FDR). x axis represents the enrichment value of each enriched pathway based on the log2(Enrichment ratio).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 </a:t>
            </a:r>
            <a:endParaRPr lang="zh-CN" altLang="en-US" sz="1400" dirty="0">
              <a:latin typeface="Cambria Math" panose="02040503050406030204" pitchFamily="18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94933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S2.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Drug-based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enrichment analysis of 83 childhood-onset asthma-related genes.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The scatter diagram was plotted based on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database of </a:t>
            </a:r>
            <a:r>
              <a:rPr lang="en-US" altLang="zh-CN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DrugBank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by using the </a:t>
            </a:r>
            <a:r>
              <a:rPr lang="en-US" altLang="zh-CN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WebGestalt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software. y axis represents the significant value of each enriched pathway based on the negative log10(FDR). x axis represents the enrichment value of each enriched pathway based on the log2(Enrichment ratio).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 </a:t>
            </a:r>
            <a:endParaRPr lang="zh-CN" altLang="en-US" sz="1400" dirty="0">
              <a:latin typeface="Cambria Math" panose="02040503050406030204" pitchFamily="18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3029555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S3.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Drug-based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enrichment analysis of 83 childhood-onset asthma-related genes.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The scatter diagram was plotted based on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database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of GLAD4U by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using the </a:t>
            </a:r>
            <a:r>
              <a:rPr lang="en-US" altLang="zh-CN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WebGestalt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software. y axis represents the significant value of each enriched pathway based on the negative log10(FDR). x axis represents the enrichment value of each enriched pathway based on the log2(Enrichment ratio).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 </a:t>
            </a:r>
            <a:endParaRPr lang="zh-CN" altLang="en-US" sz="1400" dirty="0">
              <a:latin typeface="Cambria Math" panose="02040503050406030204" pitchFamily="18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061" y="4158616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S4.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Consistent evidence of childhood-onset asthma-relevant genes based on independent datasets and techniques.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a) Venn diagram of three identified childhood-onset asthma-relevant gene sets: Dataset #1 based on MAGMA analysis of GWAS summary data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raw P value of each gene was applied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),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Dataset #3 based on Sherlock integrative analysis of integrating GWAS and Zeller et al. </a:t>
            </a:r>
            <a:r>
              <a:rPr lang="en-US" altLang="zh-CN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eQTL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data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raw P value of each gene was applied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),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and Dataset #4 based on Sherlock analysis of integrating GWAS and Dixon et al. </a:t>
            </a:r>
            <a:r>
              <a:rPr lang="en-US" altLang="zh-CN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eQTL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data (raw P value of each gene was applied). b) Computer-based permutation analysis of 10</a:t>
            </a:r>
            <a:r>
              <a:rPr lang="en-US" altLang="zh-CN" sz="14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times for the comparison of genes from Dataset #3 with that from MAGMA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analysis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(raw P value of each gene was applied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).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c) Computer-based permutation analysis of 10</a:t>
            </a:r>
            <a:r>
              <a:rPr lang="en-US" altLang="zh-CN" sz="14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times for the comparison of genes from Dataset #3 with that from Dataset #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4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(raw P value of each gene was applied). </a:t>
            </a:r>
            <a:endParaRPr lang="zh-CN" altLang="en-US" sz="1400" dirty="0">
              <a:latin typeface="Cambria Math" panose="02040503050406030204" pitchFamily="18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1251659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S6.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Boxplots show the differential expression profiles of 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4 genes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between mild-to-moderate asthma and severe asthma group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. The significance of each gene was calculated by using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the Student’s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 test.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a) for MPHOSPH9, b) for POLI, c) for ARL3, and d) for NSMCE1.  </a:t>
            </a:r>
            <a:endParaRPr lang="zh-CN" altLang="zh-CN" sz="1400" dirty="0">
              <a:latin typeface="Cambria Math" panose="020405030504060302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2080334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S7.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Boxplots show the differential expression profiles of 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6 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genes among control, convalescence, and severe asthma group.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The significance of each gene was calculated by using one-way ANOVA analysis.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a) for NDFIP1, b) for TAP2, c) for SLC15A2, d) for SMARCE1, e) for SLC22A5, and f) for TDRKH.</a:t>
            </a:r>
            <a:endParaRPr lang="zh-CN" altLang="zh-CN" sz="1400" dirty="0">
              <a:latin typeface="Cambria Math" panose="020405030504060302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82108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Supplemental Figure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  <a:cs typeface="Arial Unicode MS" panose="020B0604020202020204" pitchFamily="34" charset="-122"/>
              </a:rPr>
              <a:t>S5.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Density plot show th</a:t>
            </a:r>
            <a:r>
              <a:rPr lang="en-US" altLang="zh-CN" sz="1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 differences of co-expression patterns between childhood-onset asthma (CoA) and matched controls. 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y axes represents the density of correlation coefficients. x  axes represents the values of correlation coefficients.  Density plot with red color is the distribution of correlation coefficients in CoA group. Density plot with </a:t>
            </a:r>
            <a:r>
              <a:rPr lang="en-US" altLang="zh-CN" sz="14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lightblue</a:t>
            </a:r>
            <a:r>
              <a:rPr lang="en-US" altLang="zh-CN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color is the distribution of correlation coefficients in control group. Paired Student’s t-test was applied to assess the significance between CoA group and control group. </a:t>
            </a:r>
            <a:endParaRPr lang="zh-CN" altLang="en-US" sz="1400" dirty="0">
              <a:latin typeface="Cambria Math" panose="02040503050406030204" pitchFamily="18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072160" y="6472913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S1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52" y="1246291"/>
            <a:ext cx="7661262" cy="438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072160" y="6472913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S2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91" y="1539076"/>
            <a:ext cx="7870618" cy="3779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12" y="945947"/>
            <a:ext cx="7815749" cy="44931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72160" y="6472913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S3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52759" y="6536554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S4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17536" y="305543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a</a:t>
            </a:r>
            <a:endParaRPr lang="zh-CN" altLang="en-US" sz="12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904" y="3468241"/>
            <a:ext cx="2425506" cy="30336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370" y="3529267"/>
            <a:ext cx="2278480" cy="29428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08266" y="3454773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b</a:t>
            </a:r>
            <a:endParaRPr lang="zh-CN" altLang="en-US" sz="1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4895978" y="3485144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c</a:t>
            </a:r>
            <a:endParaRPr lang="zh-CN" altLang="en-US" sz="1200" b="1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290" y="-64395"/>
            <a:ext cx="3279228" cy="3475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/>
          <p:cNvSpPr txBox="1"/>
          <p:nvPr/>
        </p:nvSpPr>
        <p:spPr>
          <a:xfrm>
            <a:off x="7091396" y="6536554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</a:t>
            </a: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S5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991922"/>
            <a:ext cx="5584590" cy="4677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34" y="3263836"/>
            <a:ext cx="2582821" cy="305138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634" y="265829"/>
            <a:ext cx="2518840" cy="289584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690" y="3303249"/>
            <a:ext cx="2527684" cy="2978271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689" y="265829"/>
            <a:ext cx="2557890" cy="2930452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7104275" y="6536554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</a:t>
            </a: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S6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89634" y="163668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a</a:t>
            </a:r>
            <a:endParaRPr lang="zh-CN" altLang="en-US" sz="1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4442632" y="163668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b</a:t>
            </a:r>
            <a:endParaRPr lang="zh-CN" altLang="en-US" sz="12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1689633" y="3196281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c</a:t>
            </a:r>
            <a:endParaRPr lang="zh-CN" altLang="en-US" sz="12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4454689" y="3267997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d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7397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42" y="356763"/>
            <a:ext cx="2410438" cy="28328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880" y="356763"/>
            <a:ext cx="2354095" cy="27879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318" y="334861"/>
            <a:ext cx="2401512" cy="29075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42" y="3398365"/>
            <a:ext cx="2345683" cy="28119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355" y="3360265"/>
            <a:ext cx="2363620" cy="28790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8564" y="3366601"/>
            <a:ext cx="2447147" cy="28436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78517" y="6536554"/>
            <a:ext cx="224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Supplemental Figure </a:t>
            </a: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S7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3476" y="237313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a</a:t>
            </a:r>
            <a:endParaRPr lang="zh-CN" altLang="en-US" sz="12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3303914" y="237313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b</a:t>
            </a:r>
            <a:endParaRPr lang="zh-CN" altLang="en-US" sz="12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5720392" y="276299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c</a:t>
            </a:r>
            <a:endParaRPr lang="zh-CN" altLang="en-US" sz="12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750442" y="3257131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d</a:t>
            </a:r>
            <a:endParaRPr lang="zh-CN" altLang="en-US" sz="12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3303913" y="3283391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e</a:t>
            </a:r>
            <a:endParaRPr lang="zh-CN" altLang="en-US" sz="12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5748564" y="3293503"/>
            <a:ext cx="600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f</a:t>
            </a:r>
            <a:endParaRPr lang="zh-CN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602</Words>
  <Application>Microsoft Office PowerPoint</Application>
  <PresentationFormat>全屏显示(4:3)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 Unicode MS</vt:lpstr>
      <vt:lpstr>宋体</vt:lpstr>
      <vt:lpstr>Arial</vt:lpstr>
      <vt:lpstr>Calibri</vt:lpstr>
      <vt:lpstr>Calibri Light</vt:lpstr>
      <vt:lpstr>Cambria Math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Yunlong Ma</dc:creator>
  <cp:lastModifiedBy>PC</cp:lastModifiedBy>
  <cp:revision>273</cp:revision>
  <dcterms:created xsi:type="dcterms:W3CDTF">2019-08-20T13:57:00Z</dcterms:created>
  <dcterms:modified xsi:type="dcterms:W3CDTF">2020-06-06T14:31:04Z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</Properties>
</file>