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3" r:id="rId3"/>
  </p:sldIdLst>
  <p:sldSz cx="9144000" cy="6858000" type="screen4x3"/>
  <p:notesSz cx="6797675" cy="99263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FFFFFF"/>
    <a:srgbClr val="10253F"/>
    <a:srgbClr val="E41E51"/>
    <a:srgbClr val="FE9B1C"/>
    <a:srgbClr val="0000FF"/>
    <a:srgbClr val="4949EB"/>
    <a:srgbClr val="F97B6E"/>
    <a:srgbClr val="002060"/>
    <a:srgbClr val="277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22" autoAdjust="0"/>
    <p:restoredTop sz="94696"/>
  </p:normalViewPr>
  <p:slideViewPr>
    <p:cSldViewPr>
      <p:cViewPr varScale="1">
        <p:scale>
          <a:sx n="105" d="100"/>
          <a:sy n="105" d="100"/>
        </p:scale>
        <p:origin x="808" y="176"/>
      </p:cViewPr>
      <p:guideLst>
        <p:guide orient="horz" pos="2114"/>
        <p:guide pos="27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4808-9F7C-0E4B-BA95-255BE46E494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FA051-6886-E249-AF14-31FABA20457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71550" y="620395"/>
            <a:ext cx="7515225" cy="4629150"/>
            <a:chOff x="1870" y="906"/>
            <a:chExt cx="11835" cy="7290"/>
          </a:xfrm>
        </p:grpSpPr>
        <p:cxnSp>
          <p:nvCxnSpPr>
            <p:cNvPr id="69" name="直线连接符 241"/>
            <p:cNvCxnSpPr/>
            <p:nvPr/>
          </p:nvCxnSpPr>
          <p:spPr>
            <a:xfrm>
              <a:off x="9387" y="5060"/>
              <a:ext cx="454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矩形 120"/>
            <p:cNvSpPr/>
            <p:nvPr/>
          </p:nvSpPr>
          <p:spPr>
            <a:xfrm>
              <a:off x="10911" y="3421"/>
              <a:ext cx="2731" cy="4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Pre-library amplification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2732" y="6126"/>
              <a:ext cx="1289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F2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2928" y="4851"/>
              <a:ext cx="1289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F1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3" name="直接箭头连接符 412"/>
            <p:cNvCxnSpPr/>
            <p:nvPr/>
          </p:nvCxnSpPr>
          <p:spPr>
            <a:xfrm flipV="1">
              <a:off x="4079" y="5060"/>
              <a:ext cx="850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miter lim="800000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组合 25"/>
            <p:cNvGrpSpPr/>
            <p:nvPr/>
          </p:nvGrpSpPr>
          <p:grpSpPr>
            <a:xfrm>
              <a:off x="3890" y="6065"/>
              <a:ext cx="1362" cy="138"/>
              <a:chOff x="2478179" y="3483112"/>
              <a:chExt cx="864808" cy="87645"/>
            </a:xfrm>
          </p:grpSpPr>
          <p:cxnSp>
            <p:nvCxnSpPr>
              <p:cNvPr id="132" name="直接箭头连接符 412"/>
              <p:cNvCxnSpPr/>
              <p:nvPr/>
            </p:nvCxnSpPr>
            <p:spPr>
              <a:xfrm flipV="1">
                <a:off x="2802987" y="3483112"/>
                <a:ext cx="540000" cy="0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miter lim="800000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线连接符 66"/>
              <p:cNvCxnSpPr/>
              <p:nvPr/>
            </p:nvCxnSpPr>
            <p:spPr>
              <a:xfrm rot="-1800000">
                <a:off x="2478179" y="3570757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组 895"/>
            <p:cNvGrpSpPr/>
            <p:nvPr/>
          </p:nvGrpSpPr>
          <p:grpSpPr>
            <a:xfrm flipH="1">
              <a:off x="3555" y="1059"/>
              <a:ext cx="4365" cy="89"/>
              <a:chOff x="3949384" y="4163063"/>
              <a:chExt cx="792978" cy="14806"/>
            </a:xfrm>
          </p:grpSpPr>
          <p:cxnSp>
            <p:nvCxnSpPr>
              <p:cNvPr id="96" name="直线连接符 66"/>
              <p:cNvCxnSpPr/>
              <p:nvPr/>
            </p:nvCxnSpPr>
            <p:spPr>
              <a:xfrm flipV="1">
                <a:off x="394938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12" name="直线连接符 241"/>
            <p:cNvCxnSpPr/>
            <p:nvPr/>
          </p:nvCxnSpPr>
          <p:spPr>
            <a:xfrm>
              <a:off x="2669" y="3659"/>
              <a:ext cx="454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5" name="组 895"/>
            <p:cNvGrpSpPr/>
            <p:nvPr/>
          </p:nvGrpSpPr>
          <p:grpSpPr>
            <a:xfrm flipH="1">
              <a:off x="3555" y="1282"/>
              <a:ext cx="4365" cy="89"/>
              <a:chOff x="3949384" y="4163063"/>
              <a:chExt cx="792978" cy="14806"/>
            </a:xfrm>
          </p:grpSpPr>
          <p:cxnSp>
            <p:nvCxnSpPr>
              <p:cNvPr id="147" name="直线连接符 66"/>
              <p:cNvCxnSpPr/>
              <p:nvPr/>
            </p:nvCxnSpPr>
            <p:spPr>
              <a:xfrm flipV="1">
                <a:off x="394938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8" name="文本框 187"/>
            <p:cNvSpPr txBox="1"/>
            <p:nvPr/>
          </p:nvSpPr>
          <p:spPr>
            <a:xfrm>
              <a:off x="11122" y="906"/>
              <a:ext cx="1720" cy="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Cell free DNA</a:t>
              </a:r>
              <a:endParaRPr kumimoji="1" lang="zh-CN" altLang="en-US" sz="12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9" name="组 895"/>
            <p:cNvGrpSpPr/>
            <p:nvPr/>
          </p:nvGrpSpPr>
          <p:grpSpPr>
            <a:xfrm flipH="1">
              <a:off x="3571" y="1912"/>
              <a:ext cx="4479" cy="89"/>
              <a:chOff x="3921365" y="4163063"/>
              <a:chExt cx="813575" cy="14806"/>
            </a:xfrm>
          </p:grpSpPr>
          <p:cxnSp>
            <p:nvCxnSpPr>
              <p:cNvPr id="190" name="直线连接符 66"/>
              <p:cNvCxnSpPr/>
              <p:nvPr/>
            </p:nvCxnSpPr>
            <p:spPr>
              <a:xfrm flipV="1">
                <a:off x="3921365" y="4172281"/>
                <a:ext cx="813575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1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2" name="组 895"/>
            <p:cNvGrpSpPr/>
            <p:nvPr/>
          </p:nvGrpSpPr>
          <p:grpSpPr>
            <a:xfrm flipH="1">
              <a:off x="3458" y="2135"/>
              <a:ext cx="4479" cy="89"/>
              <a:chOff x="3941964" y="4163063"/>
              <a:chExt cx="813575" cy="14806"/>
            </a:xfrm>
          </p:grpSpPr>
          <p:cxnSp>
            <p:nvCxnSpPr>
              <p:cNvPr id="193" name="直线连接符 66"/>
              <p:cNvCxnSpPr/>
              <p:nvPr/>
            </p:nvCxnSpPr>
            <p:spPr>
              <a:xfrm flipV="1">
                <a:off x="3941964" y="4172281"/>
                <a:ext cx="813575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3101" y="1968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文本框 194"/>
            <p:cNvSpPr txBox="1"/>
            <p:nvPr/>
          </p:nvSpPr>
          <p:spPr>
            <a:xfrm>
              <a:off x="7962" y="1750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6" name="组 895"/>
            <p:cNvGrpSpPr/>
            <p:nvPr/>
          </p:nvGrpSpPr>
          <p:grpSpPr>
            <a:xfrm flipH="1">
              <a:off x="3571" y="2827"/>
              <a:ext cx="4365" cy="89"/>
              <a:chOff x="3940094" y="4163063"/>
              <a:chExt cx="792978" cy="14806"/>
            </a:xfrm>
          </p:grpSpPr>
          <p:cxnSp>
            <p:nvCxnSpPr>
              <p:cNvPr id="197" name="直线连接符 66"/>
              <p:cNvCxnSpPr/>
              <p:nvPr/>
            </p:nvCxnSpPr>
            <p:spPr>
              <a:xfrm flipV="1">
                <a:off x="394009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9" name="组 895"/>
            <p:cNvGrpSpPr/>
            <p:nvPr/>
          </p:nvGrpSpPr>
          <p:grpSpPr>
            <a:xfrm flipH="1">
              <a:off x="3515" y="3050"/>
              <a:ext cx="4365" cy="89"/>
              <a:chOff x="3950304" y="4163063"/>
              <a:chExt cx="792978" cy="14806"/>
            </a:xfrm>
          </p:grpSpPr>
          <p:cxnSp>
            <p:nvCxnSpPr>
              <p:cNvPr id="200" name="直线连接符 66"/>
              <p:cNvCxnSpPr/>
              <p:nvPr/>
            </p:nvCxnSpPr>
            <p:spPr>
              <a:xfrm flipV="1">
                <a:off x="395030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1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2" name="文本框 201"/>
            <p:cNvSpPr txBox="1"/>
            <p:nvPr/>
          </p:nvSpPr>
          <p:spPr>
            <a:xfrm>
              <a:off x="1870" y="3185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文本框 202"/>
            <p:cNvSpPr txBox="1"/>
            <p:nvPr/>
          </p:nvSpPr>
          <p:spPr>
            <a:xfrm>
              <a:off x="9000" y="2359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6" name="组 898"/>
            <p:cNvGrpSpPr/>
            <p:nvPr/>
          </p:nvGrpSpPr>
          <p:grpSpPr>
            <a:xfrm rot="0" flipH="1">
              <a:off x="7937" y="2727"/>
              <a:ext cx="1264" cy="156"/>
              <a:chOff x="2381577" y="1237695"/>
              <a:chExt cx="229617" cy="98979"/>
            </a:xfrm>
          </p:grpSpPr>
          <p:cxnSp>
            <p:nvCxnSpPr>
              <p:cNvPr id="177" name="直线连接符 241"/>
              <p:cNvCxnSpPr/>
              <p:nvPr/>
            </p:nvCxnSpPr>
            <p:spPr>
              <a:xfrm rot="1800000">
                <a:off x="2381577" y="1237695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直线连接符 65"/>
              <p:cNvCxnSpPr/>
              <p:nvPr/>
            </p:nvCxnSpPr>
            <p:spPr>
              <a:xfrm>
                <a:off x="2539105" y="133667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组 898"/>
            <p:cNvGrpSpPr/>
            <p:nvPr/>
          </p:nvGrpSpPr>
          <p:grpSpPr>
            <a:xfrm rot="0" flipH="1">
              <a:off x="7880" y="3105"/>
              <a:ext cx="904" cy="0"/>
              <a:chOff x="2517141" y="1192364"/>
              <a:chExt cx="164142" cy="0"/>
            </a:xfrm>
          </p:grpSpPr>
          <p:cxnSp>
            <p:nvCxnSpPr>
              <p:cNvPr id="205" name="直线连接符 241"/>
              <p:cNvCxnSpPr/>
              <p:nvPr/>
            </p:nvCxnSpPr>
            <p:spPr>
              <a:xfrm>
                <a:off x="2517141" y="1192364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直线连接符 65"/>
              <p:cNvCxnSpPr/>
              <p:nvPr/>
            </p:nvCxnSpPr>
            <p:spPr>
              <a:xfrm>
                <a:off x="2609194" y="119236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7" name="直线连接符 241"/>
            <p:cNvCxnSpPr/>
            <p:nvPr/>
          </p:nvCxnSpPr>
          <p:spPr>
            <a:xfrm flipH="1">
              <a:off x="8296" y="2883"/>
              <a:ext cx="340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0" name="组 898"/>
            <p:cNvGrpSpPr/>
            <p:nvPr/>
          </p:nvGrpSpPr>
          <p:grpSpPr>
            <a:xfrm rot="10800000" flipH="1">
              <a:off x="2227" y="3105"/>
              <a:ext cx="1297" cy="156"/>
              <a:chOff x="2375583" y="1237707"/>
              <a:chExt cx="235611" cy="98967"/>
            </a:xfrm>
          </p:grpSpPr>
          <p:cxnSp>
            <p:nvCxnSpPr>
              <p:cNvPr id="215" name="直线连接符 241"/>
              <p:cNvCxnSpPr/>
              <p:nvPr/>
            </p:nvCxnSpPr>
            <p:spPr>
              <a:xfrm rot="1800000">
                <a:off x="2375583" y="1237707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直线连接符 65"/>
              <p:cNvCxnSpPr/>
              <p:nvPr/>
            </p:nvCxnSpPr>
            <p:spPr>
              <a:xfrm>
                <a:off x="2539105" y="133667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" name="组 898"/>
            <p:cNvGrpSpPr/>
            <p:nvPr/>
          </p:nvGrpSpPr>
          <p:grpSpPr>
            <a:xfrm rot="10800000" flipH="1">
              <a:off x="2671" y="2883"/>
              <a:ext cx="904" cy="0"/>
              <a:chOff x="2517141" y="1192364"/>
              <a:chExt cx="164142" cy="0"/>
            </a:xfrm>
          </p:grpSpPr>
          <p:cxnSp>
            <p:nvCxnSpPr>
              <p:cNvPr id="213" name="直线连接符 241"/>
              <p:cNvCxnSpPr/>
              <p:nvPr/>
            </p:nvCxnSpPr>
            <p:spPr>
              <a:xfrm>
                <a:off x="2517141" y="1192364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直线连接符 65"/>
              <p:cNvCxnSpPr/>
              <p:nvPr/>
            </p:nvCxnSpPr>
            <p:spPr>
              <a:xfrm>
                <a:off x="2609194" y="119236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2" name="直线连接符 241"/>
            <p:cNvCxnSpPr/>
            <p:nvPr/>
          </p:nvCxnSpPr>
          <p:spPr>
            <a:xfrm rot="10800000" flipH="1">
              <a:off x="2799" y="3105"/>
              <a:ext cx="340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直接箭头连接符 27"/>
            <p:cNvCxnSpPr/>
            <p:nvPr/>
          </p:nvCxnSpPr>
          <p:spPr>
            <a:xfrm>
              <a:off x="5612" y="1473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直接箭头连接符 27"/>
            <p:cNvCxnSpPr/>
            <p:nvPr/>
          </p:nvCxnSpPr>
          <p:spPr>
            <a:xfrm>
              <a:off x="5612" y="2343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19" name="组 895"/>
            <p:cNvGrpSpPr/>
            <p:nvPr/>
          </p:nvGrpSpPr>
          <p:grpSpPr>
            <a:xfrm flipH="1">
              <a:off x="3580" y="3739"/>
              <a:ext cx="4365" cy="89"/>
              <a:chOff x="3940094" y="4163063"/>
              <a:chExt cx="792978" cy="14806"/>
            </a:xfrm>
          </p:grpSpPr>
          <p:cxnSp>
            <p:nvCxnSpPr>
              <p:cNvPr id="220" name="直线连接符 66"/>
              <p:cNvCxnSpPr/>
              <p:nvPr/>
            </p:nvCxnSpPr>
            <p:spPr>
              <a:xfrm flipV="1">
                <a:off x="394009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2" name="组 895"/>
            <p:cNvGrpSpPr/>
            <p:nvPr/>
          </p:nvGrpSpPr>
          <p:grpSpPr>
            <a:xfrm flipH="1">
              <a:off x="3524" y="3961"/>
              <a:ext cx="4365" cy="89"/>
              <a:chOff x="3950304" y="4163063"/>
              <a:chExt cx="792978" cy="14806"/>
            </a:xfrm>
          </p:grpSpPr>
          <p:cxnSp>
            <p:nvCxnSpPr>
              <p:cNvPr id="223" name="直线连接符 66"/>
              <p:cNvCxnSpPr/>
              <p:nvPr/>
            </p:nvCxnSpPr>
            <p:spPr>
              <a:xfrm flipV="1">
                <a:off x="3950304" y="4172281"/>
                <a:ext cx="792978" cy="0"/>
              </a:xfrm>
              <a:prstGeom prst="line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连接器 897"/>
              <p:cNvSpPr>
                <a:spLocks noChangeAspect="1"/>
              </p:cNvSpPr>
              <p:nvPr/>
            </p:nvSpPr>
            <p:spPr>
              <a:xfrm>
                <a:off x="4357292" y="4163063"/>
                <a:ext cx="14806" cy="14806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5" name="文本框 224"/>
            <p:cNvSpPr txBox="1"/>
            <p:nvPr/>
          </p:nvSpPr>
          <p:spPr>
            <a:xfrm>
              <a:off x="9783" y="3562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6" name="组 898"/>
            <p:cNvGrpSpPr/>
            <p:nvPr/>
          </p:nvGrpSpPr>
          <p:grpSpPr>
            <a:xfrm rot="10800000" flipH="1">
              <a:off x="2681" y="3793"/>
              <a:ext cx="904" cy="0"/>
              <a:chOff x="2517141" y="1192364"/>
              <a:chExt cx="164142" cy="0"/>
            </a:xfrm>
          </p:grpSpPr>
          <p:cxnSp>
            <p:nvCxnSpPr>
              <p:cNvPr id="238" name="直线连接符 241"/>
              <p:cNvCxnSpPr/>
              <p:nvPr/>
            </p:nvCxnSpPr>
            <p:spPr>
              <a:xfrm>
                <a:off x="2517141" y="1192364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直线连接符 65"/>
              <p:cNvCxnSpPr/>
              <p:nvPr/>
            </p:nvCxnSpPr>
            <p:spPr>
              <a:xfrm>
                <a:off x="2609194" y="119236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2" name="直接箭头连接符 27"/>
            <p:cNvCxnSpPr/>
            <p:nvPr/>
          </p:nvCxnSpPr>
          <p:spPr>
            <a:xfrm>
              <a:off x="5609" y="3235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26" name="组合 225"/>
            <p:cNvGrpSpPr/>
            <p:nvPr/>
          </p:nvGrpSpPr>
          <p:grpSpPr>
            <a:xfrm>
              <a:off x="7945" y="3793"/>
              <a:ext cx="1880" cy="0"/>
              <a:chOff x="5039739" y="1830448"/>
              <a:chExt cx="1194048" cy="0"/>
            </a:xfrm>
          </p:grpSpPr>
          <p:grpSp>
            <p:nvGrpSpPr>
              <p:cNvPr id="227" name="组 898"/>
              <p:cNvGrpSpPr/>
              <p:nvPr/>
            </p:nvGrpSpPr>
            <p:grpSpPr>
              <a:xfrm flipH="1">
                <a:off x="5039739" y="1830448"/>
                <a:ext cx="1194048" cy="0"/>
                <a:chOff x="2269616" y="1336674"/>
                <a:chExt cx="341578" cy="0"/>
              </a:xfrm>
            </p:grpSpPr>
            <p:cxnSp>
              <p:nvCxnSpPr>
                <p:cNvPr id="232" name="直线连接符 241"/>
                <p:cNvCxnSpPr/>
                <p:nvPr/>
              </p:nvCxnSpPr>
              <p:spPr>
                <a:xfrm>
                  <a:off x="2269616" y="1336674"/>
                  <a:ext cx="21600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直线连接符 65"/>
                <p:cNvCxnSpPr/>
                <p:nvPr/>
              </p:nvCxnSpPr>
              <p:spPr>
                <a:xfrm>
                  <a:off x="2539105" y="1336674"/>
                  <a:ext cx="72089" cy="0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9" name="直线连接符 241"/>
              <p:cNvCxnSpPr/>
              <p:nvPr/>
            </p:nvCxnSpPr>
            <p:spPr>
              <a:xfrm flipH="1">
                <a:off x="5268232" y="1830448"/>
                <a:ext cx="216000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8" name="直线连接符 241"/>
            <p:cNvCxnSpPr/>
            <p:nvPr/>
          </p:nvCxnSpPr>
          <p:spPr>
            <a:xfrm flipH="1">
              <a:off x="9128" y="3793"/>
              <a:ext cx="34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4" name="组 898"/>
            <p:cNvGrpSpPr/>
            <p:nvPr/>
          </p:nvGrpSpPr>
          <p:grpSpPr>
            <a:xfrm rot="10800000" flipH="1">
              <a:off x="2671" y="4015"/>
              <a:ext cx="904" cy="0"/>
              <a:chOff x="2517141" y="1192364"/>
              <a:chExt cx="164142" cy="0"/>
            </a:xfrm>
          </p:grpSpPr>
          <p:cxnSp>
            <p:nvCxnSpPr>
              <p:cNvPr id="245" name="直线连接符 241"/>
              <p:cNvCxnSpPr/>
              <p:nvPr/>
            </p:nvCxnSpPr>
            <p:spPr>
              <a:xfrm>
                <a:off x="2517141" y="1192364"/>
                <a:ext cx="113283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直线连接符 65"/>
              <p:cNvCxnSpPr/>
              <p:nvPr/>
            </p:nvCxnSpPr>
            <p:spPr>
              <a:xfrm>
                <a:off x="2609194" y="1192364"/>
                <a:ext cx="72089" cy="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/>
          </p:nvGrpSpPr>
          <p:grpSpPr>
            <a:xfrm>
              <a:off x="7866" y="4017"/>
              <a:ext cx="1938" cy="0"/>
              <a:chOff x="4955519" y="2815903"/>
              <a:chExt cx="1230928" cy="0"/>
            </a:xfrm>
          </p:grpSpPr>
          <p:grpSp>
            <p:nvGrpSpPr>
              <p:cNvPr id="247" name="组合 246"/>
              <p:cNvGrpSpPr/>
              <p:nvPr/>
            </p:nvGrpSpPr>
            <p:grpSpPr>
              <a:xfrm>
                <a:off x="4955519" y="2815903"/>
                <a:ext cx="1230928" cy="0"/>
                <a:chOff x="5002856" y="1830448"/>
                <a:chExt cx="1230928" cy="0"/>
              </a:xfrm>
            </p:grpSpPr>
            <p:grpSp>
              <p:nvGrpSpPr>
                <p:cNvPr id="248" name="组 898"/>
                <p:cNvGrpSpPr/>
                <p:nvPr/>
              </p:nvGrpSpPr>
              <p:grpSpPr>
                <a:xfrm flipH="1">
                  <a:off x="5002856" y="1830448"/>
                  <a:ext cx="1230928" cy="0"/>
                  <a:chOff x="2269616" y="1336674"/>
                  <a:chExt cx="352128" cy="0"/>
                </a:xfrm>
              </p:grpSpPr>
              <p:cxnSp>
                <p:nvCxnSpPr>
                  <p:cNvPr id="251" name="直线连接符 241"/>
                  <p:cNvCxnSpPr/>
                  <p:nvPr/>
                </p:nvCxnSpPr>
                <p:spPr>
                  <a:xfrm>
                    <a:off x="2269616" y="1336674"/>
                    <a:ext cx="216000" cy="0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2" name="直线连接符 65"/>
                  <p:cNvCxnSpPr/>
                  <p:nvPr/>
                </p:nvCxnSpPr>
                <p:spPr>
                  <a:xfrm>
                    <a:off x="2539357" y="1336674"/>
                    <a:ext cx="82387" cy="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50" name="直线连接符 241"/>
                <p:cNvCxnSpPr/>
                <p:nvPr/>
              </p:nvCxnSpPr>
              <p:spPr>
                <a:xfrm flipH="1">
                  <a:off x="5268232" y="1830448"/>
                  <a:ext cx="21600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3" name="直线连接符 241"/>
              <p:cNvCxnSpPr/>
              <p:nvPr/>
            </p:nvCxnSpPr>
            <p:spPr>
              <a:xfrm flipH="1">
                <a:off x="5743282" y="2815903"/>
                <a:ext cx="216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4" name="文本框 253"/>
            <p:cNvSpPr txBox="1"/>
            <p:nvPr/>
          </p:nvSpPr>
          <p:spPr>
            <a:xfrm>
              <a:off x="2314" y="3808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8901" y="3608"/>
              <a:ext cx="964" cy="0"/>
              <a:chOff x="5632307" y="2696017"/>
              <a:chExt cx="612000" cy="0"/>
            </a:xfrm>
          </p:grpSpPr>
          <p:cxnSp>
            <p:nvCxnSpPr>
              <p:cNvPr id="255" name="直线连接符 241"/>
              <p:cNvCxnSpPr/>
              <p:nvPr/>
            </p:nvCxnSpPr>
            <p:spPr>
              <a:xfrm flipH="1">
                <a:off x="5632307" y="2696017"/>
                <a:ext cx="612000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直线连接符 241"/>
              <p:cNvCxnSpPr/>
              <p:nvPr/>
            </p:nvCxnSpPr>
            <p:spPr>
              <a:xfrm flipH="1">
                <a:off x="5796136" y="2696017"/>
                <a:ext cx="2160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4" name="直线连接符 66"/>
            <p:cNvCxnSpPr/>
            <p:nvPr/>
          </p:nvCxnSpPr>
          <p:spPr>
            <a:xfrm flipH="1" flipV="1">
              <a:off x="3534" y="4832"/>
              <a:ext cx="4365" cy="0"/>
            </a:xfrm>
            <a:prstGeom prst="line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连接器 897"/>
            <p:cNvSpPr>
              <a:spLocks noChangeAspect="1"/>
            </p:cNvSpPr>
            <p:nvPr/>
          </p:nvSpPr>
          <p:spPr>
            <a:xfrm flipH="1">
              <a:off x="5577" y="4777"/>
              <a:ext cx="82" cy="89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6" name="直线连接符 241"/>
            <p:cNvCxnSpPr/>
            <p:nvPr/>
          </p:nvCxnSpPr>
          <p:spPr>
            <a:xfrm rot="10800000" flipH="1">
              <a:off x="2682" y="4831"/>
              <a:ext cx="624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直线连接符 65"/>
            <p:cNvCxnSpPr/>
            <p:nvPr/>
          </p:nvCxnSpPr>
          <p:spPr>
            <a:xfrm rot="10800000" flipH="1">
              <a:off x="3189" y="4831"/>
              <a:ext cx="397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9" name="组合 278"/>
            <p:cNvGrpSpPr/>
            <p:nvPr/>
          </p:nvGrpSpPr>
          <p:grpSpPr>
            <a:xfrm rot="0">
              <a:off x="7891" y="4831"/>
              <a:ext cx="1938" cy="0"/>
              <a:chOff x="5002856" y="1830448"/>
              <a:chExt cx="1230928" cy="0"/>
            </a:xfrm>
          </p:grpSpPr>
          <p:grpSp>
            <p:nvGrpSpPr>
              <p:cNvPr id="281" name="组 898"/>
              <p:cNvGrpSpPr/>
              <p:nvPr/>
            </p:nvGrpSpPr>
            <p:grpSpPr>
              <a:xfrm flipH="1">
                <a:off x="5002856" y="1830448"/>
                <a:ext cx="1230928" cy="0"/>
                <a:chOff x="2269616" y="1336674"/>
                <a:chExt cx="352128" cy="0"/>
              </a:xfrm>
            </p:grpSpPr>
            <p:cxnSp>
              <p:nvCxnSpPr>
                <p:cNvPr id="283" name="直线连接符 241"/>
                <p:cNvCxnSpPr/>
                <p:nvPr/>
              </p:nvCxnSpPr>
              <p:spPr>
                <a:xfrm>
                  <a:off x="2269616" y="1336674"/>
                  <a:ext cx="21600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直线连接符 65"/>
                <p:cNvCxnSpPr/>
                <p:nvPr/>
              </p:nvCxnSpPr>
              <p:spPr>
                <a:xfrm>
                  <a:off x="2539357" y="1336674"/>
                  <a:ext cx="82387" cy="0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2" name="直线连接符 241"/>
              <p:cNvCxnSpPr/>
              <p:nvPr/>
            </p:nvCxnSpPr>
            <p:spPr>
              <a:xfrm flipH="1">
                <a:off x="5268232" y="1830448"/>
                <a:ext cx="216000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0" name="直线连接符 241"/>
            <p:cNvCxnSpPr/>
            <p:nvPr/>
          </p:nvCxnSpPr>
          <p:spPr>
            <a:xfrm flipH="1">
              <a:off x="9131" y="4832"/>
              <a:ext cx="34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5" name="文本框 284"/>
            <p:cNvSpPr txBox="1"/>
            <p:nvPr/>
          </p:nvSpPr>
          <p:spPr>
            <a:xfrm>
              <a:off x="2324" y="4624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6" name="直接箭头连接符 27"/>
            <p:cNvCxnSpPr/>
            <p:nvPr/>
          </p:nvCxnSpPr>
          <p:spPr>
            <a:xfrm>
              <a:off x="5612" y="4266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7" name="文本框 286"/>
            <p:cNvSpPr txBox="1"/>
            <p:nvPr/>
          </p:nvSpPr>
          <p:spPr>
            <a:xfrm>
              <a:off x="11212" y="4947"/>
              <a:ext cx="1038" cy="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1</a:t>
              </a:r>
              <a:r>
                <a:rPr kumimoji="1" lang="en-US" altLang="zh-CN" sz="1200" baseline="300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st</a:t>
              </a:r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PCR</a:t>
              </a:r>
              <a:endParaRPr kumimoji="1" lang="zh-CN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8" name="文本框 287"/>
            <p:cNvSpPr txBox="1"/>
            <p:nvPr/>
          </p:nvSpPr>
          <p:spPr>
            <a:xfrm>
              <a:off x="11212" y="6042"/>
              <a:ext cx="1091" cy="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1200" baseline="300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nd</a:t>
              </a:r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PCR</a:t>
              </a:r>
              <a:endParaRPr kumimoji="1" lang="zh-CN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9" name="直线连接符 241"/>
            <p:cNvCxnSpPr/>
            <p:nvPr/>
          </p:nvCxnSpPr>
          <p:spPr>
            <a:xfrm>
              <a:off x="9411" y="6080"/>
              <a:ext cx="454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直接箭头连接符 27"/>
            <p:cNvCxnSpPr/>
            <p:nvPr/>
          </p:nvCxnSpPr>
          <p:spPr>
            <a:xfrm>
              <a:off x="5623" y="5133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2" name="直线连接符 66"/>
            <p:cNvCxnSpPr/>
            <p:nvPr/>
          </p:nvCxnSpPr>
          <p:spPr>
            <a:xfrm flipH="1" flipV="1">
              <a:off x="4106" y="5842"/>
              <a:ext cx="3855" cy="0"/>
            </a:xfrm>
            <a:prstGeom prst="line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连接器 897"/>
            <p:cNvSpPr>
              <a:spLocks noChangeAspect="1"/>
            </p:cNvSpPr>
            <p:nvPr/>
          </p:nvSpPr>
          <p:spPr>
            <a:xfrm flipH="1">
              <a:off x="5589" y="5802"/>
              <a:ext cx="82" cy="89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6" name="组合 295"/>
            <p:cNvGrpSpPr/>
            <p:nvPr/>
          </p:nvGrpSpPr>
          <p:grpSpPr>
            <a:xfrm rot="0">
              <a:off x="7916" y="5842"/>
              <a:ext cx="1938" cy="0"/>
              <a:chOff x="5002856" y="1830448"/>
              <a:chExt cx="1230928" cy="0"/>
            </a:xfrm>
          </p:grpSpPr>
          <p:grpSp>
            <p:nvGrpSpPr>
              <p:cNvPr id="299" name="组 898"/>
              <p:cNvGrpSpPr/>
              <p:nvPr/>
            </p:nvGrpSpPr>
            <p:grpSpPr>
              <a:xfrm flipH="1">
                <a:off x="5002856" y="1830448"/>
                <a:ext cx="1230928" cy="0"/>
                <a:chOff x="2269616" y="1336674"/>
                <a:chExt cx="352128" cy="0"/>
              </a:xfrm>
            </p:grpSpPr>
            <p:cxnSp>
              <p:nvCxnSpPr>
                <p:cNvPr id="301" name="直线连接符 241"/>
                <p:cNvCxnSpPr/>
                <p:nvPr/>
              </p:nvCxnSpPr>
              <p:spPr>
                <a:xfrm>
                  <a:off x="2269616" y="1336674"/>
                  <a:ext cx="21600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直线连接符 65"/>
                <p:cNvCxnSpPr/>
                <p:nvPr/>
              </p:nvCxnSpPr>
              <p:spPr>
                <a:xfrm>
                  <a:off x="2539357" y="1336674"/>
                  <a:ext cx="82387" cy="0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0" name="直线连接符 241"/>
              <p:cNvCxnSpPr/>
              <p:nvPr/>
            </p:nvCxnSpPr>
            <p:spPr>
              <a:xfrm flipH="1">
                <a:off x="5268232" y="1830448"/>
                <a:ext cx="216000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7" name="直线连接符 241"/>
            <p:cNvCxnSpPr/>
            <p:nvPr/>
          </p:nvCxnSpPr>
          <p:spPr>
            <a:xfrm flipH="1">
              <a:off x="9142" y="5847"/>
              <a:ext cx="34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文本框 302"/>
            <p:cNvSpPr txBox="1"/>
            <p:nvPr/>
          </p:nvSpPr>
          <p:spPr>
            <a:xfrm>
              <a:off x="3778" y="5605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4" name="文本框 303"/>
            <p:cNvSpPr txBox="1"/>
            <p:nvPr/>
          </p:nvSpPr>
          <p:spPr>
            <a:xfrm>
              <a:off x="9819" y="4848"/>
              <a:ext cx="1329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U1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5" name="文本框 304"/>
            <p:cNvSpPr txBox="1"/>
            <p:nvPr/>
          </p:nvSpPr>
          <p:spPr>
            <a:xfrm>
              <a:off x="9804" y="5860"/>
              <a:ext cx="1329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U1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6" name="文本框 305"/>
            <p:cNvSpPr txBox="1"/>
            <p:nvPr/>
          </p:nvSpPr>
          <p:spPr>
            <a:xfrm>
              <a:off x="2068" y="7015"/>
              <a:ext cx="1447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U2</a:t>
              </a:r>
              <a:endPara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9" name="直线连接符 66"/>
            <p:cNvCxnSpPr/>
            <p:nvPr/>
          </p:nvCxnSpPr>
          <p:spPr>
            <a:xfrm rot="21600000">
              <a:off x="3458" y="7215"/>
              <a:ext cx="567" cy="0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文本框 309"/>
            <p:cNvSpPr txBox="1"/>
            <p:nvPr/>
          </p:nvSpPr>
          <p:spPr>
            <a:xfrm>
              <a:off x="11148" y="7015"/>
              <a:ext cx="1184" cy="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1200" baseline="300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rd</a:t>
              </a:r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PCR </a:t>
              </a:r>
              <a:endParaRPr kumimoji="1" lang="zh-CN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1" name="直线连接符 241"/>
            <p:cNvCxnSpPr/>
            <p:nvPr/>
          </p:nvCxnSpPr>
          <p:spPr>
            <a:xfrm>
              <a:off x="9400" y="7164"/>
              <a:ext cx="454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直线连接符 66"/>
            <p:cNvCxnSpPr/>
            <p:nvPr/>
          </p:nvCxnSpPr>
          <p:spPr>
            <a:xfrm flipH="1" flipV="1">
              <a:off x="4095" y="6925"/>
              <a:ext cx="3855" cy="0"/>
            </a:xfrm>
            <a:prstGeom prst="line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连接器 897"/>
            <p:cNvSpPr>
              <a:spLocks noChangeAspect="1"/>
            </p:cNvSpPr>
            <p:nvPr/>
          </p:nvSpPr>
          <p:spPr>
            <a:xfrm flipH="1">
              <a:off x="5577" y="6885"/>
              <a:ext cx="82" cy="89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15" name="组合 314"/>
            <p:cNvGrpSpPr/>
            <p:nvPr/>
          </p:nvGrpSpPr>
          <p:grpSpPr>
            <a:xfrm rot="0">
              <a:off x="7891" y="6925"/>
              <a:ext cx="1938" cy="0"/>
              <a:chOff x="5002856" y="1830448"/>
              <a:chExt cx="1230928" cy="0"/>
            </a:xfrm>
          </p:grpSpPr>
          <p:grpSp>
            <p:nvGrpSpPr>
              <p:cNvPr id="317" name="组 898"/>
              <p:cNvGrpSpPr/>
              <p:nvPr/>
            </p:nvGrpSpPr>
            <p:grpSpPr>
              <a:xfrm flipH="1">
                <a:off x="5002856" y="1830448"/>
                <a:ext cx="1230928" cy="0"/>
                <a:chOff x="2269616" y="1336674"/>
                <a:chExt cx="352128" cy="0"/>
              </a:xfrm>
            </p:grpSpPr>
            <p:cxnSp>
              <p:nvCxnSpPr>
                <p:cNvPr id="319" name="直线连接符 241"/>
                <p:cNvCxnSpPr/>
                <p:nvPr/>
              </p:nvCxnSpPr>
              <p:spPr>
                <a:xfrm>
                  <a:off x="2269616" y="1336674"/>
                  <a:ext cx="21600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直线连接符 65"/>
                <p:cNvCxnSpPr/>
                <p:nvPr/>
              </p:nvCxnSpPr>
              <p:spPr>
                <a:xfrm>
                  <a:off x="2539357" y="1336674"/>
                  <a:ext cx="82387" cy="0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8" name="直线连接符 241"/>
              <p:cNvCxnSpPr/>
              <p:nvPr/>
            </p:nvCxnSpPr>
            <p:spPr>
              <a:xfrm flipH="1">
                <a:off x="5268232" y="1830448"/>
                <a:ext cx="216000" cy="0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6" name="直线连接符 241"/>
            <p:cNvCxnSpPr/>
            <p:nvPr/>
          </p:nvCxnSpPr>
          <p:spPr>
            <a:xfrm flipH="1">
              <a:off x="9131" y="6930"/>
              <a:ext cx="34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1" name="文本框 320"/>
            <p:cNvSpPr txBox="1"/>
            <p:nvPr/>
          </p:nvSpPr>
          <p:spPr>
            <a:xfrm>
              <a:off x="3387" y="6707"/>
              <a:ext cx="485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2" name="文本框 321"/>
            <p:cNvSpPr txBox="1"/>
            <p:nvPr/>
          </p:nvSpPr>
          <p:spPr>
            <a:xfrm>
              <a:off x="9793" y="6943"/>
              <a:ext cx="1329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Primer U1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3" name="直接箭头连接符 27"/>
            <p:cNvCxnSpPr/>
            <p:nvPr/>
          </p:nvCxnSpPr>
          <p:spPr>
            <a:xfrm>
              <a:off x="5612" y="6198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直线连接符 66"/>
            <p:cNvCxnSpPr/>
            <p:nvPr/>
          </p:nvCxnSpPr>
          <p:spPr>
            <a:xfrm rot="21600000">
              <a:off x="3768" y="6925"/>
              <a:ext cx="5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接箭头连接符 27"/>
            <p:cNvCxnSpPr/>
            <p:nvPr/>
          </p:nvCxnSpPr>
          <p:spPr>
            <a:xfrm>
              <a:off x="5643" y="7219"/>
              <a:ext cx="0" cy="3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9" name="文本框 368"/>
            <p:cNvSpPr txBox="1"/>
            <p:nvPr/>
          </p:nvSpPr>
          <p:spPr>
            <a:xfrm>
              <a:off x="10829" y="7713"/>
              <a:ext cx="2876" cy="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Sequencing-ready</a:t>
              </a:r>
              <a:r>
                <a:rPr kumimoji="1" lang="zh-CN" altLang="en-US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dirty="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library </a:t>
              </a:r>
              <a:endParaRPr kumimoji="1" lang="zh-CN" alt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0" name="矩形 369"/>
            <p:cNvSpPr/>
            <p:nvPr/>
          </p:nvSpPr>
          <p:spPr>
            <a:xfrm>
              <a:off x="10489" y="1771"/>
              <a:ext cx="3148" cy="4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End-repaired</a:t>
              </a:r>
              <a:r>
                <a: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&amp;</a:t>
              </a:r>
              <a:r>
                <a: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add</a:t>
              </a:r>
              <a:r>
                <a: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A-tailing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1" name="文本框 370"/>
            <p:cNvSpPr txBox="1"/>
            <p:nvPr/>
          </p:nvSpPr>
          <p:spPr>
            <a:xfrm>
              <a:off x="7767" y="2447"/>
              <a:ext cx="803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UMI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2" name="文本框 371"/>
            <p:cNvSpPr txBox="1"/>
            <p:nvPr/>
          </p:nvSpPr>
          <p:spPr>
            <a:xfrm>
              <a:off x="8934" y="3128"/>
              <a:ext cx="1555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Index primer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3" name="文本框 372"/>
            <p:cNvSpPr txBox="1"/>
            <p:nvPr/>
          </p:nvSpPr>
          <p:spPr>
            <a:xfrm>
              <a:off x="11122" y="2577"/>
              <a:ext cx="2108" cy="436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 sz="12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/>
                <a:t>Add UMI</a:t>
              </a:r>
              <a:r>
                <a:rPr lang="zh-CN" altLang="en-US" dirty="0"/>
                <a:t> </a:t>
              </a:r>
              <a:r>
                <a:rPr lang="en-US" altLang="zh-CN" dirty="0"/>
                <a:t>adapters</a:t>
              </a:r>
              <a:endParaRPr lang="zh-CN" altLang="en-US" dirty="0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3436" y="7668"/>
              <a:ext cx="6383" cy="528"/>
              <a:chOff x="3457" y="7986"/>
              <a:chExt cx="6383" cy="528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3458" y="7986"/>
                <a:ext cx="6382" cy="88"/>
                <a:chOff x="3458" y="7986"/>
                <a:chExt cx="6382" cy="88"/>
              </a:xfrm>
            </p:grpSpPr>
            <p:cxnSp>
              <p:nvCxnSpPr>
                <p:cNvPr id="327" name="直线连接符 66"/>
                <p:cNvCxnSpPr/>
                <p:nvPr/>
              </p:nvCxnSpPr>
              <p:spPr>
                <a:xfrm flipH="1" flipV="1">
                  <a:off x="4105" y="8026"/>
                  <a:ext cx="3855" cy="0"/>
                </a:xfrm>
                <a:prstGeom prst="line">
                  <a:avLst/>
                </a:prstGeom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" name="连接器 897"/>
                <p:cNvSpPr>
                  <a:spLocks noChangeAspect="1"/>
                </p:cNvSpPr>
                <p:nvPr/>
              </p:nvSpPr>
              <p:spPr>
                <a:xfrm flipH="1">
                  <a:off x="5587" y="7986"/>
                  <a:ext cx="82" cy="89"/>
                </a:xfrm>
                <a:prstGeom prst="flowChartConnector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kumimoji="1" lang="zh-CN" altLang="en-US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31" name="组 898"/>
                <p:cNvGrpSpPr/>
                <p:nvPr/>
              </p:nvGrpSpPr>
              <p:grpSpPr>
                <a:xfrm rot="0" flipH="1">
                  <a:off x="7902" y="8025"/>
                  <a:ext cx="1938" cy="0"/>
                  <a:chOff x="2269616" y="1336674"/>
                  <a:chExt cx="352128" cy="0"/>
                </a:xfrm>
              </p:grpSpPr>
              <p:cxnSp>
                <p:nvCxnSpPr>
                  <p:cNvPr id="333" name="直线连接符 241"/>
                  <p:cNvCxnSpPr/>
                  <p:nvPr/>
                </p:nvCxnSpPr>
                <p:spPr>
                  <a:xfrm>
                    <a:off x="2269616" y="1336674"/>
                    <a:ext cx="216000" cy="0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4" name="直线连接符 65"/>
                  <p:cNvCxnSpPr/>
                  <p:nvPr/>
                </p:nvCxnSpPr>
                <p:spPr>
                  <a:xfrm>
                    <a:off x="2539357" y="1336674"/>
                    <a:ext cx="82387" cy="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32" name="直线连接符 241"/>
                <p:cNvCxnSpPr/>
                <p:nvPr/>
              </p:nvCxnSpPr>
              <p:spPr>
                <a:xfrm flipH="1">
                  <a:off x="8320" y="8025"/>
                  <a:ext cx="34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直线连接符 241"/>
                <p:cNvCxnSpPr/>
                <p:nvPr/>
              </p:nvCxnSpPr>
              <p:spPr>
                <a:xfrm flipH="1">
                  <a:off x="9141" y="8031"/>
                  <a:ext cx="34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直线连接符 66"/>
                <p:cNvCxnSpPr/>
                <p:nvPr/>
              </p:nvCxnSpPr>
              <p:spPr>
                <a:xfrm>
                  <a:off x="3458" y="8025"/>
                  <a:ext cx="907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组合 7"/>
              <p:cNvGrpSpPr/>
              <p:nvPr/>
            </p:nvGrpSpPr>
            <p:grpSpPr>
              <a:xfrm>
                <a:off x="3457" y="8150"/>
                <a:ext cx="6382" cy="88"/>
                <a:chOff x="3458" y="7986"/>
                <a:chExt cx="6382" cy="88"/>
              </a:xfrm>
            </p:grpSpPr>
            <p:cxnSp>
              <p:nvCxnSpPr>
                <p:cNvPr id="9" name="直线连接符 66"/>
                <p:cNvCxnSpPr/>
                <p:nvPr/>
              </p:nvCxnSpPr>
              <p:spPr>
                <a:xfrm flipH="1" flipV="1">
                  <a:off x="4105" y="8026"/>
                  <a:ext cx="3855" cy="0"/>
                </a:xfrm>
                <a:prstGeom prst="line">
                  <a:avLst/>
                </a:prstGeom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连接器 897"/>
                <p:cNvSpPr>
                  <a:spLocks noChangeAspect="1"/>
                </p:cNvSpPr>
                <p:nvPr/>
              </p:nvSpPr>
              <p:spPr>
                <a:xfrm flipH="1">
                  <a:off x="5587" y="7986"/>
                  <a:ext cx="82" cy="89"/>
                </a:xfrm>
                <a:prstGeom prst="flowChartConnector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endParaRPr kumimoji="1" lang="zh-CN" altLang="en-US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1" name="组 898"/>
                <p:cNvGrpSpPr/>
                <p:nvPr/>
              </p:nvGrpSpPr>
              <p:grpSpPr>
                <a:xfrm rot="0" flipH="1">
                  <a:off x="7902" y="8025"/>
                  <a:ext cx="1938" cy="0"/>
                  <a:chOff x="2269616" y="1336674"/>
                  <a:chExt cx="352128" cy="0"/>
                </a:xfrm>
              </p:grpSpPr>
              <p:cxnSp>
                <p:nvCxnSpPr>
                  <p:cNvPr id="12" name="直线连接符 241"/>
                  <p:cNvCxnSpPr/>
                  <p:nvPr/>
                </p:nvCxnSpPr>
                <p:spPr>
                  <a:xfrm>
                    <a:off x="2269616" y="1336674"/>
                    <a:ext cx="216000" cy="0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线连接符 65"/>
                  <p:cNvCxnSpPr/>
                  <p:nvPr/>
                </p:nvCxnSpPr>
                <p:spPr>
                  <a:xfrm>
                    <a:off x="2539357" y="1336674"/>
                    <a:ext cx="82387" cy="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" name="直线连接符 241"/>
                <p:cNvCxnSpPr/>
                <p:nvPr/>
              </p:nvCxnSpPr>
              <p:spPr>
                <a:xfrm flipH="1">
                  <a:off x="8320" y="8025"/>
                  <a:ext cx="34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线连接符 241"/>
                <p:cNvCxnSpPr/>
                <p:nvPr/>
              </p:nvCxnSpPr>
              <p:spPr>
                <a:xfrm flipH="1">
                  <a:off x="9141" y="8031"/>
                  <a:ext cx="34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线连接符 66"/>
                <p:cNvCxnSpPr/>
                <p:nvPr/>
              </p:nvCxnSpPr>
              <p:spPr>
                <a:xfrm>
                  <a:off x="3458" y="8025"/>
                  <a:ext cx="907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组合 19"/>
              <p:cNvGrpSpPr/>
              <p:nvPr/>
            </p:nvGrpSpPr>
            <p:grpSpPr>
              <a:xfrm>
                <a:off x="3458" y="8299"/>
                <a:ext cx="6382" cy="88"/>
                <a:chOff x="3458" y="7986"/>
                <a:chExt cx="6382" cy="88"/>
              </a:xfrm>
            </p:grpSpPr>
            <p:cxnSp>
              <p:nvCxnSpPr>
                <p:cNvPr id="21" name="直线连接符 66"/>
                <p:cNvCxnSpPr/>
                <p:nvPr/>
              </p:nvCxnSpPr>
              <p:spPr>
                <a:xfrm flipH="1" flipV="1">
                  <a:off x="4105" y="8026"/>
                  <a:ext cx="3855" cy="0"/>
                </a:xfrm>
                <a:prstGeom prst="line">
                  <a:avLst/>
                </a:prstGeom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连接器 897"/>
                <p:cNvSpPr>
                  <a:spLocks noChangeAspect="1"/>
                </p:cNvSpPr>
                <p:nvPr/>
              </p:nvSpPr>
              <p:spPr>
                <a:xfrm flipH="1">
                  <a:off x="5587" y="7986"/>
                  <a:ext cx="82" cy="89"/>
                </a:xfrm>
                <a:prstGeom prst="flowChartConnector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kumimoji="1" lang="zh-CN" altLang="en-US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4" name="组 898"/>
                <p:cNvGrpSpPr/>
                <p:nvPr/>
              </p:nvGrpSpPr>
              <p:grpSpPr>
                <a:xfrm rot="0" flipH="1">
                  <a:off x="7902" y="8025"/>
                  <a:ext cx="1938" cy="0"/>
                  <a:chOff x="2269616" y="1336674"/>
                  <a:chExt cx="352128" cy="0"/>
                </a:xfrm>
              </p:grpSpPr>
              <p:cxnSp>
                <p:nvCxnSpPr>
                  <p:cNvPr id="27" name="直线连接符 241"/>
                  <p:cNvCxnSpPr/>
                  <p:nvPr/>
                </p:nvCxnSpPr>
                <p:spPr>
                  <a:xfrm>
                    <a:off x="2269616" y="1336674"/>
                    <a:ext cx="216000" cy="0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线连接符 65"/>
                  <p:cNvCxnSpPr/>
                  <p:nvPr/>
                </p:nvCxnSpPr>
                <p:spPr>
                  <a:xfrm>
                    <a:off x="2539357" y="1336674"/>
                    <a:ext cx="82387" cy="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2" name="直线连接符 241"/>
                <p:cNvCxnSpPr/>
                <p:nvPr/>
              </p:nvCxnSpPr>
              <p:spPr>
                <a:xfrm flipH="1">
                  <a:off x="8320" y="8025"/>
                  <a:ext cx="34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线连接符 241"/>
                <p:cNvCxnSpPr/>
                <p:nvPr/>
              </p:nvCxnSpPr>
              <p:spPr>
                <a:xfrm flipH="1">
                  <a:off x="9141" y="8031"/>
                  <a:ext cx="34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线连接符 66"/>
                <p:cNvCxnSpPr/>
                <p:nvPr/>
              </p:nvCxnSpPr>
              <p:spPr>
                <a:xfrm>
                  <a:off x="3458" y="8025"/>
                  <a:ext cx="907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组合 34"/>
              <p:cNvGrpSpPr/>
              <p:nvPr/>
            </p:nvGrpSpPr>
            <p:grpSpPr>
              <a:xfrm>
                <a:off x="3457" y="8426"/>
                <a:ext cx="6382" cy="88"/>
                <a:chOff x="3458" y="7986"/>
                <a:chExt cx="6382" cy="88"/>
              </a:xfrm>
            </p:grpSpPr>
            <p:cxnSp>
              <p:nvCxnSpPr>
                <p:cNvPr id="36" name="直线连接符 66"/>
                <p:cNvCxnSpPr/>
                <p:nvPr/>
              </p:nvCxnSpPr>
              <p:spPr>
                <a:xfrm flipH="1" flipV="1">
                  <a:off x="4105" y="8026"/>
                  <a:ext cx="3855" cy="0"/>
                </a:xfrm>
                <a:prstGeom prst="line">
                  <a:avLst/>
                </a:prstGeom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连接器 897"/>
                <p:cNvSpPr>
                  <a:spLocks noChangeAspect="1"/>
                </p:cNvSpPr>
                <p:nvPr/>
              </p:nvSpPr>
              <p:spPr>
                <a:xfrm flipH="1">
                  <a:off x="5587" y="7986"/>
                  <a:ext cx="82" cy="89"/>
                </a:xfrm>
                <a:prstGeom prst="flowChartConnector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kumimoji="1" lang="zh-CN" altLang="en-US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8" name="组 898"/>
                <p:cNvGrpSpPr/>
                <p:nvPr/>
              </p:nvGrpSpPr>
              <p:grpSpPr>
                <a:xfrm rot="0" flipH="1">
                  <a:off x="7902" y="8025"/>
                  <a:ext cx="1938" cy="0"/>
                  <a:chOff x="2269616" y="1336674"/>
                  <a:chExt cx="352128" cy="0"/>
                </a:xfrm>
              </p:grpSpPr>
              <p:cxnSp>
                <p:nvCxnSpPr>
                  <p:cNvPr id="39" name="直线连接符 241"/>
                  <p:cNvCxnSpPr/>
                  <p:nvPr/>
                </p:nvCxnSpPr>
                <p:spPr>
                  <a:xfrm>
                    <a:off x="2269616" y="1336674"/>
                    <a:ext cx="216000" cy="0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线连接符 65"/>
                  <p:cNvCxnSpPr/>
                  <p:nvPr/>
                </p:nvCxnSpPr>
                <p:spPr>
                  <a:xfrm>
                    <a:off x="2539357" y="1336674"/>
                    <a:ext cx="82387" cy="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1" name="直线连接符 241"/>
                <p:cNvCxnSpPr/>
                <p:nvPr/>
              </p:nvCxnSpPr>
              <p:spPr>
                <a:xfrm flipH="1">
                  <a:off x="8320" y="8025"/>
                  <a:ext cx="340" cy="0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线连接符 241"/>
                <p:cNvCxnSpPr/>
                <p:nvPr/>
              </p:nvCxnSpPr>
              <p:spPr>
                <a:xfrm flipH="1">
                  <a:off x="9141" y="8031"/>
                  <a:ext cx="34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线连接符 66"/>
                <p:cNvCxnSpPr/>
                <p:nvPr/>
              </p:nvCxnSpPr>
              <p:spPr>
                <a:xfrm>
                  <a:off x="3458" y="8025"/>
                  <a:ext cx="907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" name="文本框 24"/>
            <p:cNvSpPr txBox="1"/>
            <p:nvPr/>
          </p:nvSpPr>
          <p:spPr>
            <a:xfrm>
              <a:off x="2470" y="3192"/>
              <a:ext cx="227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universal primer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1920" y="116205"/>
            <a:ext cx="2126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315" y="5589270"/>
            <a:ext cx="89668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Fig. S1.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Schematic representation of the cfBEST method. Red dot: the site of interest; UMI: Unique Molecular identifiers；Index: sample index; Primer F1: Target-specific primer in 1st PCR; Primer F2: Target-specific primer in 2nd PCR, which is close to the site of interest; Primer U1: a universal primer of P7; Primer U2: a universal tail part of P5. 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WPS 演示</Application>
  <PresentationFormat>全屏显示(4:3)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等线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wyl</dc:creator>
  <cp:lastModifiedBy>自定义</cp:lastModifiedBy>
  <cp:revision>317</cp:revision>
  <cp:lastPrinted>2018-09-07T04:38:00Z</cp:lastPrinted>
  <dcterms:created xsi:type="dcterms:W3CDTF">2017-01-09T01:34:00Z</dcterms:created>
  <dcterms:modified xsi:type="dcterms:W3CDTF">2021-10-27T00:52:57Z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DAA2951B0BED4855A00AA92DD4492357</vt:lpwstr>
  </property>
</Properties>
</file>