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3"/>
  </p:notesMasterIdLst>
  <p:sldIdLst>
    <p:sldId id="259" r:id="rId2"/>
  </p:sldIdLst>
  <p:sldSz cx="23774400" cy="23774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5FF"/>
    <a:srgbClr val="9DC3E7"/>
    <a:srgbClr val="72FFFF"/>
    <a:srgbClr val="050AAC"/>
    <a:srgbClr val="DB754D"/>
    <a:srgbClr val="C00000"/>
    <a:srgbClr val="02BA38"/>
    <a:srgbClr val="F8766D"/>
    <a:srgbClr val="06BFC4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95BF5A-98C8-2049-93B9-58D391D4C9E1}" v="1" dt="2023-04-11T17:34:13.4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599"/>
    <p:restoredTop sz="81386"/>
  </p:normalViewPr>
  <p:slideViewPr>
    <p:cSldViewPr snapToGrid="0" snapToObjects="1">
      <p:cViewPr varScale="1">
        <p:scale>
          <a:sx n="25" d="100"/>
          <a:sy n="25" d="100"/>
        </p:scale>
        <p:origin x="2456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ocher, Kristen" userId="2873a0c8-0c10-4334-a60f-dc74c30abc96" providerId="ADAL" clId="{1195BF5A-98C8-2049-93B9-58D391D4C9E1}"/>
    <pc:docChg chg="modSld">
      <pc:chgData name="Kocher, Kristen" userId="2873a0c8-0c10-4334-a60f-dc74c30abc96" providerId="ADAL" clId="{1195BF5A-98C8-2049-93B9-58D391D4C9E1}" dt="2023-04-11T17:34:21.390" v="5" actId="1076"/>
      <pc:docMkLst>
        <pc:docMk/>
      </pc:docMkLst>
      <pc:sldChg chg="addSp modSp mod modNotesTx">
        <pc:chgData name="Kocher, Kristen" userId="2873a0c8-0c10-4334-a60f-dc74c30abc96" providerId="ADAL" clId="{1195BF5A-98C8-2049-93B9-58D391D4C9E1}" dt="2023-04-11T17:34:21.390" v="5" actId="1076"/>
        <pc:sldMkLst>
          <pc:docMk/>
          <pc:sldMk cId="1399084119" sldId="259"/>
        </pc:sldMkLst>
        <pc:spChg chg="add mod">
          <ac:chgData name="Kocher, Kristen" userId="2873a0c8-0c10-4334-a60f-dc74c30abc96" providerId="ADAL" clId="{1195BF5A-98C8-2049-93B9-58D391D4C9E1}" dt="2023-04-11T17:34:21.390" v="5" actId="1076"/>
          <ac:spMkLst>
            <pc:docMk/>
            <pc:sldMk cId="1399084119" sldId="259"/>
            <ac:spMk id="2" creationId="{28C8684F-EEBF-5B35-D9F0-C9A3CBA1DFBE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kkocher/Desktop/GENELIST_Covid_Res_Contrl_0.05_FUN_PlatformCorr%20cop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kkocher/Desktop/GENELIST_Covid_Res_Contrl_0.05_FUN_PlatformCorr%20copy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Top biological</a:t>
            </a:r>
            <a:r>
              <a:rPr lang="en-US" b="1" baseline="0" dirty="0">
                <a:latin typeface="Arial" panose="020B0604020202020204" pitchFamily="34" charset="0"/>
                <a:cs typeface="Arial" panose="020B0604020202020204" pitchFamily="34" charset="0"/>
              </a:rPr>
              <a:t> processes associated with d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ecreased DNA methylation</a:t>
            </a:r>
          </a:p>
        </c:rich>
      </c:tx>
      <c:layout>
        <c:manualLayout>
          <c:xMode val="edge"/>
          <c:yMode val="edge"/>
          <c:x val="4.8075081958503872E-2"/>
          <c:y val="2.626691320336381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48579270641257499"/>
          <c:y val="0.10824886785697378"/>
          <c:w val="0.48965266971110322"/>
          <c:h val="0.82404592274540034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GO_BP_hypo!$B$1</c:f>
              <c:strCache>
                <c:ptCount val="1"/>
                <c:pt idx="0">
                  <c:v>absolute_logpval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2">
                  <a:shade val="3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5D8-B740-B53E-3F168ED2414F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shade val="43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5D8-B740-B53E-3F168ED2414F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>
                  <a:shade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5D8-B740-B53E-3F168ED2414F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>
                  <a:shade val="5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5D8-B740-B53E-3F168ED2414F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shade val="63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65D8-B740-B53E-3F168ED2414F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>
                  <a:shade val="7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65D8-B740-B53E-3F168ED2414F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>
                  <a:shade val="7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65D8-B740-B53E-3F168ED2414F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2">
                  <a:shade val="83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65D8-B740-B53E-3F168ED2414F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2">
                  <a:shade val="9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65D8-B740-B53E-3F168ED2414F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2">
                  <a:shade val="9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65D8-B740-B53E-3F168ED2414F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2">
                  <a:tint val="97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65D8-B740-B53E-3F168ED2414F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2">
                  <a:tint val="9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65D8-B740-B53E-3F168ED2414F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2">
                  <a:tint val="84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65D8-B740-B53E-3F168ED2414F}"/>
              </c:ext>
            </c:extLst>
          </c:dPt>
          <c:dPt>
            <c:idx val="13"/>
            <c:invertIfNegative val="0"/>
            <c:bubble3D val="0"/>
            <c:spPr>
              <a:solidFill>
                <a:schemeClr val="accent2">
                  <a:tint val="77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65D8-B740-B53E-3F168ED2414F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2">
                  <a:tint val="7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65D8-B740-B53E-3F168ED2414F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2">
                  <a:tint val="64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65D8-B740-B53E-3F168ED2414F}"/>
              </c:ext>
            </c:extLst>
          </c:dPt>
          <c:dPt>
            <c:idx val="16"/>
            <c:invertIfNegative val="0"/>
            <c:bubble3D val="0"/>
            <c:spPr>
              <a:solidFill>
                <a:schemeClr val="accent2">
                  <a:tint val="57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1-65D8-B740-B53E-3F168ED2414F}"/>
              </c:ext>
            </c:extLst>
          </c:dPt>
          <c:dPt>
            <c:idx val="17"/>
            <c:invertIfNegative val="0"/>
            <c:bubble3D val="0"/>
            <c:spPr>
              <a:solidFill>
                <a:schemeClr val="accent2">
                  <a:tint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3-65D8-B740-B53E-3F168ED2414F}"/>
              </c:ext>
            </c:extLst>
          </c:dPt>
          <c:dPt>
            <c:idx val="18"/>
            <c:invertIfNegative val="0"/>
            <c:bubble3D val="0"/>
            <c:spPr>
              <a:solidFill>
                <a:schemeClr val="accent2">
                  <a:tint val="44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5-65D8-B740-B53E-3F168ED2414F}"/>
              </c:ext>
            </c:extLst>
          </c:dPt>
          <c:dPt>
            <c:idx val="19"/>
            <c:invertIfNegative val="0"/>
            <c:bubble3D val="0"/>
            <c:spPr>
              <a:solidFill>
                <a:schemeClr val="accent2">
                  <a:tint val="37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7-65D8-B740-B53E-3F168ED2414F}"/>
              </c:ext>
            </c:extLst>
          </c:dPt>
          <c:cat>
            <c:strRef>
              <c:f>GO_BP_hypo!$A$2:$A$21</c:f>
              <c:strCache>
                <c:ptCount val="20"/>
                <c:pt idx="0">
                  <c:v>negative regulation of interleukin-13 production </c:v>
                </c:pt>
                <c:pt idx="1">
                  <c:v>negative regulation of interleukin-5 production </c:v>
                </c:pt>
                <c:pt idx="2">
                  <c:v>positive regulation of early endosome to late endosome transport </c:v>
                </c:pt>
                <c:pt idx="3">
                  <c:v>DNA dealkylation </c:v>
                </c:pt>
                <c:pt idx="4">
                  <c:v>DNA dealkylation involved in DNA repair </c:v>
                </c:pt>
                <c:pt idx="5">
                  <c:v>positive regulation of cytoplasmic transport </c:v>
                </c:pt>
                <c:pt idx="6">
                  <c:v>organic hydroxy compound biosynthetic process </c:v>
                </c:pt>
                <c:pt idx="7">
                  <c:v>regulation of interleukin-5 production </c:v>
                </c:pt>
                <c:pt idx="8">
                  <c:v>regulation of interleukin-13 production </c:v>
                </c:pt>
                <c:pt idx="9">
                  <c:v>steroid biosynthetic process </c:v>
                </c:pt>
                <c:pt idx="10">
                  <c:v>regulation of early endosome to late endosome transport </c:v>
                </c:pt>
                <c:pt idx="11">
                  <c:v>ubiquitin-dependent protein catabolic process via the multivesicular body sorting pathway </c:v>
                </c:pt>
                <c:pt idx="12">
                  <c:v>bile acid biosynthetic process </c:v>
                </c:pt>
                <c:pt idx="13">
                  <c:v>bile acid metabolic process </c:v>
                </c:pt>
                <c:pt idx="14">
                  <c:v>tRNA aminoacylation </c:v>
                </c:pt>
                <c:pt idx="15">
                  <c:v>tRNA aminoacylation for protein translation </c:v>
                </c:pt>
                <c:pt idx="16">
                  <c:v>transcription initiation from RNA polymerase II promoter </c:v>
                </c:pt>
                <c:pt idx="17">
                  <c:v>regulation of receptor catabolic process </c:v>
                </c:pt>
                <c:pt idx="18">
                  <c:v>regulation of synapse structural plasticity </c:v>
                </c:pt>
                <c:pt idx="19">
                  <c:v>regulation of adherens junction organization </c:v>
                </c:pt>
              </c:strCache>
            </c:strRef>
          </c:cat>
          <c:val>
            <c:numRef>
              <c:f>GO_BP_hypo!$B$2:$B$21</c:f>
              <c:numCache>
                <c:formatCode>0.00</c:formatCode>
                <c:ptCount val="20"/>
                <c:pt idx="0">
                  <c:v>3.9086984013706081</c:v>
                </c:pt>
                <c:pt idx="1">
                  <c:v>3.9086984013706081</c:v>
                </c:pt>
                <c:pt idx="2">
                  <c:v>3.4645342057051329</c:v>
                </c:pt>
                <c:pt idx="3">
                  <c:v>3.2604752358676978</c:v>
                </c:pt>
                <c:pt idx="4">
                  <c:v>3.2604752358676978</c:v>
                </c:pt>
                <c:pt idx="5">
                  <c:v>3.1743225810544615</c:v>
                </c:pt>
                <c:pt idx="6">
                  <c:v>3.1275402022462697</c:v>
                </c:pt>
                <c:pt idx="7">
                  <c:v>3.0245851473885739</c:v>
                </c:pt>
                <c:pt idx="8">
                  <c:v>2.8404886643366161</c:v>
                </c:pt>
                <c:pt idx="9">
                  <c:v>2.7960265941217544</c:v>
                </c:pt>
                <c:pt idx="10">
                  <c:v>2.7369708067182996</c:v>
                </c:pt>
                <c:pt idx="11">
                  <c:v>2.5620321103929196</c:v>
                </c:pt>
                <c:pt idx="12">
                  <c:v>2.3853088675900018</c:v>
                </c:pt>
                <c:pt idx="13">
                  <c:v>2.2139401833185004</c:v>
                </c:pt>
                <c:pt idx="14">
                  <c:v>2.0945769828737308</c:v>
                </c:pt>
                <c:pt idx="15">
                  <c:v>1.9907964214460263</c:v>
                </c:pt>
                <c:pt idx="16">
                  <c:v>1.867480918954505</c:v>
                </c:pt>
                <c:pt idx="17">
                  <c:v>1.7538454850336742</c:v>
                </c:pt>
                <c:pt idx="18">
                  <c:v>1.7538454850336742</c:v>
                </c:pt>
                <c:pt idx="19">
                  <c:v>1.7538454850336742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8-65D8-B740-B53E-3F168ED241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811736047"/>
        <c:axId val="1811657839"/>
      </c:barChart>
      <c:catAx>
        <c:axId val="181173604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811657839"/>
        <c:crosses val="autoZero"/>
        <c:auto val="1"/>
        <c:lblAlgn val="ctr"/>
        <c:lblOffset val="100"/>
        <c:noMultiLvlLbl val="0"/>
      </c:catAx>
      <c:valAx>
        <c:axId val="181165783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8117360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Top</a:t>
            </a:r>
            <a:r>
              <a:rPr lang="en-US" b="1" baseline="0" dirty="0">
                <a:latin typeface="Arial" panose="020B0604020202020204" pitchFamily="34" charset="0"/>
                <a:cs typeface="Arial" panose="020B0604020202020204" pitchFamily="34" charset="0"/>
              </a:rPr>
              <a:t> biological processes associated with 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ncreased</a:t>
            </a:r>
            <a:r>
              <a:rPr lang="en-US" b="1" baseline="0" dirty="0">
                <a:latin typeface="Arial" panose="020B0604020202020204" pitchFamily="34" charset="0"/>
                <a:cs typeface="Arial" panose="020B0604020202020204" pitchFamily="34" charset="0"/>
              </a:rPr>
              <a:t> DNA methylation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3.704033219760941E-2"/>
          <c:y val="2.91854591148486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46546082629063379"/>
          <c:y val="0.10824886785697378"/>
          <c:w val="0.49508590132557206"/>
          <c:h val="0.82404592274540034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GO_BP_hyper!$B$1</c:f>
              <c:strCache>
                <c:ptCount val="1"/>
                <c:pt idx="0">
                  <c:v>absolute_logpval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1">
                  <a:shade val="3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56E-D145-B054-45A8023F354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>
                  <a:shade val="43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56E-D145-B054-45A8023F354C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shade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56E-D145-B054-45A8023F354C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>
                  <a:shade val="5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56E-D145-B054-45A8023F354C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>
                  <a:shade val="63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956E-D145-B054-45A8023F354C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>
                  <a:shade val="7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956E-D145-B054-45A8023F354C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1">
                  <a:shade val="7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956E-D145-B054-45A8023F354C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1">
                  <a:shade val="83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956E-D145-B054-45A8023F354C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1">
                  <a:shade val="9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956E-D145-B054-45A8023F354C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1">
                  <a:shade val="9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956E-D145-B054-45A8023F354C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1">
                  <a:tint val="97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956E-D145-B054-45A8023F354C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1">
                  <a:tint val="9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956E-D145-B054-45A8023F354C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1">
                  <a:tint val="84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956E-D145-B054-45A8023F354C}"/>
              </c:ext>
            </c:extLst>
          </c:dPt>
          <c:dPt>
            <c:idx val="13"/>
            <c:invertIfNegative val="0"/>
            <c:bubble3D val="0"/>
            <c:spPr>
              <a:solidFill>
                <a:schemeClr val="accent1">
                  <a:tint val="77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956E-D145-B054-45A8023F354C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1">
                  <a:tint val="7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956E-D145-B054-45A8023F354C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1">
                  <a:tint val="64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956E-D145-B054-45A8023F354C}"/>
              </c:ext>
            </c:extLst>
          </c:dPt>
          <c:dPt>
            <c:idx val="16"/>
            <c:invertIfNegative val="0"/>
            <c:bubble3D val="0"/>
            <c:spPr>
              <a:solidFill>
                <a:schemeClr val="accent1">
                  <a:tint val="57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1-956E-D145-B054-45A8023F354C}"/>
              </c:ext>
            </c:extLst>
          </c:dPt>
          <c:dPt>
            <c:idx val="17"/>
            <c:invertIfNegative val="0"/>
            <c:bubble3D val="0"/>
            <c:spPr>
              <a:solidFill>
                <a:schemeClr val="accent1">
                  <a:tint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3-956E-D145-B054-45A8023F354C}"/>
              </c:ext>
            </c:extLst>
          </c:dPt>
          <c:dPt>
            <c:idx val="18"/>
            <c:invertIfNegative val="0"/>
            <c:bubble3D val="0"/>
            <c:spPr>
              <a:solidFill>
                <a:schemeClr val="accent1">
                  <a:tint val="44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5-956E-D145-B054-45A8023F354C}"/>
              </c:ext>
            </c:extLst>
          </c:dPt>
          <c:dPt>
            <c:idx val="19"/>
            <c:invertIfNegative val="0"/>
            <c:bubble3D val="0"/>
            <c:spPr>
              <a:solidFill>
                <a:schemeClr val="accent1">
                  <a:tint val="37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7-956E-D145-B054-45A8023F354C}"/>
              </c:ext>
            </c:extLst>
          </c:dPt>
          <c:cat>
            <c:strRef>
              <c:f>GO_BP_hyper!$A$2:$A$21</c:f>
              <c:strCache>
                <c:ptCount val="20"/>
                <c:pt idx="0">
                  <c:v>retrograde transport, endosome to Golgi </c:v>
                </c:pt>
                <c:pt idx="1">
                  <c:v>regulation of epithelial cell migration </c:v>
                </c:pt>
                <c:pt idx="2">
                  <c:v>regulation of protein localization to plasma membrane </c:v>
                </c:pt>
                <c:pt idx="3">
                  <c:v>cellular response to fluid shear stress </c:v>
                </c:pt>
                <c:pt idx="4">
                  <c:v>regulation of histone H3-K9 methylation </c:v>
                </c:pt>
                <c:pt idx="5">
                  <c:v>positive regulation of histone methylation </c:v>
                </c:pt>
                <c:pt idx="6">
                  <c:v>cation transmembrane transport </c:v>
                </c:pt>
                <c:pt idx="7">
                  <c:v>cellular protein-containing complex assembly </c:v>
                </c:pt>
                <c:pt idx="8">
                  <c:v>cytosolic transport </c:v>
                </c:pt>
                <c:pt idx="9">
                  <c:v>negative regulation of gene expression </c:v>
                </c:pt>
                <c:pt idx="10">
                  <c:v>glutamine family amino acid catabolic process </c:v>
                </c:pt>
                <c:pt idx="11">
                  <c:v>regulation of metaphase plate congression </c:v>
                </c:pt>
                <c:pt idx="12">
                  <c:v>vesicle fusion with Golgi apparatus </c:v>
                </c:pt>
                <c:pt idx="13">
                  <c:v>positive regulation of blood-brain barrier permeability </c:v>
                </c:pt>
                <c:pt idx="14">
                  <c:v>positive regulation of dendritic cell differentiation </c:v>
                </c:pt>
                <c:pt idx="15">
                  <c:v>negative regulation of cell adhesion </c:v>
                </c:pt>
                <c:pt idx="16">
                  <c:v>regulation of sprouting angiogenesis </c:v>
                </c:pt>
                <c:pt idx="17">
                  <c:v>protein heterooligomerization </c:v>
                </c:pt>
                <c:pt idx="18">
                  <c:v>positive regulation of pri-miRNA transcription by RNA polymerase II </c:v>
                </c:pt>
                <c:pt idx="19">
                  <c:v>aspartate metabolic process </c:v>
                </c:pt>
              </c:strCache>
            </c:strRef>
          </c:cat>
          <c:val>
            <c:numRef>
              <c:f>GO_BP_hyper!$B$2:$B$21</c:f>
              <c:numCache>
                <c:formatCode>0.00</c:formatCode>
                <c:ptCount val="20"/>
                <c:pt idx="0">
                  <c:v>3.2865285845564931</c:v>
                </c:pt>
                <c:pt idx="1">
                  <c:v>3.1790921151374194</c:v>
                </c:pt>
                <c:pt idx="2">
                  <c:v>2.84234438906751</c:v>
                </c:pt>
                <c:pt idx="3">
                  <c:v>2.7582954039854339</c:v>
                </c:pt>
                <c:pt idx="4">
                  <c:v>2.7582954039854339</c:v>
                </c:pt>
                <c:pt idx="5">
                  <c:v>2.7055538789234195</c:v>
                </c:pt>
                <c:pt idx="6">
                  <c:v>2.6605102876724636</c:v>
                </c:pt>
                <c:pt idx="7">
                  <c:v>2.5336056174416015</c:v>
                </c:pt>
                <c:pt idx="8">
                  <c:v>2.511083783195029</c:v>
                </c:pt>
                <c:pt idx="9">
                  <c:v>2.4637809182436179</c:v>
                </c:pt>
                <c:pt idx="10">
                  <c:v>2.3795463562540649</c:v>
                </c:pt>
                <c:pt idx="11">
                  <c:v>2.3768617236506207</c:v>
                </c:pt>
                <c:pt idx="12">
                  <c:v>2.3768617236506207</c:v>
                </c:pt>
                <c:pt idx="13">
                  <c:v>2.3768617236506207</c:v>
                </c:pt>
                <c:pt idx="14">
                  <c:v>2.3768617236506207</c:v>
                </c:pt>
                <c:pt idx="15">
                  <c:v>2.3706856149117836</c:v>
                </c:pt>
                <c:pt idx="16">
                  <c:v>2.3182646625213299</c:v>
                </c:pt>
                <c:pt idx="17">
                  <c:v>2.3019614411004081</c:v>
                </c:pt>
                <c:pt idx="18">
                  <c:v>2.2710291586251108</c:v>
                </c:pt>
                <c:pt idx="19">
                  <c:v>2.2068175369065184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8-956E-D145-B054-45A8023F35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90506271"/>
        <c:axId val="1811516543"/>
      </c:barChart>
      <c:catAx>
        <c:axId val="169050627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811516543"/>
        <c:crosses val="autoZero"/>
        <c:auto val="1"/>
        <c:lblAlgn val="ctr"/>
        <c:lblOffset val="100"/>
        <c:noMultiLvlLbl val="0"/>
      </c:catAx>
      <c:valAx>
        <c:axId val="181151654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69050627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3ABE40-1397-CA4E-8A05-D819EF869BFA}" type="datetimeFigureOut">
              <a:rPr lang="en-US" smtClean="0"/>
              <a:t>4/11/23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623933-05A1-2C4E-B707-4B5196EC1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5350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282285" rtl="0" eaLnBrk="1" latinLnBrk="0" hangingPunct="1">
      <a:defRPr sz="2995" kern="1200">
        <a:solidFill>
          <a:schemeClr val="tx1"/>
        </a:solidFill>
        <a:latin typeface="+mn-lt"/>
        <a:ea typeface="+mn-ea"/>
        <a:cs typeface="+mn-cs"/>
      </a:defRPr>
    </a:lvl1pPr>
    <a:lvl2pPr marL="1141143" algn="l" defTabSz="2282285" rtl="0" eaLnBrk="1" latinLnBrk="0" hangingPunct="1">
      <a:defRPr sz="2995" kern="1200">
        <a:solidFill>
          <a:schemeClr val="tx1"/>
        </a:solidFill>
        <a:latin typeface="+mn-lt"/>
        <a:ea typeface="+mn-ea"/>
        <a:cs typeface="+mn-cs"/>
      </a:defRPr>
    </a:lvl2pPr>
    <a:lvl3pPr marL="2282285" algn="l" defTabSz="2282285" rtl="0" eaLnBrk="1" latinLnBrk="0" hangingPunct="1">
      <a:defRPr sz="2995" kern="1200">
        <a:solidFill>
          <a:schemeClr val="tx1"/>
        </a:solidFill>
        <a:latin typeface="+mn-lt"/>
        <a:ea typeface="+mn-ea"/>
        <a:cs typeface="+mn-cs"/>
      </a:defRPr>
    </a:lvl3pPr>
    <a:lvl4pPr marL="3423428" algn="l" defTabSz="2282285" rtl="0" eaLnBrk="1" latinLnBrk="0" hangingPunct="1">
      <a:defRPr sz="2995" kern="1200">
        <a:solidFill>
          <a:schemeClr val="tx1"/>
        </a:solidFill>
        <a:latin typeface="+mn-lt"/>
        <a:ea typeface="+mn-ea"/>
        <a:cs typeface="+mn-cs"/>
      </a:defRPr>
    </a:lvl4pPr>
    <a:lvl5pPr marL="4564570" algn="l" defTabSz="2282285" rtl="0" eaLnBrk="1" latinLnBrk="0" hangingPunct="1">
      <a:defRPr sz="2995" kern="1200">
        <a:solidFill>
          <a:schemeClr val="tx1"/>
        </a:solidFill>
        <a:latin typeface="+mn-lt"/>
        <a:ea typeface="+mn-ea"/>
        <a:cs typeface="+mn-cs"/>
      </a:defRPr>
    </a:lvl5pPr>
    <a:lvl6pPr marL="5705713" algn="l" defTabSz="2282285" rtl="0" eaLnBrk="1" latinLnBrk="0" hangingPunct="1">
      <a:defRPr sz="2995" kern="1200">
        <a:solidFill>
          <a:schemeClr val="tx1"/>
        </a:solidFill>
        <a:latin typeface="+mn-lt"/>
        <a:ea typeface="+mn-ea"/>
        <a:cs typeface="+mn-cs"/>
      </a:defRPr>
    </a:lvl6pPr>
    <a:lvl7pPr marL="6846856" algn="l" defTabSz="2282285" rtl="0" eaLnBrk="1" latinLnBrk="0" hangingPunct="1">
      <a:defRPr sz="2995" kern="1200">
        <a:solidFill>
          <a:schemeClr val="tx1"/>
        </a:solidFill>
        <a:latin typeface="+mn-lt"/>
        <a:ea typeface="+mn-ea"/>
        <a:cs typeface="+mn-cs"/>
      </a:defRPr>
    </a:lvl7pPr>
    <a:lvl8pPr marL="7987998" algn="l" defTabSz="2282285" rtl="0" eaLnBrk="1" latinLnBrk="0" hangingPunct="1">
      <a:defRPr sz="2995" kern="1200">
        <a:solidFill>
          <a:schemeClr val="tx1"/>
        </a:solidFill>
        <a:latin typeface="+mn-lt"/>
        <a:ea typeface="+mn-ea"/>
        <a:cs typeface="+mn-cs"/>
      </a:defRPr>
    </a:lvl8pPr>
    <a:lvl9pPr marL="9129141" algn="l" defTabSz="2282285" rtl="0" eaLnBrk="1" latinLnBrk="0" hangingPunct="1">
      <a:defRPr sz="299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Supplemental Figure S3.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GO enrichment analysis of annotated DMPs between RES and CTL cohorts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Biological processes were obtained using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Enrichr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and a significance threshold of p </a:t>
            </a:r>
            <a:r>
              <a:rPr lang="en-US" sz="1800" u="sng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&lt;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0.05 was used. Absolute log(p-value) represents statistical significance for the identified processes to be associated with the imported list of annotated probes.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623933-05A1-2C4E-B707-4B5196EC1B1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965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83080" y="3890859"/>
            <a:ext cx="20208240" cy="8277013"/>
          </a:xfrm>
        </p:spPr>
        <p:txBody>
          <a:bodyPr anchor="b"/>
          <a:lstStyle>
            <a:lvl1pPr algn="ctr">
              <a:defRPr sz="1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71800" y="12487065"/>
            <a:ext cx="17830800" cy="5739975"/>
          </a:xfrm>
        </p:spPr>
        <p:txBody>
          <a:bodyPr/>
          <a:lstStyle>
            <a:lvl1pPr marL="0" indent="0" algn="ctr">
              <a:buNone/>
              <a:defRPr sz="6240"/>
            </a:lvl1pPr>
            <a:lvl2pPr marL="1188720" indent="0" algn="ctr">
              <a:buNone/>
              <a:defRPr sz="5200"/>
            </a:lvl2pPr>
            <a:lvl3pPr marL="2377440" indent="0" algn="ctr">
              <a:buNone/>
              <a:defRPr sz="4680"/>
            </a:lvl3pPr>
            <a:lvl4pPr marL="3566160" indent="0" algn="ctr">
              <a:buNone/>
              <a:defRPr sz="4160"/>
            </a:lvl4pPr>
            <a:lvl5pPr marL="4754880" indent="0" algn="ctr">
              <a:buNone/>
              <a:defRPr sz="4160"/>
            </a:lvl5pPr>
            <a:lvl6pPr marL="5943600" indent="0" algn="ctr">
              <a:buNone/>
              <a:defRPr sz="4160"/>
            </a:lvl6pPr>
            <a:lvl7pPr marL="7132320" indent="0" algn="ctr">
              <a:buNone/>
              <a:defRPr sz="4160"/>
            </a:lvl7pPr>
            <a:lvl8pPr marL="8321040" indent="0" algn="ctr">
              <a:buNone/>
              <a:defRPr sz="4160"/>
            </a:lvl8pPr>
            <a:lvl9pPr marL="9509760" indent="0" algn="ctr">
              <a:buNone/>
              <a:defRPr sz="41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211CC-150A-0C4B-B21A-A22917AFBD97}" type="datetimeFigureOut">
              <a:rPr lang="en-US" smtClean="0"/>
              <a:t>4/11/23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569F-2AF3-9E47-AF74-158537327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039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211CC-150A-0C4B-B21A-A22917AFBD97}" type="datetimeFigureOut">
              <a:rPr lang="en-US" smtClean="0"/>
              <a:t>4/11/23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569F-2AF3-9E47-AF74-158537327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569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013556" y="1265767"/>
            <a:ext cx="5126355" cy="2014770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34491" y="1265767"/>
            <a:ext cx="15081885" cy="2014770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211CC-150A-0C4B-B21A-A22917AFBD97}" type="datetimeFigureOut">
              <a:rPr lang="en-US" smtClean="0"/>
              <a:t>4/11/23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569F-2AF3-9E47-AF74-158537327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123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211CC-150A-0C4B-B21A-A22917AFBD97}" type="datetimeFigureOut">
              <a:rPr lang="en-US" smtClean="0"/>
              <a:t>4/11/23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569F-2AF3-9E47-AF74-158537327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60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2109" y="5927097"/>
            <a:ext cx="20505420" cy="9889488"/>
          </a:xfrm>
        </p:spPr>
        <p:txBody>
          <a:bodyPr anchor="b"/>
          <a:lstStyle>
            <a:lvl1pPr>
              <a:defRPr sz="1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2109" y="15910144"/>
            <a:ext cx="20505420" cy="5200648"/>
          </a:xfrm>
        </p:spPr>
        <p:txBody>
          <a:bodyPr/>
          <a:lstStyle>
            <a:lvl1pPr marL="0" indent="0">
              <a:buNone/>
              <a:defRPr sz="6240">
                <a:solidFill>
                  <a:schemeClr val="tx1"/>
                </a:solidFill>
              </a:defRPr>
            </a:lvl1pPr>
            <a:lvl2pPr marL="1188720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2pPr>
            <a:lvl3pPr marL="2377440" indent="0">
              <a:buNone/>
              <a:defRPr sz="4680">
                <a:solidFill>
                  <a:schemeClr val="tx1">
                    <a:tint val="75000"/>
                  </a:schemeClr>
                </a:solidFill>
              </a:defRPr>
            </a:lvl3pPr>
            <a:lvl4pPr marL="3566160" indent="0">
              <a:buNone/>
              <a:defRPr sz="4160">
                <a:solidFill>
                  <a:schemeClr val="tx1">
                    <a:tint val="75000"/>
                  </a:schemeClr>
                </a:solidFill>
              </a:defRPr>
            </a:lvl4pPr>
            <a:lvl5pPr marL="4754880" indent="0">
              <a:buNone/>
              <a:defRPr sz="4160">
                <a:solidFill>
                  <a:schemeClr val="tx1">
                    <a:tint val="75000"/>
                  </a:schemeClr>
                </a:solidFill>
              </a:defRPr>
            </a:lvl5pPr>
            <a:lvl6pPr marL="5943600" indent="0">
              <a:buNone/>
              <a:defRPr sz="4160">
                <a:solidFill>
                  <a:schemeClr val="tx1">
                    <a:tint val="75000"/>
                  </a:schemeClr>
                </a:solidFill>
              </a:defRPr>
            </a:lvl6pPr>
            <a:lvl7pPr marL="7132320" indent="0">
              <a:buNone/>
              <a:defRPr sz="4160">
                <a:solidFill>
                  <a:schemeClr val="tx1">
                    <a:tint val="75000"/>
                  </a:schemeClr>
                </a:solidFill>
              </a:defRPr>
            </a:lvl7pPr>
            <a:lvl8pPr marL="8321040" indent="0">
              <a:buNone/>
              <a:defRPr sz="4160">
                <a:solidFill>
                  <a:schemeClr val="tx1">
                    <a:tint val="75000"/>
                  </a:schemeClr>
                </a:solidFill>
              </a:defRPr>
            </a:lvl8pPr>
            <a:lvl9pPr marL="9509760" indent="0">
              <a:buNone/>
              <a:defRPr sz="41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211CC-150A-0C4B-B21A-A22917AFBD97}" type="datetimeFigureOut">
              <a:rPr lang="en-US" smtClean="0"/>
              <a:t>4/11/23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569F-2AF3-9E47-AF74-158537327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91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4490" y="6328834"/>
            <a:ext cx="10104120" cy="150846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35790" y="6328834"/>
            <a:ext cx="10104120" cy="150846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211CC-150A-0C4B-B21A-A22917AFBD97}" type="datetimeFigureOut">
              <a:rPr lang="en-US" smtClean="0"/>
              <a:t>4/11/23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569F-2AF3-9E47-AF74-158537327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596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7587" y="1265772"/>
            <a:ext cx="20505420" cy="45952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37589" y="5828032"/>
            <a:ext cx="10057684" cy="2856228"/>
          </a:xfrm>
        </p:spPr>
        <p:txBody>
          <a:bodyPr anchor="b"/>
          <a:lstStyle>
            <a:lvl1pPr marL="0" indent="0">
              <a:buNone/>
              <a:defRPr sz="6240" b="1"/>
            </a:lvl1pPr>
            <a:lvl2pPr marL="1188720" indent="0">
              <a:buNone/>
              <a:defRPr sz="5200" b="1"/>
            </a:lvl2pPr>
            <a:lvl3pPr marL="2377440" indent="0">
              <a:buNone/>
              <a:defRPr sz="4680" b="1"/>
            </a:lvl3pPr>
            <a:lvl4pPr marL="3566160" indent="0">
              <a:buNone/>
              <a:defRPr sz="4160" b="1"/>
            </a:lvl4pPr>
            <a:lvl5pPr marL="4754880" indent="0">
              <a:buNone/>
              <a:defRPr sz="4160" b="1"/>
            </a:lvl5pPr>
            <a:lvl6pPr marL="5943600" indent="0">
              <a:buNone/>
              <a:defRPr sz="4160" b="1"/>
            </a:lvl6pPr>
            <a:lvl7pPr marL="7132320" indent="0">
              <a:buNone/>
              <a:defRPr sz="4160" b="1"/>
            </a:lvl7pPr>
            <a:lvl8pPr marL="8321040" indent="0">
              <a:buNone/>
              <a:defRPr sz="4160" b="1"/>
            </a:lvl8pPr>
            <a:lvl9pPr marL="9509760" indent="0">
              <a:buNone/>
              <a:defRPr sz="41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37589" y="8684260"/>
            <a:ext cx="10057684" cy="127732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035791" y="5828032"/>
            <a:ext cx="10107217" cy="2856228"/>
          </a:xfrm>
        </p:spPr>
        <p:txBody>
          <a:bodyPr anchor="b"/>
          <a:lstStyle>
            <a:lvl1pPr marL="0" indent="0">
              <a:buNone/>
              <a:defRPr sz="6240" b="1"/>
            </a:lvl1pPr>
            <a:lvl2pPr marL="1188720" indent="0">
              <a:buNone/>
              <a:defRPr sz="5200" b="1"/>
            </a:lvl2pPr>
            <a:lvl3pPr marL="2377440" indent="0">
              <a:buNone/>
              <a:defRPr sz="4680" b="1"/>
            </a:lvl3pPr>
            <a:lvl4pPr marL="3566160" indent="0">
              <a:buNone/>
              <a:defRPr sz="4160" b="1"/>
            </a:lvl4pPr>
            <a:lvl5pPr marL="4754880" indent="0">
              <a:buNone/>
              <a:defRPr sz="4160" b="1"/>
            </a:lvl5pPr>
            <a:lvl6pPr marL="5943600" indent="0">
              <a:buNone/>
              <a:defRPr sz="4160" b="1"/>
            </a:lvl6pPr>
            <a:lvl7pPr marL="7132320" indent="0">
              <a:buNone/>
              <a:defRPr sz="4160" b="1"/>
            </a:lvl7pPr>
            <a:lvl8pPr marL="8321040" indent="0">
              <a:buNone/>
              <a:defRPr sz="4160" b="1"/>
            </a:lvl8pPr>
            <a:lvl9pPr marL="9509760" indent="0">
              <a:buNone/>
              <a:defRPr sz="41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035791" y="8684260"/>
            <a:ext cx="10107217" cy="127732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211CC-150A-0C4B-B21A-A22917AFBD97}" type="datetimeFigureOut">
              <a:rPr lang="en-US" smtClean="0"/>
              <a:t>4/11/23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569F-2AF3-9E47-AF74-158537327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393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211CC-150A-0C4B-B21A-A22917AFBD97}" type="datetimeFigureOut">
              <a:rPr lang="en-US" smtClean="0"/>
              <a:t>4/11/23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569F-2AF3-9E47-AF74-158537327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531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211CC-150A-0C4B-B21A-A22917AFBD97}" type="datetimeFigureOut">
              <a:rPr lang="en-US" smtClean="0"/>
              <a:t>4/11/23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569F-2AF3-9E47-AF74-158537327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749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7587" y="1584960"/>
            <a:ext cx="7667863" cy="5547360"/>
          </a:xfrm>
        </p:spPr>
        <p:txBody>
          <a:bodyPr anchor="b"/>
          <a:lstStyle>
            <a:lvl1pPr>
              <a:defRPr sz="83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07217" y="3423079"/>
            <a:ext cx="12035790" cy="16895233"/>
          </a:xfrm>
        </p:spPr>
        <p:txBody>
          <a:bodyPr/>
          <a:lstStyle>
            <a:lvl1pPr>
              <a:defRPr sz="8320"/>
            </a:lvl1pPr>
            <a:lvl2pPr>
              <a:defRPr sz="7280"/>
            </a:lvl2pPr>
            <a:lvl3pPr>
              <a:defRPr sz="624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37587" y="7132320"/>
            <a:ext cx="7667863" cy="13213505"/>
          </a:xfrm>
        </p:spPr>
        <p:txBody>
          <a:bodyPr/>
          <a:lstStyle>
            <a:lvl1pPr marL="0" indent="0">
              <a:buNone/>
              <a:defRPr sz="4160"/>
            </a:lvl1pPr>
            <a:lvl2pPr marL="1188720" indent="0">
              <a:buNone/>
              <a:defRPr sz="3640"/>
            </a:lvl2pPr>
            <a:lvl3pPr marL="2377440" indent="0">
              <a:buNone/>
              <a:defRPr sz="3120"/>
            </a:lvl3pPr>
            <a:lvl4pPr marL="3566160" indent="0">
              <a:buNone/>
              <a:defRPr sz="2600"/>
            </a:lvl4pPr>
            <a:lvl5pPr marL="4754880" indent="0">
              <a:buNone/>
              <a:defRPr sz="2600"/>
            </a:lvl5pPr>
            <a:lvl6pPr marL="5943600" indent="0">
              <a:buNone/>
              <a:defRPr sz="2600"/>
            </a:lvl6pPr>
            <a:lvl7pPr marL="7132320" indent="0">
              <a:buNone/>
              <a:defRPr sz="2600"/>
            </a:lvl7pPr>
            <a:lvl8pPr marL="8321040" indent="0">
              <a:buNone/>
              <a:defRPr sz="2600"/>
            </a:lvl8pPr>
            <a:lvl9pPr marL="9509760" indent="0">
              <a:buNone/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211CC-150A-0C4B-B21A-A22917AFBD97}" type="datetimeFigureOut">
              <a:rPr lang="en-US" smtClean="0"/>
              <a:t>4/11/23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569F-2AF3-9E47-AF74-158537327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780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7587" y="1584960"/>
            <a:ext cx="7667863" cy="5547360"/>
          </a:xfrm>
        </p:spPr>
        <p:txBody>
          <a:bodyPr anchor="b"/>
          <a:lstStyle>
            <a:lvl1pPr>
              <a:defRPr sz="83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107217" y="3423079"/>
            <a:ext cx="12035790" cy="16895233"/>
          </a:xfrm>
        </p:spPr>
        <p:txBody>
          <a:bodyPr anchor="t"/>
          <a:lstStyle>
            <a:lvl1pPr marL="0" indent="0">
              <a:buNone/>
              <a:defRPr sz="8320"/>
            </a:lvl1pPr>
            <a:lvl2pPr marL="1188720" indent="0">
              <a:buNone/>
              <a:defRPr sz="7280"/>
            </a:lvl2pPr>
            <a:lvl3pPr marL="2377440" indent="0">
              <a:buNone/>
              <a:defRPr sz="6240"/>
            </a:lvl3pPr>
            <a:lvl4pPr marL="3566160" indent="0">
              <a:buNone/>
              <a:defRPr sz="5200"/>
            </a:lvl4pPr>
            <a:lvl5pPr marL="4754880" indent="0">
              <a:buNone/>
              <a:defRPr sz="5200"/>
            </a:lvl5pPr>
            <a:lvl6pPr marL="5943600" indent="0">
              <a:buNone/>
              <a:defRPr sz="5200"/>
            </a:lvl6pPr>
            <a:lvl7pPr marL="7132320" indent="0">
              <a:buNone/>
              <a:defRPr sz="5200"/>
            </a:lvl7pPr>
            <a:lvl8pPr marL="8321040" indent="0">
              <a:buNone/>
              <a:defRPr sz="5200"/>
            </a:lvl8pPr>
            <a:lvl9pPr marL="9509760" indent="0">
              <a:buNone/>
              <a:defRPr sz="5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37587" y="7132320"/>
            <a:ext cx="7667863" cy="13213505"/>
          </a:xfrm>
        </p:spPr>
        <p:txBody>
          <a:bodyPr/>
          <a:lstStyle>
            <a:lvl1pPr marL="0" indent="0">
              <a:buNone/>
              <a:defRPr sz="4160"/>
            </a:lvl1pPr>
            <a:lvl2pPr marL="1188720" indent="0">
              <a:buNone/>
              <a:defRPr sz="3640"/>
            </a:lvl2pPr>
            <a:lvl3pPr marL="2377440" indent="0">
              <a:buNone/>
              <a:defRPr sz="3120"/>
            </a:lvl3pPr>
            <a:lvl4pPr marL="3566160" indent="0">
              <a:buNone/>
              <a:defRPr sz="2600"/>
            </a:lvl4pPr>
            <a:lvl5pPr marL="4754880" indent="0">
              <a:buNone/>
              <a:defRPr sz="2600"/>
            </a:lvl5pPr>
            <a:lvl6pPr marL="5943600" indent="0">
              <a:buNone/>
              <a:defRPr sz="2600"/>
            </a:lvl6pPr>
            <a:lvl7pPr marL="7132320" indent="0">
              <a:buNone/>
              <a:defRPr sz="2600"/>
            </a:lvl7pPr>
            <a:lvl8pPr marL="8321040" indent="0">
              <a:buNone/>
              <a:defRPr sz="2600"/>
            </a:lvl8pPr>
            <a:lvl9pPr marL="9509760" indent="0">
              <a:buNone/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211CC-150A-0C4B-B21A-A22917AFBD97}" type="datetimeFigureOut">
              <a:rPr lang="en-US" smtClean="0"/>
              <a:t>4/11/23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569F-2AF3-9E47-AF74-158537327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50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34490" y="1265772"/>
            <a:ext cx="20505420" cy="45952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34490" y="6328834"/>
            <a:ext cx="20505420" cy="150846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34490" y="22035352"/>
            <a:ext cx="5349240" cy="1265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1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3211CC-150A-0C4B-B21A-A22917AFBD97}" type="datetimeFigureOut">
              <a:rPr lang="en-US" smtClean="0"/>
              <a:t>4/11/23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875270" y="22035352"/>
            <a:ext cx="8023860" cy="1265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1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790670" y="22035352"/>
            <a:ext cx="5349240" cy="1265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1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AC569F-2AF3-9E47-AF74-158537327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804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2377440" rtl="0" eaLnBrk="1" latinLnBrk="0" hangingPunct="1">
        <a:lnSpc>
          <a:spcPct val="90000"/>
        </a:lnSpc>
        <a:spcBef>
          <a:spcPct val="0"/>
        </a:spcBef>
        <a:buNone/>
        <a:defRPr sz="114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94360" indent="-594360" algn="l" defTabSz="2377440" rtl="0" eaLnBrk="1" latinLnBrk="0" hangingPunct="1">
        <a:lnSpc>
          <a:spcPct val="90000"/>
        </a:lnSpc>
        <a:spcBef>
          <a:spcPts val="2600"/>
        </a:spcBef>
        <a:buFont typeface="Arial" panose="020B0604020202020204" pitchFamily="34" charset="0"/>
        <a:buChar char="•"/>
        <a:defRPr sz="7280" kern="1200">
          <a:solidFill>
            <a:schemeClr val="tx1"/>
          </a:solidFill>
          <a:latin typeface="+mn-lt"/>
          <a:ea typeface="+mn-ea"/>
          <a:cs typeface="+mn-cs"/>
        </a:defRPr>
      </a:lvl1pPr>
      <a:lvl2pPr marL="1783080" indent="-594360" algn="l" defTabSz="2377440" rtl="0" eaLnBrk="1" latinLnBrk="0" hangingPunct="1">
        <a:lnSpc>
          <a:spcPct val="90000"/>
        </a:lnSpc>
        <a:spcBef>
          <a:spcPts val="1300"/>
        </a:spcBef>
        <a:buFont typeface="Arial" panose="020B0604020202020204" pitchFamily="34" charset="0"/>
        <a:buChar char="•"/>
        <a:defRPr sz="6240" kern="1200">
          <a:solidFill>
            <a:schemeClr val="tx1"/>
          </a:solidFill>
          <a:latin typeface="+mn-lt"/>
          <a:ea typeface="+mn-ea"/>
          <a:cs typeface="+mn-cs"/>
        </a:defRPr>
      </a:lvl2pPr>
      <a:lvl3pPr marL="2971800" indent="-594360" algn="l" defTabSz="2377440" rtl="0" eaLnBrk="1" latinLnBrk="0" hangingPunct="1">
        <a:lnSpc>
          <a:spcPct val="90000"/>
        </a:lnSpc>
        <a:spcBef>
          <a:spcPts val="1300"/>
        </a:spcBef>
        <a:buFont typeface="Arial" panose="020B0604020202020204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3pPr>
      <a:lvl4pPr marL="4160520" indent="-594360" algn="l" defTabSz="2377440" rtl="0" eaLnBrk="1" latinLnBrk="0" hangingPunct="1">
        <a:lnSpc>
          <a:spcPct val="90000"/>
        </a:lnSpc>
        <a:spcBef>
          <a:spcPts val="1300"/>
        </a:spcBef>
        <a:buFont typeface="Arial" panose="020B0604020202020204" pitchFamily="34" charset="0"/>
        <a:buChar char="•"/>
        <a:defRPr sz="4680" kern="1200">
          <a:solidFill>
            <a:schemeClr val="tx1"/>
          </a:solidFill>
          <a:latin typeface="+mn-lt"/>
          <a:ea typeface="+mn-ea"/>
          <a:cs typeface="+mn-cs"/>
        </a:defRPr>
      </a:lvl4pPr>
      <a:lvl5pPr marL="5349240" indent="-594360" algn="l" defTabSz="2377440" rtl="0" eaLnBrk="1" latinLnBrk="0" hangingPunct="1">
        <a:lnSpc>
          <a:spcPct val="90000"/>
        </a:lnSpc>
        <a:spcBef>
          <a:spcPts val="1300"/>
        </a:spcBef>
        <a:buFont typeface="Arial" panose="020B0604020202020204" pitchFamily="34" charset="0"/>
        <a:buChar char="•"/>
        <a:defRPr sz="4680" kern="1200">
          <a:solidFill>
            <a:schemeClr val="tx1"/>
          </a:solidFill>
          <a:latin typeface="+mn-lt"/>
          <a:ea typeface="+mn-ea"/>
          <a:cs typeface="+mn-cs"/>
        </a:defRPr>
      </a:lvl5pPr>
      <a:lvl6pPr marL="6537960" indent="-594360" algn="l" defTabSz="2377440" rtl="0" eaLnBrk="1" latinLnBrk="0" hangingPunct="1">
        <a:lnSpc>
          <a:spcPct val="90000"/>
        </a:lnSpc>
        <a:spcBef>
          <a:spcPts val="1300"/>
        </a:spcBef>
        <a:buFont typeface="Arial" panose="020B0604020202020204" pitchFamily="34" charset="0"/>
        <a:buChar char="•"/>
        <a:defRPr sz="4680" kern="1200">
          <a:solidFill>
            <a:schemeClr val="tx1"/>
          </a:solidFill>
          <a:latin typeface="+mn-lt"/>
          <a:ea typeface="+mn-ea"/>
          <a:cs typeface="+mn-cs"/>
        </a:defRPr>
      </a:lvl6pPr>
      <a:lvl7pPr marL="7726680" indent="-594360" algn="l" defTabSz="2377440" rtl="0" eaLnBrk="1" latinLnBrk="0" hangingPunct="1">
        <a:lnSpc>
          <a:spcPct val="90000"/>
        </a:lnSpc>
        <a:spcBef>
          <a:spcPts val="1300"/>
        </a:spcBef>
        <a:buFont typeface="Arial" panose="020B0604020202020204" pitchFamily="34" charset="0"/>
        <a:buChar char="•"/>
        <a:defRPr sz="4680" kern="1200">
          <a:solidFill>
            <a:schemeClr val="tx1"/>
          </a:solidFill>
          <a:latin typeface="+mn-lt"/>
          <a:ea typeface="+mn-ea"/>
          <a:cs typeface="+mn-cs"/>
        </a:defRPr>
      </a:lvl7pPr>
      <a:lvl8pPr marL="8915400" indent="-594360" algn="l" defTabSz="2377440" rtl="0" eaLnBrk="1" latinLnBrk="0" hangingPunct="1">
        <a:lnSpc>
          <a:spcPct val="90000"/>
        </a:lnSpc>
        <a:spcBef>
          <a:spcPts val="1300"/>
        </a:spcBef>
        <a:buFont typeface="Arial" panose="020B0604020202020204" pitchFamily="34" charset="0"/>
        <a:buChar char="•"/>
        <a:defRPr sz="4680" kern="1200">
          <a:solidFill>
            <a:schemeClr val="tx1"/>
          </a:solidFill>
          <a:latin typeface="+mn-lt"/>
          <a:ea typeface="+mn-ea"/>
          <a:cs typeface="+mn-cs"/>
        </a:defRPr>
      </a:lvl8pPr>
      <a:lvl9pPr marL="10104120" indent="-594360" algn="l" defTabSz="2377440" rtl="0" eaLnBrk="1" latinLnBrk="0" hangingPunct="1">
        <a:lnSpc>
          <a:spcPct val="90000"/>
        </a:lnSpc>
        <a:spcBef>
          <a:spcPts val="1300"/>
        </a:spcBef>
        <a:buFont typeface="Arial" panose="020B0604020202020204" pitchFamily="34" charset="0"/>
        <a:buChar char="•"/>
        <a:defRPr sz="46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377440" rtl="0" eaLnBrk="1" latinLnBrk="0" hangingPunct="1">
        <a:defRPr sz="4680" kern="1200">
          <a:solidFill>
            <a:schemeClr val="tx1"/>
          </a:solidFill>
          <a:latin typeface="+mn-lt"/>
          <a:ea typeface="+mn-ea"/>
          <a:cs typeface="+mn-cs"/>
        </a:defRPr>
      </a:lvl1pPr>
      <a:lvl2pPr marL="1188720" algn="l" defTabSz="2377440" rtl="0" eaLnBrk="1" latinLnBrk="0" hangingPunct="1">
        <a:defRPr sz="4680" kern="1200">
          <a:solidFill>
            <a:schemeClr val="tx1"/>
          </a:solidFill>
          <a:latin typeface="+mn-lt"/>
          <a:ea typeface="+mn-ea"/>
          <a:cs typeface="+mn-cs"/>
        </a:defRPr>
      </a:lvl2pPr>
      <a:lvl3pPr marL="2377440" algn="l" defTabSz="2377440" rtl="0" eaLnBrk="1" latinLnBrk="0" hangingPunct="1">
        <a:defRPr sz="4680" kern="1200">
          <a:solidFill>
            <a:schemeClr val="tx1"/>
          </a:solidFill>
          <a:latin typeface="+mn-lt"/>
          <a:ea typeface="+mn-ea"/>
          <a:cs typeface="+mn-cs"/>
        </a:defRPr>
      </a:lvl3pPr>
      <a:lvl4pPr marL="3566160" algn="l" defTabSz="2377440" rtl="0" eaLnBrk="1" latinLnBrk="0" hangingPunct="1">
        <a:defRPr sz="4680" kern="1200">
          <a:solidFill>
            <a:schemeClr val="tx1"/>
          </a:solidFill>
          <a:latin typeface="+mn-lt"/>
          <a:ea typeface="+mn-ea"/>
          <a:cs typeface="+mn-cs"/>
        </a:defRPr>
      </a:lvl4pPr>
      <a:lvl5pPr marL="4754880" algn="l" defTabSz="2377440" rtl="0" eaLnBrk="1" latinLnBrk="0" hangingPunct="1">
        <a:defRPr sz="4680" kern="1200">
          <a:solidFill>
            <a:schemeClr val="tx1"/>
          </a:solidFill>
          <a:latin typeface="+mn-lt"/>
          <a:ea typeface="+mn-ea"/>
          <a:cs typeface="+mn-cs"/>
        </a:defRPr>
      </a:lvl5pPr>
      <a:lvl6pPr marL="5943600" algn="l" defTabSz="2377440" rtl="0" eaLnBrk="1" latinLnBrk="0" hangingPunct="1">
        <a:defRPr sz="4680" kern="1200">
          <a:solidFill>
            <a:schemeClr val="tx1"/>
          </a:solidFill>
          <a:latin typeface="+mn-lt"/>
          <a:ea typeface="+mn-ea"/>
          <a:cs typeface="+mn-cs"/>
        </a:defRPr>
      </a:lvl6pPr>
      <a:lvl7pPr marL="7132320" algn="l" defTabSz="2377440" rtl="0" eaLnBrk="1" latinLnBrk="0" hangingPunct="1">
        <a:defRPr sz="4680" kern="1200">
          <a:solidFill>
            <a:schemeClr val="tx1"/>
          </a:solidFill>
          <a:latin typeface="+mn-lt"/>
          <a:ea typeface="+mn-ea"/>
          <a:cs typeface="+mn-cs"/>
        </a:defRPr>
      </a:lvl7pPr>
      <a:lvl8pPr marL="8321040" algn="l" defTabSz="2377440" rtl="0" eaLnBrk="1" latinLnBrk="0" hangingPunct="1">
        <a:defRPr sz="4680" kern="1200">
          <a:solidFill>
            <a:schemeClr val="tx1"/>
          </a:solidFill>
          <a:latin typeface="+mn-lt"/>
          <a:ea typeface="+mn-ea"/>
          <a:cs typeface="+mn-cs"/>
        </a:defRPr>
      </a:lvl8pPr>
      <a:lvl9pPr marL="9509760" algn="l" defTabSz="2377440" rtl="0" eaLnBrk="1" latinLnBrk="0" hangingPunct="1">
        <a:defRPr sz="46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B8DD3842-438F-0D9B-D5A1-E110E1B3E0E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1380466"/>
              </p:ext>
            </p:extLst>
          </p:nvPr>
        </p:nvGraphicFramePr>
        <p:xfrm>
          <a:off x="530497" y="923273"/>
          <a:ext cx="10691686" cy="4351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C9193C0F-DF3B-3BA0-EE3F-7230E7783F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5451991"/>
              </p:ext>
            </p:extLst>
          </p:nvPr>
        </p:nvGraphicFramePr>
        <p:xfrm>
          <a:off x="750157" y="5257800"/>
          <a:ext cx="10691686" cy="4351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BD90024D-4B5E-5662-B5A3-F807FB21E2BE}"/>
              </a:ext>
            </a:extLst>
          </p:cNvPr>
          <p:cNvSpPr txBox="1"/>
          <p:nvPr/>
        </p:nvSpPr>
        <p:spPr>
          <a:xfrm>
            <a:off x="7275533" y="5133398"/>
            <a:ext cx="151836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Absolute log(p-value)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1ED665-7B92-8B1C-6F85-838025A6A7AF}"/>
              </a:ext>
            </a:extLst>
          </p:cNvPr>
          <p:cNvSpPr txBox="1"/>
          <p:nvPr/>
        </p:nvSpPr>
        <p:spPr>
          <a:xfrm>
            <a:off x="7275533" y="9449906"/>
            <a:ext cx="151836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Absolute log(p-value)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443962-F554-C62C-D772-8A16E068FE04}"/>
              </a:ext>
            </a:extLst>
          </p:cNvPr>
          <p:cNvSpPr txBox="1"/>
          <p:nvPr/>
        </p:nvSpPr>
        <p:spPr>
          <a:xfrm>
            <a:off x="0" y="0"/>
            <a:ext cx="36872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Supplemental Figure S3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C8684F-EEBF-5B35-D9F0-C9A3CBA1DFBE}"/>
              </a:ext>
            </a:extLst>
          </p:cNvPr>
          <p:cNvSpPr txBox="1"/>
          <p:nvPr/>
        </p:nvSpPr>
        <p:spPr>
          <a:xfrm>
            <a:off x="750157" y="10686871"/>
            <a:ext cx="146571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Supplemental Figure S3.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GO enrichment analysis of annotated DMPs between RES and CTL cohorts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Biological processes were obtained using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Enrichr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and a significance threshold of p </a:t>
            </a:r>
            <a:r>
              <a:rPr lang="en-US" sz="1800" u="sng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&lt;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0.05 was used. Absolute log(p-value) represents statistical significance for the identified processes to be associated with the imported list of annotated probes.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0841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915</TotalTime>
  <Words>142</Words>
  <Application>Microsoft Macintosh PowerPoint</Application>
  <PresentationFormat>Custom</PresentationFormat>
  <Paragraphs>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Kocher, Kristen</dc:creator>
  <cp:lastModifiedBy>Kocher, Kristen</cp:lastModifiedBy>
  <cp:revision>25</cp:revision>
  <cp:lastPrinted>2022-05-02T19:31:26Z</cp:lastPrinted>
  <dcterms:created xsi:type="dcterms:W3CDTF">2022-04-28T17:54:06Z</dcterms:created>
  <dcterms:modified xsi:type="dcterms:W3CDTF">2023-04-11T17:34:21Z</dcterms:modified>
</cp:coreProperties>
</file>