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6" r:id="rId3"/>
    <p:sldId id="280" r:id="rId4"/>
    <p:sldId id="281" r:id="rId5"/>
    <p:sldId id="279" r:id="rId6"/>
    <p:sldId id="278" r:id="rId7"/>
    <p:sldId id="258" r:id="rId8"/>
    <p:sldId id="259" r:id="rId9"/>
    <p:sldId id="260" r:id="rId10"/>
    <p:sldId id="261" r:id="rId11"/>
    <p:sldId id="262" r:id="rId12"/>
    <p:sldId id="263" r:id="rId13"/>
    <p:sldId id="264" r:id="rId14"/>
    <p:sldId id="265" r:id="rId15"/>
    <p:sldId id="268" r:id="rId16"/>
    <p:sldId id="269" r:id="rId17"/>
    <p:sldId id="270" r:id="rId18"/>
    <p:sldId id="271" r:id="rId19"/>
    <p:sldId id="272" r:id="rId20"/>
    <p:sldId id="273" r:id="rId21"/>
    <p:sldId id="275" r:id="rId22"/>
    <p:sldId id="274" r:id="rId23"/>
    <p:sldId id="276"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60"/>
  </p:normalViewPr>
  <p:slideViewPr>
    <p:cSldViewPr snapToGrid="0">
      <p:cViewPr varScale="1">
        <p:scale>
          <a:sx n="112" d="100"/>
          <a:sy n="112" d="100"/>
        </p:scale>
        <p:origin x="78"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7020837-B2FC-4F5C-9F3A-0BBC625C46F4}" type="datetimeFigureOut">
              <a:rPr lang="en-GB" smtClean="0"/>
              <a:t>15/10/2024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343051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020837-B2FC-4F5C-9F3A-0BBC625C46F4}" type="datetimeFigureOut">
              <a:rPr lang="en-GB" smtClean="0"/>
              <a:t>15/10/2024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2128760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7020837-B2FC-4F5C-9F3A-0BBC625C46F4}" type="datetimeFigureOut">
              <a:rPr lang="en-GB" smtClean="0"/>
              <a:t>15/10/2024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13700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7020837-B2FC-4F5C-9F3A-0BBC625C46F4}" type="datetimeFigureOut">
              <a:rPr lang="en-GB" smtClean="0"/>
              <a:t>15/10/2024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3475079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7020837-B2FC-4F5C-9F3A-0BBC625C46F4}" type="datetimeFigureOut">
              <a:rPr lang="en-GB" smtClean="0"/>
              <a:t>15/10/2024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111875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7020837-B2FC-4F5C-9F3A-0BBC625C46F4}" type="datetimeFigureOut">
              <a:rPr lang="en-GB" smtClean="0"/>
              <a:t>15/10/2024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1019295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020837-B2FC-4F5C-9F3A-0BBC625C46F4}" type="datetimeFigureOut">
              <a:rPr lang="en-GB" smtClean="0"/>
              <a:t>15/10/2024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18555284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7020837-B2FC-4F5C-9F3A-0BBC625C46F4}" type="datetimeFigureOut">
              <a:rPr lang="en-GB" smtClean="0"/>
              <a:t>15/10/2024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2457745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7020837-B2FC-4F5C-9F3A-0BBC625C46F4}" type="datetimeFigureOut">
              <a:rPr lang="en-GB" smtClean="0"/>
              <a:t>15/10/2024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1615987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020837-B2FC-4F5C-9F3A-0BBC625C46F4}" type="datetimeFigureOut">
              <a:rPr lang="en-GB" smtClean="0"/>
              <a:t>15/10/2024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3520689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7020837-B2FC-4F5C-9F3A-0BBC625C46F4}" type="datetimeFigureOut">
              <a:rPr lang="en-GB" smtClean="0"/>
              <a:t>15/10/2024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9763D08-DBEC-454C-B881-326F5190FECF}" type="slidenum">
              <a:rPr lang="en-GB" smtClean="0"/>
              <a:t>‹Nr.›</a:t>
            </a:fld>
            <a:endParaRPr lang="en-GB"/>
          </a:p>
        </p:txBody>
      </p:sp>
    </p:spTree>
    <p:extLst>
      <p:ext uri="{BB962C8B-B14F-4D97-AF65-F5344CB8AC3E}">
        <p14:creationId xmlns:p14="http://schemas.microsoft.com/office/powerpoint/2010/main" val="40612193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020837-B2FC-4F5C-9F3A-0BBC625C46F4}" type="datetimeFigureOut">
              <a:rPr lang="en-GB" smtClean="0"/>
              <a:t>15/10/2024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763D08-DBEC-454C-B881-326F5190FECF}" type="slidenum">
              <a:rPr lang="en-GB" smtClean="0"/>
              <a:t>‹Nr.›</a:t>
            </a:fld>
            <a:endParaRPr lang="en-GB"/>
          </a:p>
        </p:txBody>
      </p:sp>
    </p:spTree>
    <p:extLst>
      <p:ext uri="{BB962C8B-B14F-4D97-AF65-F5344CB8AC3E}">
        <p14:creationId xmlns:p14="http://schemas.microsoft.com/office/powerpoint/2010/main" val="3505557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5235" y="1122363"/>
            <a:ext cx="11663533" cy="2387600"/>
          </a:xfrm>
        </p:spPr>
        <p:txBody>
          <a:bodyPr>
            <a:normAutofit fontScale="90000"/>
          </a:bodyPr>
          <a:lstStyle/>
          <a:p>
            <a:r>
              <a:rPr lang="en-GB" sz="4400" dirty="0" smtClean="0"/>
              <a:t>Comparative Meta-Analysis of Transcriptomic Studies in Spinal Muscular Atrophy: Comparison </a:t>
            </a:r>
            <a:r>
              <a:rPr lang="en-GB" sz="4400" smtClean="0"/>
              <a:t>between Tissues and Mouse Models</a:t>
            </a:r>
            <a:r>
              <a:rPr lang="en-US" sz="4400" dirty="0" smtClean="0"/>
              <a:t/>
            </a:r>
            <a:br>
              <a:rPr lang="en-US" sz="4400" dirty="0" smtClean="0"/>
            </a:br>
            <a:r>
              <a:rPr lang="en-US" sz="4400" dirty="0" smtClean="0"/>
              <a:t/>
            </a:r>
            <a:br>
              <a:rPr lang="en-US" sz="4400" dirty="0" smtClean="0"/>
            </a:br>
            <a:r>
              <a:rPr lang="en-US" sz="4400" dirty="0" smtClean="0"/>
              <a:t>-</a:t>
            </a:r>
            <a:r>
              <a:rPr lang="en-US" sz="4400" smtClean="0"/>
              <a:t>Supplementary Figures-</a:t>
            </a:r>
            <a:endParaRPr lang="en-US" sz="4400" dirty="0"/>
          </a:p>
        </p:txBody>
      </p:sp>
      <p:sp>
        <p:nvSpPr>
          <p:cNvPr id="3" name="Subtitle 2"/>
          <p:cNvSpPr>
            <a:spLocks noGrp="1"/>
          </p:cNvSpPr>
          <p:nvPr>
            <p:ph type="subTitle" idx="1"/>
          </p:nvPr>
        </p:nvSpPr>
        <p:spPr>
          <a:xfrm>
            <a:off x="1524000" y="4312117"/>
            <a:ext cx="9144000" cy="2387065"/>
          </a:xfrm>
        </p:spPr>
        <p:txBody>
          <a:bodyPr>
            <a:normAutofit fontScale="70000" lnSpcReduction="20000"/>
          </a:bodyPr>
          <a:lstStyle/>
          <a:p>
            <a:r>
              <a:rPr lang="en-US" dirty="0" smtClean="0"/>
              <a:t>Shamini </a:t>
            </a:r>
            <a:r>
              <a:rPr lang="en-US" smtClean="0"/>
              <a:t>Hemandhar Kumar</a:t>
            </a:r>
            <a:r>
              <a:rPr lang="en-US" baseline="30000" smtClean="0"/>
              <a:t>1</a:t>
            </a:r>
            <a:r>
              <a:rPr lang="en-US" smtClean="0"/>
              <a:t>, Katharina Brandt</a:t>
            </a:r>
            <a:r>
              <a:rPr lang="en-US" baseline="30000" smtClean="0"/>
              <a:t>1</a:t>
            </a:r>
            <a:r>
              <a:rPr lang="en-US" smtClean="0"/>
              <a:t>, Peter Claus</a:t>
            </a:r>
            <a:r>
              <a:rPr lang="en-US" baseline="30000" smtClean="0"/>
              <a:t>2,3</a:t>
            </a:r>
            <a:r>
              <a:rPr lang="en-US" smtClean="0"/>
              <a:t>, </a:t>
            </a:r>
            <a:r>
              <a:rPr lang="en-US" dirty="0" smtClean="0"/>
              <a:t>Klaus Jung</a:t>
            </a:r>
            <a:r>
              <a:rPr lang="en-US" baseline="30000" dirty="0" smtClean="0"/>
              <a:t>1</a:t>
            </a:r>
          </a:p>
          <a:p>
            <a:endParaRPr lang="en-US" baseline="30000" dirty="0" smtClean="0"/>
          </a:p>
          <a:p>
            <a:r>
              <a:rPr lang="en-US" baseline="30000" dirty="0" smtClean="0"/>
              <a:t>1</a:t>
            </a:r>
            <a:r>
              <a:rPr lang="en-US" dirty="0" smtClean="0"/>
              <a:t>Institute </a:t>
            </a:r>
            <a:r>
              <a:rPr lang="en-US" dirty="0"/>
              <a:t>for Animal Breeding </a:t>
            </a:r>
            <a:r>
              <a:rPr lang="en-US"/>
              <a:t>and </a:t>
            </a:r>
            <a:r>
              <a:rPr lang="en-US" smtClean="0"/>
              <a:t>Genetics, </a:t>
            </a:r>
            <a:r>
              <a:rPr lang="en-US" dirty="0"/>
              <a:t>University of Veterinary Medicine</a:t>
            </a:r>
          </a:p>
          <a:p>
            <a:r>
              <a:rPr lang="en-US" smtClean="0"/>
              <a:t>Hannover, Foundation, </a:t>
            </a:r>
            <a:r>
              <a:rPr lang="en-US" err="1" smtClean="0"/>
              <a:t>Bunteweg</a:t>
            </a:r>
            <a:r>
              <a:rPr lang="en-US" smtClean="0"/>
              <a:t> 17p, Hannover, D-30559, </a:t>
            </a:r>
            <a:r>
              <a:rPr lang="en-US" dirty="0"/>
              <a:t>Germany</a:t>
            </a:r>
          </a:p>
          <a:p>
            <a:r>
              <a:rPr lang="en-US" baseline="30000" dirty="0" smtClean="0"/>
              <a:t>2</a:t>
            </a:r>
            <a:r>
              <a:rPr lang="en-US" dirty="0" smtClean="0"/>
              <a:t>SMATHERIA </a:t>
            </a:r>
            <a:r>
              <a:rPr lang="en-US" dirty="0" err="1"/>
              <a:t>gGmbH</a:t>
            </a:r>
            <a:r>
              <a:rPr lang="en-US" dirty="0"/>
              <a:t> – Non-Profit Biomedical </a:t>
            </a:r>
            <a:r>
              <a:rPr lang="en-US"/>
              <a:t>Research </a:t>
            </a:r>
            <a:r>
              <a:rPr lang="en-US" smtClean="0"/>
              <a:t>Institute, </a:t>
            </a:r>
            <a:r>
              <a:rPr lang="en-US" dirty="0"/>
              <a:t>Feodor-Lynen-Str.</a:t>
            </a:r>
          </a:p>
          <a:p>
            <a:r>
              <a:rPr lang="en-US" smtClean="0"/>
              <a:t>31, Hannover, </a:t>
            </a:r>
            <a:r>
              <a:rPr lang="en-US"/>
              <a:t>D-30625 </a:t>
            </a:r>
            <a:r>
              <a:rPr lang="en-US" smtClean="0"/>
              <a:t>, </a:t>
            </a:r>
            <a:r>
              <a:rPr lang="en-US" dirty="0" smtClean="0"/>
              <a:t>Germany</a:t>
            </a:r>
          </a:p>
          <a:p>
            <a:r>
              <a:rPr lang="en-GB" baseline="30000" dirty="0" smtClean="0"/>
              <a:t>3</a:t>
            </a:r>
            <a:r>
              <a:rPr lang="en-GB" dirty="0" smtClean="0"/>
              <a:t>Center for Systems Neuroscience (</a:t>
            </a:r>
            <a:r>
              <a:rPr lang="en-GB" smtClean="0"/>
              <a:t>ZSN), </a:t>
            </a:r>
            <a:r>
              <a:rPr lang="en-GB" dirty="0" smtClean="0"/>
              <a:t>University of </a:t>
            </a:r>
            <a:r>
              <a:rPr lang="en-GB" smtClean="0"/>
              <a:t>Veterinary Medicine,</a:t>
            </a:r>
            <a:endParaRPr lang="en-GB" dirty="0" smtClean="0"/>
          </a:p>
          <a:p>
            <a:r>
              <a:rPr lang="en-GB" smtClean="0"/>
              <a:t>Foundation, Hannover, </a:t>
            </a:r>
            <a:r>
              <a:rPr lang="en-GB" dirty="0" smtClean="0"/>
              <a:t>Germany</a:t>
            </a:r>
          </a:p>
          <a:p>
            <a:endParaRPr lang="en-US" baseline="30000" dirty="0"/>
          </a:p>
        </p:txBody>
      </p:sp>
    </p:spTree>
    <p:extLst>
      <p:ext uri="{BB962C8B-B14F-4D97-AF65-F5344CB8AC3E}">
        <p14:creationId xmlns:p14="http://schemas.microsoft.com/office/powerpoint/2010/main" val="942313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2600" y="365125"/>
            <a:ext cx="11366500" cy="651633"/>
          </a:xfrm>
        </p:spPr>
        <p:txBody>
          <a:bodyPr anchor="t">
            <a:noAutofit/>
          </a:bodyPr>
          <a:lstStyle/>
          <a:p>
            <a:pPr algn="just"/>
            <a:r>
              <a:rPr lang="en-GB" sz="1600" smtClean="0">
                <a:latin typeface="Arial" panose="020B0604020202020204" pitchFamily="34" charset="0"/>
                <a:cs typeface="Arial" panose="020B0604020202020204" pitchFamily="34" charset="0"/>
              </a:rPr>
              <a:t>ST1: Number of differentially expressed genes in the different comparisons according to different selection criteria.</a:t>
            </a:r>
            <a:endParaRPr lang="en-GB" sz="1600" dirty="0">
              <a:latin typeface="Arial" panose="020B0604020202020204" pitchFamily="34" charset="0"/>
              <a:cs typeface="Arial" panose="020B0604020202020204" pitchFamily="34" charset="0"/>
            </a:endParaRPr>
          </a:p>
        </p:txBody>
      </p:sp>
      <p:graphicFrame>
        <p:nvGraphicFramePr>
          <p:cNvPr id="2" name="Tabelle 1"/>
          <p:cNvGraphicFramePr>
            <a:graphicFrameLocks noGrp="1"/>
          </p:cNvGraphicFramePr>
          <p:nvPr/>
        </p:nvGraphicFramePr>
        <p:xfrm>
          <a:off x="1732025" y="3041174"/>
          <a:ext cx="8727949" cy="1828800"/>
        </p:xfrm>
        <a:graphic>
          <a:graphicData uri="http://schemas.openxmlformats.org/drawingml/2006/table">
            <a:tbl>
              <a:tblPr firstRow="1">
                <a:tableStyleId>{5C22544A-7EE6-4342-B048-85BDC9FD1C3A}</a:tableStyleId>
              </a:tblPr>
              <a:tblGrid>
                <a:gridCol w="1080520">
                  <a:extLst>
                    <a:ext uri="{9D8B030D-6E8A-4147-A177-3AD203B41FA5}">
                      <a16:colId xmlns:a16="http://schemas.microsoft.com/office/drawing/2014/main" val="1681752828"/>
                    </a:ext>
                  </a:extLst>
                </a:gridCol>
                <a:gridCol w="1422656">
                  <a:extLst>
                    <a:ext uri="{9D8B030D-6E8A-4147-A177-3AD203B41FA5}">
                      <a16:colId xmlns:a16="http://schemas.microsoft.com/office/drawing/2014/main" val="597571268"/>
                    </a:ext>
                  </a:extLst>
                </a:gridCol>
                <a:gridCol w="891996">
                  <a:extLst>
                    <a:ext uri="{9D8B030D-6E8A-4147-A177-3AD203B41FA5}">
                      <a16:colId xmlns:a16="http://schemas.microsoft.com/office/drawing/2014/main" val="2835923896"/>
                    </a:ext>
                  </a:extLst>
                </a:gridCol>
                <a:gridCol w="891996">
                  <a:extLst>
                    <a:ext uri="{9D8B030D-6E8A-4147-A177-3AD203B41FA5}">
                      <a16:colId xmlns:a16="http://schemas.microsoft.com/office/drawing/2014/main" val="2080555776"/>
                    </a:ext>
                  </a:extLst>
                </a:gridCol>
                <a:gridCol w="891996">
                  <a:extLst>
                    <a:ext uri="{9D8B030D-6E8A-4147-A177-3AD203B41FA5}">
                      <a16:colId xmlns:a16="http://schemas.microsoft.com/office/drawing/2014/main" val="1461422411"/>
                    </a:ext>
                  </a:extLst>
                </a:gridCol>
                <a:gridCol w="888505">
                  <a:extLst>
                    <a:ext uri="{9D8B030D-6E8A-4147-A177-3AD203B41FA5}">
                      <a16:colId xmlns:a16="http://schemas.microsoft.com/office/drawing/2014/main" val="842110532"/>
                    </a:ext>
                  </a:extLst>
                </a:gridCol>
                <a:gridCol w="886760">
                  <a:extLst>
                    <a:ext uri="{9D8B030D-6E8A-4147-A177-3AD203B41FA5}">
                      <a16:colId xmlns:a16="http://schemas.microsoft.com/office/drawing/2014/main" val="2398094849"/>
                    </a:ext>
                  </a:extLst>
                </a:gridCol>
                <a:gridCol w="886760">
                  <a:extLst>
                    <a:ext uri="{9D8B030D-6E8A-4147-A177-3AD203B41FA5}">
                      <a16:colId xmlns:a16="http://schemas.microsoft.com/office/drawing/2014/main" val="408580957"/>
                    </a:ext>
                  </a:extLst>
                </a:gridCol>
                <a:gridCol w="886760">
                  <a:extLst>
                    <a:ext uri="{9D8B030D-6E8A-4147-A177-3AD203B41FA5}">
                      <a16:colId xmlns:a16="http://schemas.microsoft.com/office/drawing/2014/main" val="604467341"/>
                    </a:ext>
                  </a:extLst>
                </a:gridCol>
              </a:tblGrid>
              <a:tr h="182880">
                <a:tc>
                  <a:txBody>
                    <a:bodyPr/>
                    <a:lstStyle/>
                    <a:p>
                      <a:pPr>
                        <a:spcAft>
                          <a:spcPts val="0"/>
                        </a:spcAft>
                      </a:pPr>
                      <a:r>
                        <a:rPr lang="en-GB" sz="900">
                          <a:effectLst/>
                        </a:rPr>
                        <a:t>GEO or AE ID</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Comparison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Unique gene ID</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pval&lt;.05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pFDR&lt;.05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|logFC|&gt;1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pFDR&lt;.05 &amp; |logFC|&gt;1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|logFC|&gt;2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pFDR&lt;.05 &amp; |logFC|&gt;2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3542205"/>
                  </a:ext>
                </a:extLst>
              </a:tr>
              <a:tr h="182880">
                <a:tc>
                  <a:txBody>
                    <a:bodyPr/>
                    <a:lstStyle/>
                    <a:p>
                      <a:pPr>
                        <a:spcAft>
                          <a:spcPts val="0"/>
                        </a:spcAft>
                      </a:pPr>
                      <a:r>
                        <a:rPr lang="en-GB" sz="900">
                          <a:effectLst/>
                        </a:rPr>
                        <a:t>GSE207890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Smn1delta</a:t>
                      </a:r>
                      <a:r>
                        <a:rPr lang="de-DE" sz="900">
                          <a:effectLst/>
                        </a:rPr>
                        <a:t>SKM+AFS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24,164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8,195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5,492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4,772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3,563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654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632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6252627"/>
                  </a:ext>
                </a:extLst>
              </a:tr>
              <a:tr h="182880">
                <a:tc>
                  <a:txBody>
                    <a:bodyPr/>
                    <a:lstStyle/>
                    <a:p>
                      <a:pPr>
                        <a:spcAft>
                          <a:spcPts val="0"/>
                        </a:spcAft>
                      </a:pPr>
                      <a:r>
                        <a:rPr lang="en-GB" sz="900">
                          <a:effectLst/>
                        </a:rPr>
                        <a:t>GSE207890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Smn1deltaSKM versus Ctrl </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24,164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9,514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6,641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5,954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4,742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710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705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746287"/>
                  </a:ext>
                </a:extLst>
              </a:tr>
              <a:tr h="182880">
                <a:tc>
                  <a:txBody>
                    <a:bodyPr/>
                    <a:lstStyle/>
                    <a:p>
                      <a:pPr>
                        <a:spcAft>
                          <a:spcPts val="0"/>
                        </a:spcAft>
                      </a:pPr>
                      <a:r>
                        <a:rPr lang="en-GB" sz="900">
                          <a:effectLst/>
                        </a:rPr>
                        <a:t>GSE10224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13,465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1,063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1,901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265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4033552"/>
                  </a:ext>
                </a:extLst>
              </a:tr>
              <a:tr h="182880">
                <a:tc>
                  <a:txBody>
                    <a:bodyPr/>
                    <a:lstStyle/>
                    <a:p>
                      <a:pPr>
                        <a:spcAft>
                          <a:spcPts val="0"/>
                        </a:spcAft>
                      </a:pPr>
                      <a:r>
                        <a:rPr lang="en-GB" sz="900">
                          <a:effectLst/>
                        </a:rPr>
                        <a:t>GSE10224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transSMA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13,465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1,336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2.089</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269</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18331623"/>
                  </a:ext>
                </a:extLst>
              </a:tr>
              <a:tr h="182880">
                <a:tc>
                  <a:txBody>
                    <a:bodyPr/>
                    <a:lstStyle/>
                    <a:p>
                      <a:pPr>
                        <a:spcAft>
                          <a:spcPts val="0"/>
                        </a:spcAft>
                      </a:pPr>
                      <a:r>
                        <a:rPr lang="en-GB" sz="900">
                          <a:effectLst/>
                        </a:rPr>
                        <a:t>E-MEXP-2428</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16,416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244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05043091"/>
                  </a:ext>
                </a:extLst>
              </a:tr>
              <a:tr h="182880">
                <a:tc>
                  <a:txBody>
                    <a:bodyPr/>
                    <a:lstStyle/>
                    <a:p>
                      <a:pPr>
                        <a:spcAft>
                          <a:spcPts val="0"/>
                        </a:spcAft>
                      </a:pPr>
                      <a:r>
                        <a:rPr lang="en-GB" sz="900">
                          <a:effectLst/>
                        </a:rPr>
                        <a:t>GSE154106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21,477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1,835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443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7,001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429</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1,201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123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39515"/>
                  </a:ext>
                </a:extLst>
              </a:tr>
              <a:tr h="182880">
                <a:tc>
                  <a:txBody>
                    <a:bodyPr/>
                    <a:lstStyle/>
                    <a:p>
                      <a:pPr>
                        <a:spcAft>
                          <a:spcPts val="0"/>
                        </a:spcAft>
                      </a:pPr>
                      <a:r>
                        <a:rPr lang="en-GB" sz="900">
                          <a:effectLst/>
                        </a:rPr>
                        <a:t>GSE102204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19,290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2,167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487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60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50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a:effectLst/>
                        </a:rPr>
                        <a:t>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3450697"/>
                  </a:ext>
                </a:extLst>
              </a:tr>
              <a:tr h="182880">
                <a:tc>
                  <a:txBody>
                    <a:bodyPr/>
                    <a:lstStyle/>
                    <a:p>
                      <a:pPr>
                        <a:spcAft>
                          <a:spcPts val="0"/>
                        </a:spcAft>
                      </a:pPr>
                      <a:r>
                        <a:rPr lang="en-GB" sz="900">
                          <a:effectLst/>
                        </a:rPr>
                        <a:t>GSE56284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a:t>
                      </a:r>
                      <a:r>
                        <a:rPr lang="de-DE" sz="900">
                          <a:effectLst/>
                        </a:rPr>
                        <a:t>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27,765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10,801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9,920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7,075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3,918</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2,509</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spcAft>
                          <a:spcPts val="0"/>
                        </a:spcAft>
                      </a:pPr>
                      <a:r>
                        <a:rPr lang="en-GB" sz="900" smtClean="0">
                          <a:effectLst/>
                        </a:rPr>
                        <a:t>1,655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0200680"/>
                  </a:ext>
                </a:extLst>
              </a:tr>
            </a:tbl>
          </a:graphicData>
        </a:graphic>
      </p:graphicFrame>
      <p:sp>
        <p:nvSpPr>
          <p:cNvPr id="5" name="Rectangle 1"/>
          <p:cNvSpPr>
            <a:spLocks noChangeArrowheads="1"/>
          </p:cNvSpPr>
          <p:nvPr/>
        </p:nvSpPr>
        <p:spPr bwMode="auto">
          <a:xfrm>
            <a:off x="1731963" y="30416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3713538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2600" y="365125"/>
            <a:ext cx="11366500" cy="651633"/>
          </a:xfrm>
        </p:spPr>
        <p:txBody>
          <a:bodyPr anchor="t">
            <a:noAutofit/>
          </a:bodyPr>
          <a:lstStyle/>
          <a:p>
            <a:pPr algn="just"/>
            <a:r>
              <a:rPr lang="en-GB" sz="1600" smtClean="0">
                <a:latin typeface="Arial" panose="020B0604020202020204" pitchFamily="34" charset="0"/>
                <a:cs typeface="Arial" panose="020B0604020202020204" pitchFamily="34" charset="0"/>
              </a:rPr>
              <a:t>ST2: Selected genes that where detected in multiple of the eight group comparisons, according to different selection criteria.</a:t>
            </a:r>
            <a:endParaRPr lang="en-GB" sz="1600" dirty="0">
              <a:latin typeface="Arial" panose="020B0604020202020204" pitchFamily="34" charset="0"/>
              <a:cs typeface="Arial" panose="020B0604020202020204" pitchFamily="34" charset="0"/>
            </a:endParaRPr>
          </a:p>
        </p:txBody>
      </p:sp>
      <p:graphicFrame>
        <p:nvGraphicFramePr>
          <p:cNvPr id="2" name="Tabelle 1"/>
          <p:cNvGraphicFramePr>
            <a:graphicFrameLocks noGrp="1"/>
          </p:cNvGraphicFramePr>
          <p:nvPr>
            <p:extLst>
              <p:ext uri="{D42A27DB-BD31-4B8C-83A1-F6EECF244321}">
                <p14:modId xmlns:p14="http://schemas.microsoft.com/office/powerpoint/2010/main" val="3015989527"/>
              </p:ext>
            </p:extLst>
          </p:nvPr>
        </p:nvGraphicFramePr>
        <p:xfrm>
          <a:off x="2672062" y="1525858"/>
          <a:ext cx="6412117" cy="3799104"/>
        </p:xfrm>
        <a:graphic>
          <a:graphicData uri="http://schemas.openxmlformats.org/drawingml/2006/table">
            <a:tbl>
              <a:tblPr firstRow="1">
                <a:tableStyleId>{5C22544A-7EE6-4342-B048-85BDC9FD1C3A}</a:tableStyleId>
              </a:tblPr>
              <a:tblGrid>
                <a:gridCol w="2013048">
                  <a:extLst>
                    <a:ext uri="{9D8B030D-6E8A-4147-A177-3AD203B41FA5}">
                      <a16:colId xmlns:a16="http://schemas.microsoft.com/office/drawing/2014/main" val="1681752828"/>
                    </a:ext>
                  </a:extLst>
                </a:gridCol>
                <a:gridCol w="4399069">
                  <a:extLst>
                    <a:ext uri="{9D8B030D-6E8A-4147-A177-3AD203B41FA5}">
                      <a16:colId xmlns:a16="http://schemas.microsoft.com/office/drawing/2014/main" val="597571268"/>
                    </a:ext>
                  </a:extLst>
                </a:gridCol>
              </a:tblGrid>
              <a:tr h="234577">
                <a:tc>
                  <a:txBody>
                    <a:bodyPr/>
                    <a:lstStyle/>
                    <a:p>
                      <a:pPr>
                        <a:spcAft>
                          <a:spcPts val="0"/>
                        </a:spcAft>
                      </a:pPr>
                      <a:r>
                        <a:rPr lang="en-GB" sz="900" smtClean="0">
                          <a:effectLst/>
                        </a:rPr>
                        <a:t>Selection criterion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smtClean="0">
                          <a:effectLst/>
                        </a:rPr>
                        <a:t>Genes</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43542205"/>
                  </a:ext>
                </a:extLst>
              </a:tr>
              <a:tr h="1213503">
                <a:tc>
                  <a:txBody>
                    <a:bodyPr/>
                    <a:lstStyle/>
                    <a:p>
                      <a:r>
                        <a:rPr lang="en-GB" sz="900" b="0" kern="1200" baseline="0" smtClean="0">
                          <a:solidFill>
                            <a:schemeClr val="dk1"/>
                          </a:solidFill>
                          <a:effectLst/>
                          <a:latin typeface="+mn-lt"/>
                          <a:ea typeface="+mn-ea"/>
                          <a:cs typeface="+mn-cs"/>
                        </a:rPr>
                        <a:t>pFDR&lt;.05 &amp; |logFC|&gt;2 in at least 3 of eight comparisons</a:t>
                      </a:r>
                      <a:endParaRPr lang="de-DE" sz="900" b="0" kern="1200" baseline="0">
                        <a:solidFill>
                          <a:schemeClr val="dk1"/>
                        </a:solidFill>
                        <a:effectLst/>
                        <a:latin typeface="+mn-lt"/>
                        <a:ea typeface="+mn-ea"/>
                        <a:cs typeface="+mn-cs"/>
                      </a:endParaRPr>
                    </a:p>
                  </a:txBody>
                  <a:tcPr marL="68580" marR="68580" marT="0" marB="0"/>
                </a:tc>
                <a:tc>
                  <a:txBody>
                    <a:bodyPr/>
                    <a:lstStyle/>
                    <a:p>
                      <a:pPr marL="457200">
                        <a:lnSpc>
                          <a:spcPct val="107000"/>
                        </a:lnSpc>
                        <a:spcAft>
                          <a:spcPts val="0"/>
                        </a:spcAft>
                      </a:pPr>
                      <a:r>
                        <a:rPr lang="en-GB" sz="900" b="0" kern="1200" baseline="0">
                          <a:solidFill>
                            <a:schemeClr val="dk1"/>
                          </a:solidFill>
                          <a:effectLst/>
                          <a:latin typeface="+mn-lt"/>
                          <a:ea typeface="+mn-ea"/>
                          <a:cs typeface="+mn-cs"/>
                        </a:rPr>
                        <a:t>9330159F19Rik, Arpp21, Cd1d2, Chst15,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Cplx1, Dusp26, Fat3, Gpr156,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Gpr61, Hbegf, Iqsec3, Kalrn,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Kifc5c-ps, Klf4, Lax1, Lrrtm2,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Mt2, Myh9, Nova2, Phlda1,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Pi16, Pou3f2, Prdm1, Prrt1,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Sema6a, Sim1, Sorcs1, Sox9,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Syt10, unknown1, Vax2</a:t>
                      </a:r>
                      <a:endParaRPr lang="de-DE" sz="900" b="0" kern="1200" baseline="0">
                        <a:solidFill>
                          <a:schemeClr val="dk1"/>
                        </a:solidFill>
                        <a:effectLst/>
                        <a:latin typeface="+mn-lt"/>
                        <a:ea typeface="+mn-ea"/>
                        <a:cs typeface="+mn-cs"/>
                      </a:endParaRPr>
                    </a:p>
                  </a:txBody>
                  <a:tcPr marL="68580" marR="68580" marT="9525" marB="0"/>
                </a:tc>
                <a:extLst>
                  <a:ext uri="{0D108BD9-81ED-4DB2-BD59-A6C34878D82A}">
                    <a16:rowId xmlns:a16="http://schemas.microsoft.com/office/drawing/2014/main" val="756252627"/>
                  </a:ext>
                </a:extLst>
              </a:tr>
              <a:tr h="843469">
                <a:tc>
                  <a:txBody>
                    <a:bodyPr/>
                    <a:lstStyle/>
                    <a:p>
                      <a:r>
                        <a:rPr lang="en-GB" sz="900" b="0" kern="1200" baseline="0" smtClean="0">
                          <a:solidFill>
                            <a:schemeClr val="dk1"/>
                          </a:solidFill>
                          <a:effectLst/>
                          <a:latin typeface="+mn-lt"/>
                          <a:ea typeface="+mn-ea"/>
                          <a:cs typeface="+mn-cs"/>
                        </a:rPr>
                        <a:t>Among the Top500 in 3/8</a:t>
                      </a:r>
                      <a:endParaRPr lang="de-DE" sz="900" b="0" kern="1200" baseline="0">
                        <a:solidFill>
                          <a:schemeClr val="dk1"/>
                        </a:solidFill>
                        <a:effectLst/>
                        <a:latin typeface="+mn-lt"/>
                        <a:ea typeface="+mn-ea"/>
                        <a:cs typeface="+mn-cs"/>
                      </a:endParaRPr>
                    </a:p>
                  </a:txBody>
                  <a:tcPr marL="68580" marR="68580" marT="0" marB="0"/>
                </a:tc>
                <a:tc>
                  <a:txBody>
                    <a:bodyPr/>
                    <a:lstStyle/>
                    <a:p>
                      <a:pPr marL="457200">
                        <a:lnSpc>
                          <a:spcPct val="107000"/>
                        </a:lnSpc>
                        <a:spcAft>
                          <a:spcPts val="0"/>
                        </a:spcAft>
                      </a:pPr>
                      <a:r>
                        <a:rPr lang="de-DE" sz="900" b="0" kern="1200" baseline="0">
                          <a:solidFill>
                            <a:schemeClr val="dk1"/>
                          </a:solidFill>
                          <a:effectLst/>
                          <a:latin typeface="+mn-lt"/>
                          <a:ea typeface="+mn-ea"/>
                          <a:cs typeface="+mn-cs"/>
                        </a:rPr>
                        <a:t>4933434E20Rik, Adora2a, Agt, Ahnak, </a:t>
                      </a:r>
                    </a:p>
                    <a:p>
                      <a:pPr marL="457200">
                        <a:lnSpc>
                          <a:spcPct val="107000"/>
                        </a:lnSpc>
                        <a:spcAft>
                          <a:spcPts val="0"/>
                        </a:spcAft>
                      </a:pPr>
                      <a:r>
                        <a:rPr lang="de-DE" sz="900" b="0" kern="1200" baseline="0">
                          <a:solidFill>
                            <a:schemeClr val="dk1"/>
                          </a:solidFill>
                          <a:effectLst/>
                          <a:latin typeface="+mn-lt"/>
                          <a:ea typeface="+mn-ea"/>
                          <a:cs typeface="+mn-cs"/>
                        </a:rPr>
                        <a:t>Angptl2, Atf3, B4galt5, Cd82, </a:t>
                      </a:r>
                    </a:p>
                    <a:p>
                      <a:pPr marL="457200">
                        <a:lnSpc>
                          <a:spcPct val="107000"/>
                        </a:lnSpc>
                        <a:spcAft>
                          <a:spcPts val="0"/>
                        </a:spcAft>
                      </a:pPr>
                      <a:r>
                        <a:rPr lang="en-GB" sz="900" b="0" kern="1200" baseline="0">
                          <a:solidFill>
                            <a:schemeClr val="dk1"/>
                          </a:solidFill>
                          <a:effectLst/>
                          <a:latin typeface="+mn-lt"/>
                          <a:ea typeface="+mn-ea"/>
                          <a:cs typeface="+mn-cs"/>
                        </a:rPr>
                        <a:t>Cdkn1a, Chmp5, Col1a1, Cx3cl1,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Cyfip1, Dpysl4, Ebf2, Egfr,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Ephx1, Fam163b, Fkbp5, Fn1,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Fosl2, Fry, Gna13, Gng2,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Gpaa1, Hbegf, Hif3a, Hist1h1c,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Hmox1, Igf2, Igfbp3, Kcnq2,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Klf15, Lbr, Lef1, Mast4,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Mt1, Mt2, Ncam1, Nr0b1,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Nusap1, P4ha1, Pecam1, Pim1,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Prodh, Ptprv, Rab3c, Rprml,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Rps6, Sdc4, Set, Sim1,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Slc2a12, Smn1, Smpx, Snca,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Sox9, Stab1, Sult1a1, Wnk4, </a:t>
                      </a:r>
                      <a:endParaRPr lang="de-DE" sz="900" b="0" kern="1200" baseline="0">
                        <a:solidFill>
                          <a:schemeClr val="dk1"/>
                        </a:solidFill>
                        <a:effectLst/>
                        <a:latin typeface="+mn-lt"/>
                        <a:ea typeface="+mn-ea"/>
                        <a:cs typeface="+mn-cs"/>
                      </a:endParaRPr>
                    </a:p>
                    <a:p>
                      <a:pPr marL="457200">
                        <a:lnSpc>
                          <a:spcPct val="107000"/>
                        </a:lnSpc>
                        <a:spcAft>
                          <a:spcPts val="0"/>
                        </a:spcAft>
                      </a:pPr>
                      <a:r>
                        <a:rPr lang="en-GB" sz="900" b="0" kern="1200" baseline="0">
                          <a:solidFill>
                            <a:schemeClr val="dk1"/>
                          </a:solidFill>
                          <a:effectLst/>
                          <a:latin typeface="+mn-lt"/>
                          <a:ea typeface="+mn-ea"/>
                          <a:cs typeface="+mn-cs"/>
                        </a:rPr>
                        <a:t>Zfp521</a:t>
                      </a:r>
                      <a:endParaRPr lang="de-DE" sz="900" b="0" kern="1200" baseline="0">
                        <a:solidFill>
                          <a:schemeClr val="dk1"/>
                        </a:solidFill>
                        <a:effectLst/>
                        <a:latin typeface="+mn-lt"/>
                        <a:ea typeface="+mn-ea"/>
                        <a:cs typeface="+mn-cs"/>
                      </a:endParaRPr>
                    </a:p>
                  </a:txBody>
                  <a:tcPr marL="68580" marR="68580" marT="9525" marB="0"/>
                </a:tc>
                <a:extLst>
                  <a:ext uri="{0D108BD9-81ED-4DB2-BD59-A6C34878D82A}">
                    <a16:rowId xmlns:a16="http://schemas.microsoft.com/office/drawing/2014/main" val="111746287"/>
                  </a:ext>
                </a:extLst>
              </a:tr>
            </a:tbl>
          </a:graphicData>
        </a:graphic>
      </p:graphicFrame>
      <p:sp>
        <p:nvSpPr>
          <p:cNvPr id="5" name="Rectangle 1"/>
          <p:cNvSpPr>
            <a:spLocks noChangeArrowheads="1"/>
          </p:cNvSpPr>
          <p:nvPr/>
        </p:nvSpPr>
        <p:spPr bwMode="auto">
          <a:xfrm>
            <a:off x="1731963" y="30416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1928529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2600" y="365125"/>
            <a:ext cx="11366500" cy="651633"/>
          </a:xfrm>
        </p:spPr>
        <p:txBody>
          <a:bodyPr anchor="t">
            <a:noAutofit/>
          </a:bodyPr>
          <a:lstStyle/>
          <a:p>
            <a:pPr algn="just"/>
            <a:r>
              <a:rPr lang="en-GB" sz="1600" smtClean="0">
                <a:latin typeface="Arial" panose="020B0604020202020204" pitchFamily="34" charset="0"/>
                <a:cs typeface="Arial" panose="020B0604020202020204" pitchFamily="34" charset="0"/>
              </a:rPr>
              <a:t>ST3: Number of significant KEGG and Reactome pathways in the eight comparisons.</a:t>
            </a:r>
            <a:endParaRPr lang="en-GB" sz="1600" dirty="0">
              <a:latin typeface="Arial" panose="020B0604020202020204" pitchFamily="34" charset="0"/>
              <a:cs typeface="Arial" panose="020B0604020202020204" pitchFamily="34" charset="0"/>
            </a:endParaRPr>
          </a:p>
        </p:txBody>
      </p:sp>
      <p:sp>
        <p:nvSpPr>
          <p:cNvPr id="5" name="Rectangle 1"/>
          <p:cNvSpPr>
            <a:spLocks noChangeArrowheads="1"/>
          </p:cNvSpPr>
          <p:nvPr/>
        </p:nvSpPr>
        <p:spPr bwMode="auto">
          <a:xfrm>
            <a:off x="1731963" y="30416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3" name="Tabelle 2"/>
          <p:cNvGraphicFramePr>
            <a:graphicFrameLocks noGrp="1"/>
          </p:cNvGraphicFramePr>
          <p:nvPr>
            <p:extLst>
              <p:ext uri="{D42A27DB-BD31-4B8C-83A1-F6EECF244321}">
                <p14:modId xmlns:p14="http://schemas.microsoft.com/office/powerpoint/2010/main" val="886400219"/>
              </p:ext>
            </p:extLst>
          </p:nvPr>
        </p:nvGraphicFramePr>
        <p:xfrm>
          <a:off x="547643" y="1434107"/>
          <a:ext cx="10515600" cy="1702943"/>
        </p:xfrm>
        <a:graphic>
          <a:graphicData uri="http://schemas.openxmlformats.org/drawingml/2006/table">
            <a:tbl>
              <a:tblPr firstRow="1" firstCol="1" bandRow="1">
                <a:tableStyleId>{5C22544A-7EE6-4342-B048-85BDC9FD1C3A}</a:tableStyleId>
              </a:tblPr>
              <a:tblGrid>
                <a:gridCol w="2082089">
                  <a:extLst>
                    <a:ext uri="{9D8B030D-6E8A-4147-A177-3AD203B41FA5}">
                      <a16:colId xmlns:a16="http://schemas.microsoft.com/office/drawing/2014/main" val="615695802"/>
                    </a:ext>
                  </a:extLst>
                </a:gridCol>
                <a:gridCol w="2082089">
                  <a:extLst>
                    <a:ext uri="{9D8B030D-6E8A-4147-A177-3AD203B41FA5}">
                      <a16:colId xmlns:a16="http://schemas.microsoft.com/office/drawing/2014/main" val="4140422500"/>
                    </a:ext>
                  </a:extLst>
                </a:gridCol>
                <a:gridCol w="2143079">
                  <a:extLst>
                    <a:ext uri="{9D8B030D-6E8A-4147-A177-3AD203B41FA5}">
                      <a16:colId xmlns:a16="http://schemas.microsoft.com/office/drawing/2014/main" val="2367959188"/>
                    </a:ext>
                  </a:extLst>
                </a:gridCol>
                <a:gridCol w="2103120">
                  <a:extLst>
                    <a:ext uri="{9D8B030D-6E8A-4147-A177-3AD203B41FA5}">
                      <a16:colId xmlns:a16="http://schemas.microsoft.com/office/drawing/2014/main" val="2468963557"/>
                    </a:ext>
                  </a:extLst>
                </a:gridCol>
                <a:gridCol w="2105223">
                  <a:extLst>
                    <a:ext uri="{9D8B030D-6E8A-4147-A177-3AD203B41FA5}">
                      <a16:colId xmlns:a16="http://schemas.microsoft.com/office/drawing/2014/main" val="207606456"/>
                    </a:ext>
                  </a:extLst>
                </a:gridCol>
              </a:tblGrid>
              <a:tr h="0">
                <a:tc>
                  <a:txBody>
                    <a:bodyPr/>
                    <a:lstStyle/>
                    <a:p>
                      <a:pPr>
                        <a:spcAft>
                          <a:spcPts val="0"/>
                        </a:spcAft>
                      </a:pPr>
                      <a:r>
                        <a:rPr lang="en-GB" sz="900">
                          <a:effectLst/>
                        </a:rPr>
                        <a:t>GEO or AE ID</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Comparison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Tissue</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600"/>
                        </a:spcAft>
                      </a:pPr>
                      <a:r>
                        <a:rPr lang="de-DE" sz="1100">
                          <a:effectLst/>
                        </a:rPr>
                        <a:t># KEGG terms with p &lt; 0.05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600"/>
                        </a:spcAft>
                      </a:pPr>
                      <a:r>
                        <a:rPr lang="de-DE" sz="1100">
                          <a:effectLst/>
                        </a:rPr>
                        <a:t># KEGG terms with pFDR &lt; 0.05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1692931"/>
                  </a:ext>
                </a:extLst>
              </a:tr>
              <a:tr h="0">
                <a:tc>
                  <a:txBody>
                    <a:bodyPr/>
                    <a:lstStyle/>
                    <a:p>
                      <a:pPr>
                        <a:spcAft>
                          <a:spcPts val="0"/>
                        </a:spcAft>
                      </a:pPr>
                      <a:r>
                        <a:rPr lang="en-GB" sz="900">
                          <a:effectLst/>
                        </a:rPr>
                        <a:t>GSE207890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Smn1delta</a:t>
                      </a:r>
                      <a:r>
                        <a:rPr lang="de-DE" sz="900">
                          <a:effectLst/>
                        </a:rPr>
                        <a:t>SKM+AFS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Skeletal muscle</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134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67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48572838"/>
                  </a:ext>
                </a:extLst>
              </a:tr>
              <a:tr h="0">
                <a:tc>
                  <a:txBody>
                    <a:bodyPr/>
                    <a:lstStyle/>
                    <a:p>
                      <a:pPr>
                        <a:spcAft>
                          <a:spcPts val="0"/>
                        </a:spcAft>
                      </a:pPr>
                      <a:r>
                        <a:rPr lang="en-GB" sz="900">
                          <a:effectLst/>
                        </a:rPr>
                        <a:t>GSE207890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Smn1deltaSKM versus Ctrl </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Skeletal muscle</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129</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66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70510961"/>
                  </a:ext>
                </a:extLst>
              </a:tr>
              <a:tr h="0">
                <a:tc>
                  <a:txBody>
                    <a:bodyPr/>
                    <a:lstStyle/>
                    <a:p>
                      <a:pPr>
                        <a:spcAft>
                          <a:spcPts val="0"/>
                        </a:spcAft>
                      </a:pPr>
                      <a:r>
                        <a:rPr lang="en-GB" sz="900">
                          <a:effectLst/>
                        </a:rPr>
                        <a:t>GSE10224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Motor neurons</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197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188</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1349411"/>
                  </a:ext>
                </a:extLst>
              </a:tr>
              <a:tr h="0">
                <a:tc>
                  <a:txBody>
                    <a:bodyPr/>
                    <a:lstStyle/>
                    <a:p>
                      <a:pPr>
                        <a:spcAft>
                          <a:spcPts val="0"/>
                        </a:spcAft>
                      </a:pPr>
                      <a:r>
                        <a:rPr lang="en-GB" sz="900">
                          <a:effectLst/>
                        </a:rPr>
                        <a:t>GSE10224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transSMA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Motor neurons</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220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214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6228561"/>
                  </a:ext>
                </a:extLst>
              </a:tr>
              <a:tr h="0">
                <a:tc>
                  <a:txBody>
                    <a:bodyPr/>
                    <a:lstStyle/>
                    <a:p>
                      <a:pPr>
                        <a:spcAft>
                          <a:spcPts val="0"/>
                        </a:spcAft>
                      </a:pPr>
                      <a:r>
                        <a:rPr lang="en-GB" sz="900">
                          <a:effectLst/>
                        </a:rPr>
                        <a:t>E-MEXP-2428</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Spinal cord</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56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22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4115702"/>
                  </a:ext>
                </a:extLst>
              </a:tr>
              <a:tr h="0">
                <a:tc>
                  <a:txBody>
                    <a:bodyPr/>
                    <a:lstStyle/>
                    <a:p>
                      <a:pPr>
                        <a:spcAft>
                          <a:spcPts val="0"/>
                        </a:spcAft>
                      </a:pPr>
                      <a:r>
                        <a:rPr lang="en-GB" sz="900">
                          <a:effectLst/>
                        </a:rPr>
                        <a:t>GSE154106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Brain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77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36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54195765"/>
                  </a:ext>
                </a:extLst>
              </a:tr>
              <a:tr h="0">
                <a:tc>
                  <a:txBody>
                    <a:bodyPr/>
                    <a:lstStyle/>
                    <a:p>
                      <a:pPr>
                        <a:spcAft>
                          <a:spcPts val="0"/>
                        </a:spcAft>
                      </a:pPr>
                      <a:r>
                        <a:rPr lang="en-GB" sz="900">
                          <a:effectLst/>
                        </a:rPr>
                        <a:t>GSE102204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Brain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10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6902343"/>
                  </a:ext>
                </a:extLst>
              </a:tr>
              <a:tr h="0">
                <a:tc>
                  <a:txBody>
                    <a:bodyPr/>
                    <a:lstStyle/>
                    <a:p>
                      <a:pPr>
                        <a:spcAft>
                          <a:spcPts val="0"/>
                        </a:spcAft>
                      </a:pPr>
                      <a:r>
                        <a:rPr lang="en-GB" sz="900">
                          <a:effectLst/>
                        </a:rPr>
                        <a:t>GSE56284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a:t>
                      </a:r>
                      <a:r>
                        <a:rPr lang="de-DE" sz="900">
                          <a:effectLst/>
                        </a:rPr>
                        <a:t>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Embryonic stem</a:t>
                      </a:r>
                      <a:endParaRPr lang="de-DE" sz="1100">
                        <a:effectLst/>
                      </a:endParaRPr>
                    </a:p>
                    <a:p>
                      <a:pPr algn="just">
                        <a:lnSpc>
                          <a:spcPct val="107000"/>
                        </a:lnSpc>
                        <a:spcAft>
                          <a:spcPts val="600"/>
                        </a:spcAft>
                      </a:pPr>
                      <a:r>
                        <a:rPr lang="en-GB" sz="800">
                          <a:effectLst/>
                        </a:rPr>
                        <a:t>cell-derived motor neurons</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78</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36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3132248"/>
                  </a:ext>
                </a:extLst>
              </a:tr>
            </a:tbl>
          </a:graphicData>
        </a:graphic>
      </p:graphicFrame>
      <p:graphicFrame>
        <p:nvGraphicFramePr>
          <p:cNvPr id="6" name="Tabelle 5"/>
          <p:cNvGraphicFramePr>
            <a:graphicFrameLocks noGrp="1"/>
          </p:cNvGraphicFramePr>
          <p:nvPr>
            <p:extLst>
              <p:ext uri="{D42A27DB-BD31-4B8C-83A1-F6EECF244321}">
                <p14:modId xmlns:p14="http://schemas.microsoft.com/office/powerpoint/2010/main" val="2911804597"/>
              </p:ext>
            </p:extLst>
          </p:nvPr>
        </p:nvGraphicFramePr>
        <p:xfrm>
          <a:off x="547643" y="3751912"/>
          <a:ext cx="10515600" cy="1882331"/>
        </p:xfrm>
        <a:graphic>
          <a:graphicData uri="http://schemas.openxmlformats.org/drawingml/2006/table">
            <a:tbl>
              <a:tblPr firstRow="1" firstCol="1" bandRow="1">
                <a:tableStyleId>{5C22544A-7EE6-4342-B048-85BDC9FD1C3A}</a:tableStyleId>
              </a:tblPr>
              <a:tblGrid>
                <a:gridCol w="2082089">
                  <a:extLst>
                    <a:ext uri="{9D8B030D-6E8A-4147-A177-3AD203B41FA5}">
                      <a16:colId xmlns:a16="http://schemas.microsoft.com/office/drawing/2014/main" val="2018882544"/>
                    </a:ext>
                  </a:extLst>
                </a:gridCol>
                <a:gridCol w="2082089">
                  <a:extLst>
                    <a:ext uri="{9D8B030D-6E8A-4147-A177-3AD203B41FA5}">
                      <a16:colId xmlns:a16="http://schemas.microsoft.com/office/drawing/2014/main" val="3834805894"/>
                    </a:ext>
                  </a:extLst>
                </a:gridCol>
                <a:gridCol w="2143079">
                  <a:extLst>
                    <a:ext uri="{9D8B030D-6E8A-4147-A177-3AD203B41FA5}">
                      <a16:colId xmlns:a16="http://schemas.microsoft.com/office/drawing/2014/main" val="3964676877"/>
                    </a:ext>
                  </a:extLst>
                </a:gridCol>
                <a:gridCol w="2103120">
                  <a:extLst>
                    <a:ext uri="{9D8B030D-6E8A-4147-A177-3AD203B41FA5}">
                      <a16:colId xmlns:a16="http://schemas.microsoft.com/office/drawing/2014/main" val="3334300273"/>
                    </a:ext>
                  </a:extLst>
                </a:gridCol>
                <a:gridCol w="2105223">
                  <a:extLst>
                    <a:ext uri="{9D8B030D-6E8A-4147-A177-3AD203B41FA5}">
                      <a16:colId xmlns:a16="http://schemas.microsoft.com/office/drawing/2014/main" val="2135975683"/>
                    </a:ext>
                  </a:extLst>
                </a:gridCol>
              </a:tblGrid>
              <a:tr h="0">
                <a:tc>
                  <a:txBody>
                    <a:bodyPr/>
                    <a:lstStyle/>
                    <a:p>
                      <a:pPr>
                        <a:spcAft>
                          <a:spcPts val="0"/>
                        </a:spcAft>
                      </a:pPr>
                      <a:r>
                        <a:rPr lang="en-GB" sz="900">
                          <a:effectLst/>
                        </a:rPr>
                        <a:t>GEO or AE ID</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Comparison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Tissue</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600"/>
                        </a:spcAft>
                      </a:pPr>
                      <a:r>
                        <a:rPr lang="de-DE" sz="1100">
                          <a:effectLst/>
                        </a:rPr>
                        <a:t># Reactome  terms with p &lt; 0.05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600"/>
                        </a:spcAft>
                      </a:pPr>
                      <a:r>
                        <a:rPr lang="de-DE" sz="1100">
                          <a:effectLst/>
                        </a:rPr>
                        <a:t># Reactome terms with pFDR &lt; 0.05</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44368184"/>
                  </a:ext>
                </a:extLst>
              </a:tr>
              <a:tr h="0">
                <a:tc>
                  <a:txBody>
                    <a:bodyPr/>
                    <a:lstStyle/>
                    <a:p>
                      <a:pPr>
                        <a:spcAft>
                          <a:spcPts val="0"/>
                        </a:spcAft>
                      </a:pPr>
                      <a:r>
                        <a:rPr lang="en-GB" sz="900">
                          <a:effectLst/>
                        </a:rPr>
                        <a:t>GSE207890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Smn1delta</a:t>
                      </a:r>
                      <a:r>
                        <a:rPr lang="de-DE" sz="900">
                          <a:effectLst/>
                        </a:rPr>
                        <a:t>SKM+AFS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Skeletal muscle</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157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23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80477560"/>
                  </a:ext>
                </a:extLst>
              </a:tr>
              <a:tr h="0">
                <a:tc>
                  <a:txBody>
                    <a:bodyPr/>
                    <a:lstStyle/>
                    <a:p>
                      <a:pPr>
                        <a:spcAft>
                          <a:spcPts val="0"/>
                        </a:spcAft>
                      </a:pPr>
                      <a:r>
                        <a:rPr lang="en-GB" sz="900">
                          <a:effectLst/>
                        </a:rPr>
                        <a:t>GSE207890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Smn1deltaSKM versus Ctrl </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Skeletal muscle</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159</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10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9145318"/>
                  </a:ext>
                </a:extLst>
              </a:tr>
              <a:tr h="0">
                <a:tc>
                  <a:txBody>
                    <a:bodyPr/>
                    <a:lstStyle/>
                    <a:p>
                      <a:pPr>
                        <a:spcAft>
                          <a:spcPts val="0"/>
                        </a:spcAft>
                      </a:pPr>
                      <a:r>
                        <a:rPr lang="en-GB" sz="900">
                          <a:effectLst/>
                        </a:rPr>
                        <a:t>GSE10224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Motor neurons</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263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133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31541135"/>
                  </a:ext>
                </a:extLst>
              </a:tr>
              <a:tr h="0">
                <a:tc>
                  <a:txBody>
                    <a:bodyPr/>
                    <a:lstStyle/>
                    <a:p>
                      <a:pPr>
                        <a:spcAft>
                          <a:spcPts val="0"/>
                        </a:spcAft>
                      </a:pPr>
                      <a:r>
                        <a:rPr lang="en-GB" sz="900">
                          <a:effectLst/>
                        </a:rPr>
                        <a:t>GSE10224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900">
                          <a:effectLst/>
                        </a:rPr>
                        <a:t>transSMA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Motor neurons</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302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183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88489108"/>
                  </a:ext>
                </a:extLst>
              </a:tr>
              <a:tr h="0">
                <a:tc>
                  <a:txBody>
                    <a:bodyPr/>
                    <a:lstStyle/>
                    <a:p>
                      <a:pPr>
                        <a:spcAft>
                          <a:spcPts val="0"/>
                        </a:spcAft>
                      </a:pPr>
                      <a:r>
                        <a:rPr lang="en-GB" sz="900">
                          <a:effectLst/>
                        </a:rPr>
                        <a:t>E-MEXP-2428</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Spinal cord</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144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73</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8861037"/>
                  </a:ext>
                </a:extLst>
              </a:tr>
              <a:tr h="0">
                <a:tc>
                  <a:txBody>
                    <a:bodyPr/>
                    <a:lstStyle/>
                    <a:p>
                      <a:pPr>
                        <a:spcAft>
                          <a:spcPts val="0"/>
                        </a:spcAft>
                      </a:pPr>
                      <a:r>
                        <a:rPr lang="en-GB" sz="900">
                          <a:effectLst/>
                        </a:rPr>
                        <a:t>GSE154106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Brain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240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52</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19686238"/>
                  </a:ext>
                </a:extLst>
              </a:tr>
              <a:tr h="0">
                <a:tc>
                  <a:txBody>
                    <a:bodyPr/>
                    <a:lstStyle/>
                    <a:p>
                      <a:pPr>
                        <a:spcAft>
                          <a:spcPts val="0"/>
                        </a:spcAft>
                      </a:pPr>
                      <a:r>
                        <a:rPr lang="en-GB" sz="900">
                          <a:effectLst/>
                        </a:rPr>
                        <a:t>GSE102204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de-DE" sz="800">
                          <a:effectLst/>
                        </a:rPr>
                        <a:t>Brain</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101</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de-DE" sz="1100">
                          <a:effectLst/>
                        </a:rPr>
                        <a:t>0</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0186506"/>
                  </a:ext>
                </a:extLst>
              </a:tr>
              <a:tr h="0">
                <a:tc>
                  <a:txBody>
                    <a:bodyPr/>
                    <a:lstStyle/>
                    <a:p>
                      <a:pPr>
                        <a:spcAft>
                          <a:spcPts val="0"/>
                        </a:spcAft>
                      </a:pPr>
                      <a:r>
                        <a:rPr lang="en-GB" sz="900">
                          <a:effectLst/>
                        </a:rPr>
                        <a:t>GSE56284</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en-GB" sz="900">
                          <a:effectLst/>
                        </a:rPr>
                        <a:t>SMA vers</a:t>
                      </a:r>
                      <a:r>
                        <a:rPr lang="de-DE" sz="900">
                          <a:effectLst/>
                        </a:rPr>
                        <a:t>us Ctrl</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600"/>
                        </a:spcAft>
                      </a:pPr>
                      <a:r>
                        <a:rPr lang="en-GB" sz="800">
                          <a:effectLst/>
                        </a:rPr>
                        <a:t>Embryonic stem</a:t>
                      </a:r>
                      <a:endParaRPr lang="de-DE" sz="1100">
                        <a:effectLst/>
                      </a:endParaRPr>
                    </a:p>
                    <a:p>
                      <a:pPr algn="just">
                        <a:lnSpc>
                          <a:spcPct val="107000"/>
                        </a:lnSpc>
                        <a:spcAft>
                          <a:spcPts val="600"/>
                        </a:spcAft>
                      </a:pPr>
                      <a:r>
                        <a:rPr lang="en-GB" sz="800">
                          <a:effectLst/>
                        </a:rPr>
                        <a:t>cell-derived motor neurons</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196</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07000"/>
                        </a:lnSpc>
                        <a:spcAft>
                          <a:spcPts val="600"/>
                        </a:spcAft>
                      </a:pPr>
                      <a:r>
                        <a:rPr lang="en-GB" sz="1100">
                          <a:effectLst/>
                        </a:rPr>
                        <a:t>87</a:t>
                      </a:r>
                      <a:endParaRPr lang="de-DE"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6960072"/>
                  </a:ext>
                </a:extLst>
              </a:tr>
            </a:tbl>
          </a:graphicData>
        </a:graphic>
      </p:graphicFrame>
    </p:spTree>
    <p:extLst>
      <p:ext uri="{BB962C8B-B14F-4D97-AF65-F5344CB8AC3E}">
        <p14:creationId xmlns:p14="http://schemas.microsoft.com/office/powerpoint/2010/main" val="2181376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3351549" y="1318203"/>
            <a:ext cx="5379720" cy="5463540"/>
          </a:xfrm>
          <a:prstGeom prst="rect">
            <a:avLst/>
          </a:prstGeom>
        </p:spPr>
      </p:pic>
      <p:sp>
        <p:nvSpPr>
          <p:cNvPr id="4" name="Title 1"/>
          <p:cNvSpPr>
            <a:spLocks noGrp="1"/>
          </p:cNvSpPr>
          <p:nvPr>
            <p:ph type="title"/>
          </p:nvPr>
        </p:nvSpPr>
        <p:spPr>
          <a:xfrm>
            <a:off x="482600" y="365125"/>
            <a:ext cx="11366500" cy="651633"/>
          </a:xfrm>
        </p:spPr>
        <p:txBody>
          <a:bodyPr anchor="t">
            <a:noAutofit/>
          </a:bodyPr>
          <a:lstStyle/>
          <a:p>
            <a:pPr algn="just"/>
            <a:r>
              <a:rPr lang="en-GB" sz="1600" smtClean="0">
                <a:latin typeface="Arial" panose="020B0604020202020204" pitchFamily="34" charset="0"/>
                <a:cs typeface="Arial" panose="020B0604020202020204" pitchFamily="34" charset="0"/>
              </a:rPr>
              <a:t>SF1: </a:t>
            </a:r>
            <a:r>
              <a:rPr lang="en-GB" sz="1600" dirty="0">
                <a:latin typeface="Arial" panose="020B0604020202020204" pitchFamily="34" charset="0"/>
                <a:cs typeface="Arial" panose="020B0604020202020204" pitchFamily="34" charset="0"/>
              </a:rPr>
              <a:t>PRISMA flow diagram of the filtering and selection process for the datasets to be included in the comparative meta- analysis.</a:t>
            </a:r>
          </a:p>
        </p:txBody>
      </p:sp>
    </p:spTree>
    <p:extLst>
      <p:ext uri="{BB962C8B-B14F-4D97-AF65-F5344CB8AC3E}">
        <p14:creationId xmlns:p14="http://schemas.microsoft.com/office/powerpoint/2010/main" val="4106008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82600" y="365125"/>
            <a:ext cx="11366500" cy="651633"/>
          </a:xfrm>
        </p:spPr>
        <p:txBody>
          <a:bodyPr anchor="t">
            <a:noAutofit/>
          </a:bodyPr>
          <a:lstStyle/>
          <a:p>
            <a:pPr algn="just"/>
            <a:r>
              <a:rPr lang="en-GB" sz="1600" smtClean="0">
                <a:latin typeface="Arial" panose="020B0604020202020204" pitchFamily="34" charset="0"/>
                <a:cs typeface="Arial" panose="020B0604020202020204" pitchFamily="34" charset="0"/>
              </a:rPr>
              <a:t>SF2: </a:t>
            </a:r>
            <a:r>
              <a:rPr lang="en-GB" sz="1600" smtClean="0">
                <a:latin typeface="Arial" panose="020B0604020202020204" pitchFamily="34" charset="0"/>
                <a:cs typeface="Arial" panose="020B0604020202020204" pitchFamily="34" charset="0"/>
              </a:rPr>
              <a:t>Upset plots showing GO-MF terms (top) and GO-CC terms (bottom) that occurred in several of the eight comparisons. </a:t>
            </a:r>
            <a:endParaRPr lang="en-GB" sz="1600" dirty="0">
              <a:latin typeface="Arial" panose="020B0604020202020204" pitchFamily="34" charset="0"/>
              <a:cs typeface="Arial" panose="020B0604020202020204" pitchFamily="34" charset="0"/>
            </a:endParaRPr>
          </a:p>
        </p:txBody>
      </p:sp>
      <p:pic>
        <p:nvPicPr>
          <p:cNvPr id="7" name="Grafik 6"/>
          <p:cNvPicPr/>
          <p:nvPr/>
        </p:nvPicPr>
        <p:blipFill>
          <a:blip r:embed="rId2"/>
          <a:stretch>
            <a:fillRect/>
          </a:stretch>
        </p:blipFill>
        <p:spPr>
          <a:xfrm>
            <a:off x="5819163" y="3303759"/>
            <a:ext cx="5760720" cy="3253740"/>
          </a:xfrm>
          <a:prstGeom prst="rect">
            <a:avLst/>
          </a:prstGeom>
          <a:ln>
            <a:solidFill>
              <a:schemeClr val="tx1"/>
            </a:solidFill>
          </a:ln>
        </p:spPr>
      </p:pic>
      <p:pic>
        <p:nvPicPr>
          <p:cNvPr id="6" name="Grafik 5"/>
          <p:cNvPicPr/>
          <p:nvPr/>
        </p:nvPicPr>
        <p:blipFill>
          <a:blip r:embed="rId3"/>
          <a:stretch>
            <a:fillRect/>
          </a:stretch>
        </p:blipFill>
        <p:spPr>
          <a:xfrm>
            <a:off x="405130" y="1606824"/>
            <a:ext cx="5760720" cy="2167890"/>
          </a:xfrm>
          <a:prstGeom prst="rect">
            <a:avLst/>
          </a:prstGeom>
          <a:ln>
            <a:solidFill>
              <a:schemeClr val="tx1"/>
            </a:solidFill>
          </a:ln>
        </p:spPr>
      </p:pic>
    </p:spTree>
    <p:extLst>
      <p:ext uri="{BB962C8B-B14F-4D97-AF65-F5344CB8AC3E}">
        <p14:creationId xmlns:p14="http://schemas.microsoft.com/office/powerpoint/2010/main" val="1317626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365125"/>
            <a:ext cx="11366500" cy="1325563"/>
          </a:xfrm>
        </p:spPr>
        <p:txBody>
          <a:bodyPr anchor="t">
            <a:noAutofit/>
          </a:bodyPr>
          <a:lstStyle/>
          <a:p>
            <a:pPr algn="just"/>
            <a:r>
              <a:rPr lang="en-GB" sz="1600" smtClean="0">
                <a:latin typeface="Arial" panose="020B0604020202020204" pitchFamily="34" charset="0"/>
                <a:cs typeface="Arial" panose="020B0604020202020204" pitchFamily="34" charset="0"/>
              </a:rPr>
              <a:t>SF3: </a:t>
            </a:r>
            <a:r>
              <a:rPr lang="en-GB" sz="1600" dirty="0" smtClean="0">
                <a:latin typeface="Arial" panose="020B0604020202020204" pitchFamily="34" charset="0"/>
                <a:cs typeface="Arial" panose="020B0604020202020204" pitchFamily="34" charset="0"/>
              </a:rPr>
              <a:t>Network constructed using the expression profiles from E-MEXP-2428 SMA versus control for the top 5 DEGs from all the datasets that were merged creating a gene set for each study group where </a:t>
            </a:r>
            <a:r>
              <a:rPr lang="en-GB" sz="1600" b="1" dirty="0" smtClean="0">
                <a:latin typeface="Arial" panose="020B0604020202020204" pitchFamily="34" charset="0"/>
                <a:cs typeface="Arial" panose="020B0604020202020204" pitchFamily="34" charset="0"/>
              </a:rPr>
              <a:t>SF:3a </a:t>
            </a:r>
            <a:r>
              <a:rPr lang="en-GB" sz="1600" dirty="0" smtClean="0">
                <a:latin typeface="Arial" panose="020B0604020202020204" pitchFamily="34" charset="0"/>
                <a:cs typeface="Arial" panose="020B0604020202020204" pitchFamily="34" charset="0"/>
              </a:rPr>
              <a:t>corresponds to SMA group and </a:t>
            </a:r>
            <a:r>
              <a:rPr lang="en-GB" sz="1600" b="1" dirty="0">
                <a:latin typeface="Arial" panose="020B0604020202020204" pitchFamily="34" charset="0"/>
                <a:cs typeface="Arial" panose="020B0604020202020204" pitchFamily="34" charset="0"/>
              </a:rPr>
              <a:t>SF:3b </a:t>
            </a:r>
            <a:r>
              <a:rPr lang="en-GB" sz="1600" dirty="0" smtClean="0">
                <a:latin typeface="Arial" panose="020B0604020202020204" pitchFamily="34" charset="0"/>
                <a:cs typeface="Arial" panose="020B0604020202020204" pitchFamily="34" charset="0"/>
              </a:rPr>
              <a:t>corresponds to control group. Nodes represents the genes and edges the interaction between them. The size and colour of the node shows the interaction size of the genes. Lighter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higher interaction of the gene with other genes and darker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lesser interactions of the gene. The thickness of edge represents the correlation between the genes (nodes). Thicker </a:t>
            </a:r>
            <a:r>
              <a:rPr lang="en-GB" sz="1600" smtClean="0">
                <a:latin typeface="Arial" panose="020B0604020202020204" pitchFamily="34" charset="0"/>
                <a:cs typeface="Arial" panose="020B0604020202020204" pitchFamily="34" charset="0"/>
              </a:rPr>
              <a:t>the edge, </a:t>
            </a:r>
            <a:r>
              <a:rPr lang="en-GB" sz="1600" dirty="0" smtClean="0">
                <a:latin typeface="Arial" panose="020B0604020202020204" pitchFamily="34" charset="0"/>
                <a:cs typeface="Arial" panose="020B0604020202020204" pitchFamily="34" charset="0"/>
              </a:rPr>
              <a:t>stronger the connection is between the genes based on the correlation score retrieved from the minet package in R.</a:t>
            </a:r>
            <a:endParaRPr lang="en-GB" sz="16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363" y="2041970"/>
            <a:ext cx="9617273" cy="4374259"/>
          </a:xfrm>
          <a:prstGeom prst="rect">
            <a:avLst/>
          </a:prstGeom>
        </p:spPr>
      </p:pic>
    </p:spTree>
    <p:extLst>
      <p:ext uri="{BB962C8B-B14F-4D97-AF65-F5344CB8AC3E}">
        <p14:creationId xmlns:p14="http://schemas.microsoft.com/office/powerpoint/2010/main" val="3190966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329" y="2273300"/>
            <a:ext cx="11707342" cy="3468009"/>
          </a:xfrm>
        </p:spPr>
      </p:pic>
      <p:sp>
        <p:nvSpPr>
          <p:cNvPr id="5" name="Title 1"/>
          <p:cNvSpPr>
            <a:spLocks noGrp="1"/>
          </p:cNvSpPr>
          <p:nvPr>
            <p:ph type="title"/>
          </p:nvPr>
        </p:nvSpPr>
        <p:spPr>
          <a:xfrm>
            <a:off x="477672" y="365125"/>
            <a:ext cx="11389056" cy="1325563"/>
          </a:xfrm>
        </p:spPr>
        <p:txBody>
          <a:bodyPr anchor="t">
            <a:noAutofit/>
          </a:bodyPr>
          <a:lstStyle/>
          <a:p>
            <a:pPr algn="just"/>
            <a:r>
              <a:rPr lang="en-GB" sz="1600" smtClean="0">
                <a:latin typeface="Arial" panose="020B0604020202020204" pitchFamily="34" charset="0"/>
                <a:cs typeface="Arial" panose="020B0604020202020204" pitchFamily="34" charset="0"/>
              </a:rPr>
              <a:t>SF4: </a:t>
            </a:r>
            <a:r>
              <a:rPr lang="en-GB" sz="1600" dirty="0" smtClean="0">
                <a:latin typeface="Arial" panose="020B0604020202020204" pitchFamily="34" charset="0"/>
                <a:cs typeface="Arial" panose="020B0604020202020204" pitchFamily="34" charset="0"/>
              </a:rPr>
              <a:t>Network constructed using the expression profiles from GSE10224 transSMA SMA versus control for the top 5 DEGs from all the datasets that were merged creating a gene set for each study group where </a:t>
            </a:r>
            <a:r>
              <a:rPr lang="en-GB" sz="1600" b="1" dirty="0">
                <a:latin typeface="Arial" panose="020B0604020202020204" pitchFamily="34" charset="0"/>
                <a:cs typeface="Arial" panose="020B0604020202020204" pitchFamily="34" charset="0"/>
              </a:rPr>
              <a:t>SF:</a:t>
            </a:r>
            <a:r>
              <a:rPr lang="en-GB" sz="1600" b="1" dirty="0" smtClean="0">
                <a:latin typeface="Arial" panose="020B0604020202020204" pitchFamily="34" charset="0"/>
                <a:cs typeface="Arial" panose="020B0604020202020204" pitchFamily="34" charset="0"/>
              </a:rPr>
              <a:t>4a </a:t>
            </a:r>
            <a:r>
              <a:rPr lang="en-GB" sz="1600" dirty="0" smtClean="0">
                <a:latin typeface="Arial" panose="020B0604020202020204" pitchFamily="34" charset="0"/>
                <a:cs typeface="Arial" panose="020B0604020202020204" pitchFamily="34" charset="0"/>
              </a:rPr>
              <a:t>corresponds to SMA group and </a:t>
            </a:r>
            <a:r>
              <a:rPr lang="en-GB" sz="1600" b="1" dirty="0">
                <a:latin typeface="Arial" panose="020B0604020202020204" pitchFamily="34" charset="0"/>
                <a:cs typeface="Arial" panose="020B0604020202020204" pitchFamily="34" charset="0"/>
              </a:rPr>
              <a:t>SF:</a:t>
            </a:r>
            <a:r>
              <a:rPr lang="en-GB" sz="1600" b="1" dirty="0" smtClean="0">
                <a:latin typeface="Arial" panose="020B0604020202020204" pitchFamily="34" charset="0"/>
                <a:cs typeface="Arial" panose="020B0604020202020204" pitchFamily="34" charset="0"/>
              </a:rPr>
              <a:t>4b </a:t>
            </a:r>
            <a:r>
              <a:rPr lang="en-GB" sz="1600" dirty="0" smtClean="0">
                <a:latin typeface="Arial" panose="020B0604020202020204" pitchFamily="34" charset="0"/>
                <a:cs typeface="Arial" panose="020B0604020202020204" pitchFamily="34" charset="0"/>
              </a:rPr>
              <a:t>corresponds to control group. Nodes represents the genes and edges the interaction between them. The size and colour of the node shows the interaction size of the genes. Lighter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higher interaction of the gene with other genes and darker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lesser interactions of the gene. The thickness of edge represents the correlation between the genes (nodes). Thicker </a:t>
            </a:r>
            <a:r>
              <a:rPr lang="en-GB" sz="1600" smtClean="0">
                <a:latin typeface="Arial" panose="020B0604020202020204" pitchFamily="34" charset="0"/>
                <a:cs typeface="Arial" panose="020B0604020202020204" pitchFamily="34" charset="0"/>
              </a:rPr>
              <a:t>the edge, </a:t>
            </a:r>
            <a:r>
              <a:rPr lang="en-GB" sz="1600" dirty="0" smtClean="0">
                <a:latin typeface="Arial" panose="020B0604020202020204" pitchFamily="34" charset="0"/>
                <a:cs typeface="Arial" panose="020B0604020202020204" pitchFamily="34" charset="0"/>
              </a:rPr>
              <a:t>stronger the connection is between the genes based on the correlation score retrieved from the minet package in R.</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88756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92300"/>
            <a:ext cx="10565050" cy="4553901"/>
          </a:xfrm>
        </p:spPr>
      </p:pic>
      <p:sp>
        <p:nvSpPr>
          <p:cNvPr id="5" name="Title 1"/>
          <p:cNvSpPr txBox="1">
            <a:spLocks/>
          </p:cNvSpPr>
          <p:nvPr/>
        </p:nvSpPr>
        <p:spPr>
          <a:xfrm>
            <a:off x="504967" y="408341"/>
            <a:ext cx="11348114"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SF5: </a:t>
            </a:r>
            <a:r>
              <a:rPr lang="en-GB" sz="1600" dirty="0" smtClean="0">
                <a:latin typeface="Arial" panose="020B0604020202020204" pitchFamily="34" charset="0"/>
                <a:cs typeface="Arial" panose="020B0604020202020204" pitchFamily="34" charset="0"/>
              </a:rPr>
              <a:t>Network constructed using the expression profiles from GSE56284 SMA versus control for the top 5 DEGs from all the datasets that were merged creating a gene set for each study group where </a:t>
            </a:r>
            <a:r>
              <a:rPr lang="en-GB" sz="1600" b="1" dirty="0">
                <a:latin typeface="Arial" panose="020B0604020202020204" pitchFamily="34" charset="0"/>
                <a:cs typeface="Arial" panose="020B0604020202020204" pitchFamily="34" charset="0"/>
              </a:rPr>
              <a:t>SF:5a </a:t>
            </a:r>
            <a:r>
              <a:rPr lang="en-GB" sz="1600" dirty="0" smtClean="0">
                <a:latin typeface="Arial" panose="020B0604020202020204" pitchFamily="34" charset="0"/>
                <a:cs typeface="Arial" panose="020B0604020202020204" pitchFamily="34" charset="0"/>
              </a:rPr>
              <a:t>corresponds to SMA group and </a:t>
            </a:r>
            <a:r>
              <a:rPr lang="en-GB" sz="1600" b="1" dirty="0">
                <a:latin typeface="Arial" panose="020B0604020202020204" pitchFamily="34" charset="0"/>
                <a:cs typeface="Arial" panose="020B0604020202020204" pitchFamily="34" charset="0"/>
              </a:rPr>
              <a:t>SF:5b </a:t>
            </a:r>
            <a:r>
              <a:rPr lang="en-GB" sz="1600" dirty="0" smtClean="0">
                <a:latin typeface="Arial" panose="020B0604020202020204" pitchFamily="34" charset="0"/>
                <a:cs typeface="Arial" panose="020B0604020202020204" pitchFamily="34" charset="0"/>
              </a:rPr>
              <a:t>corresponds to control group. Nodes represents the genes and edges the interaction between them. The size and colour of the node shows the interaction size of the genes. Lighter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higher interaction of the gene with other genes and darker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lesser interactions of the gene. The thickness of edge represents the correlation between the genes (nodes). Thicker </a:t>
            </a:r>
            <a:r>
              <a:rPr lang="en-GB" sz="1600" smtClean="0">
                <a:latin typeface="Arial" panose="020B0604020202020204" pitchFamily="34" charset="0"/>
                <a:cs typeface="Arial" panose="020B0604020202020204" pitchFamily="34" charset="0"/>
              </a:rPr>
              <a:t>the edge, </a:t>
            </a:r>
            <a:r>
              <a:rPr lang="en-GB" sz="1600" dirty="0" smtClean="0">
                <a:latin typeface="Arial" panose="020B0604020202020204" pitchFamily="34" charset="0"/>
                <a:cs typeface="Arial" panose="020B0604020202020204" pitchFamily="34" charset="0"/>
              </a:rPr>
              <a:t>stronger the connection is between the genes based on the correlation score retrieved from the minet package in R.</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67455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23408"/>
            <a:ext cx="9918331" cy="4934592"/>
          </a:xfrm>
        </p:spPr>
      </p:pic>
      <p:sp>
        <p:nvSpPr>
          <p:cNvPr id="5" name="Title 1"/>
          <p:cNvSpPr txBox="1">
            <a:spLocks/>
          </p:cNvSpPr>
          <p:nvPr/>
        </p:nvSpPr>
        <p:spPr>
          <a:xfrm>
            <a:off x="470848" y="394695"/>
            <a:ext cx="11300346"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SF6: </a:t>
            </a:r>
            <a:r>
              <a:rPr lang="en-GB" sz="1600" dirty="0" smtClean="0">
                <a:latin typeface="Arial" panose="020B0604020202020204" pitchFamily="34" charset="0"/>
                <a:cs typeface="Arial" panose="020B0604020202020204" pitchFamily="34" charset="0"/>
              </a:rPr>
              <a:t>Network constructed using the expression profiles from GSE102204 SMA versus control for the top 5 DEGs from all the datasets that were merged creating a gene set for each study group where </a:t>
            </a:r>
            <a:r>
              <a:rPr lang="en-GB" sz="1600" b="1" dirty="0">
                <a:latin typeface="Arial" panose="020B0604020202020204" pitchFamily="34" charset="0"/>
                <a:cs typeface="Arial" panose="020B0604020202020204" pitchFamily="34" charset="0"/>
              </a:rPr>
              <a:t>SF:6a </a:t>
            </a:r>
            <a:r>
              <a:rPr lang="en-GB" sz="1600" dirty="0" smtClean="0">
                <a:latin typeface="Arial" panose="020B0604020202020204" pitchFamily="34" charset="0"/>
                <a:cs typeface="Arial" panose="020B0604020202020204" pitchFamily="34" charset="0"/>
              </a:rPr>
              <a:t>corresponds to SMA group and </a:t>
            </a:r>
            <a:r>
              <a:rPr lang="en-GB" sz="1600" b="1" dirty="0">
                <a:latin typeface="Arial" panose="020B0604020202020204" pitchFamily="34" charset="0"/>
                <a:cs typeface="Arial" panose="020B0604020202020204" pitchFamily="34" charset="0"/>
              </a:rPr>
              <a:t>SF:6b </a:t>
            </a:r>
            <a:r>
              <a:rPr lang="en-GB" sz="1600" dirty="0" smtClean="0">
                <a:latin typeface="Arial" panose="020B0604020202020204" pitchFamily="34" charset="0"/>
                <a:cs typeface="Arial" panose="020B0604020202020204" pitchFamily="34" charset="0"/>
              </a:rPr>
              <a:t>corresponds to control group. Nodes represents the genes and edges the interaction between them. The size and colour of the node shows the interaction size of the genes. Lighter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higher interaction of the gene with other genes and darker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lesser interactions of the gene. The thickness of edge represents the correlation between the genes (nodes). Thicker </a:t>
            </a:r>
            <a:r>
              <a:rPr lang="en-GB" sz="1600" smtClean="0">
                <a:latin typeface="Arial" panose="020B0604020202020204" pitchFamily="34" charset="0"/>
                <a:cs typeface="Arial" panose="020B0604020202020204" pitchFamily="34" charset="0"/>
              </a:rPr>
              <a:t>the edge, </a:t>
            </a:r>
            <a:r>
              <a:rPr lang="en-GB" sz="1600" dirty="0" smtClean="0">
                <a:latin typeface="Arial" panose="020B0604020202020204" pitchFamily="34" charset="0"/>
                <a:cs typeface="Arial" panose="020B0604020202020204" pitchFamily="34" charset="0"/>
              </a:rPr>
              <a:t>stronger the connection is between the genes based on the correlation score retrieved from the minet package in R.</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1681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199" y="1803400"/>
            <a:ext cx="10818617" cy="5054600"/>
          </a:xfrm>
        </p:spPr>
      </p:pic>
      <p:sp>
        <p:nvSpPr>
          <p:cNvPr id="5" name="Title 1"/>
          <p:cNvSpPr txBox="1">
            <a:spLocks/>
          </p:cNvSpPr>
          <p:nvPr/>
        </p:nvSpPr>
        <p:spPr>
          <a:xfrm>
            <a:off x="498143" y="360573"/>
            <a:ext cx="11266227"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SF7: </a:t>
            </a:r>
            <a:r>
              <a:rPr lang="en-GB" sz="1600" dirty="0" smtClean="0">
                <a:latin typeface="Arial" panose="020B0604020202020204" pitchFamily="34" charset="0"/>
                <a:cs typeface="Arial" panose="020B0604020202020204" pitchFamily="34" charset="0"/>
              </a:rPr>
              <a:t>Network constructed using the expression profiles from GSE154106 SMA versus control for the top 5 DEGs from all the datasets that were merged creating a gene set for each study group where </a:t>
            </a:r>
            <a:r>
              <a:rPr lang="en-GB" sz="1600" b="1" dirty="0">
                <a:latin typeface="Arial" panose="020B0604020202020204" pitchFamily="34" charset="0"/>
                <a:cs typeface="Arial" panose="020B0604020202020204" pitchFamily="34" charset="0"/>
              </a:rPr>
              <a:t>SF:7a </a:t>
            </a:r>
            <a:r>
              <a:rPr lang="en-GB" sz="1600" dirty="0" smtClean="0">
                <a:latin typeface="Arial" panose="020B0604020202020204" pitchFamily="34" charset="0"/>
                <a:cs typeface="Arial" panose="020B0604020202020204" pitchFamily="34" charset="0"/>
              </a:rPr>
              <a:t>corresponds to SMA group and </a:t>
            </a:r>
            <a:r>
              <a:rPr lang="en-GB" sz="1600" b="1" dirty="0">
                <a:latin typeface="Arial" panose="020B0604020202020204" pitchFamily="34" charset="0"/>
                <a:cs typeface="Arial" panose="020B0604020202020204" pitchFamily="34" charset="0"/>
              </a:rPr>
              <a:t>SF:7b</a:t>
            </a:r>
            <a:r>
              <a:rPr lang="en-GB" sz="1600" dirty="0" smtClean="0">
                <a:latin typeface="Arial" panose="020B0604020202020204" pitchFamily="34" charset="0"/>
                <a:cs typeface="Arial" panose="020B0604020202020204" pitchFamily="34" charset="0"/>
              </a:rPr>
              <a:t> corresponds to control group. Nodes represents the genes and edges the interaction between them. The size and colour of the node shows the interaction size of the genes. Lighter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higher interaction of the gene with other genes and darker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lesser interactions of the gene. The thickness of edge represents the correlation between the genes (nodes). Thicker </a:t>
            </a:r>
            <a:r>
              <a:rPr lang="en-GB" sz="1600" smtClean="0">
                <a:latin typeface="Arial" panose="020B0604020202020204" pitchFamily="34" charset="0"/>
                <a:cs typeface="Arial" panose="020B0604020202020204" pitchFamily="34" charset="0"/>
              </a:rPr>
              <a:t>the edge, </a:t>
            </a:r>
            <a:r>
              <a:rPr lang="en-GB" sz="1600" dirty="0" smtClean="0">
                <a:latin typeface="Arial" panose="020B0604020202020204" pitchFamily="34" charset="0"/>
                <a:cs typeface="Arial" panose="020B0604020202020204" pitchFamily="34" charset="0"/>
              </a:rPr>
              <a:t>stronger the connection is between the genes based on the correlation score retrieved from the minet package in R.</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4158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43101"/>
            <a:ext cx="10223500" cy="4748620"/>
          </a:xfrm>
        </p:spPr>
      </p:pic>
      <p:sp>
        <p:nvSpPr>
          <p:cNvPr id="5" name="Title 1"/>
          <p:cNvSpPr txBox="1">
            <a:spLocks/>
          </p:cNvSpPr>
          <p:nvPr/>
        </p:nvSpPr>
        <p:spPr>
          <a:xfrm>
            <a:off x="416257" y="415165"/>
            <a:ext cx="11334465"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SF8: </a:t>
            </a:r>
            <a:r>
              <a:rPr lang="en-GB" sz="1600" dirty="0" smtClean="0">
                <a:latin typeface="Arial" panose="020B0604020202020204" pitchFamily="34" charset="0"/>
                <a:cs typeface="Arial" panose="020B0604020202020204" pitchFamily="34" charset="0"/>
              </a:rPr>
              <a:t>Network constructed using the expression profiles from GSE207890 AFS SMA versus control for the top 5 DEGs from all the datasets that were merged creating a gene set for each study group where </a:t>
            </a:r>
            <a:r>
              <a:rPr lang="en-GB" sz="1600" b="1" dirty="0">
                <a:latin typeface="Arial" panose="020B0604020202020204" pitchFamily="34" charset="0"/>
                <a:cs typeface="Arial" panose="020B0604020202020204" pitchFamily="34" charset="0"/>
              </a:rPr>
              <a:t>SF:8a </a:t>
            </a:r>
            <a:r>
              <a:rPr lang="en-GB" sz="1600" dirty="0" smtClean="0">
                <a:latin typeface="Arial" panose="020B0604020202020204" pitchFamily="34" charset="0"/>
                <a:cs typeface="Arial" panose="020B0604020202020204" pitchFamily="34" charset="0"/>
              </a:rPr>
              <a:t>corresponds to SMA group and </a:t>
            </a:r>
            <a:r>
              <a:rPr lang="en-GB" sz="1600" b="1" dirty="0">
                <a:latin typeface="Arial" panose="020B0604020202020204" pitchFamily="34" charset="0"/>
                <a:cs typeface="Arial" panose="020B0604020202020204" pitchFamily="34" charset="0"/>
              </a:rPr>
              <a:t>SF:8b </a:t>
            </a:r>
            <a:r>
              <a:rPr lang="en-GB" sz="1600" dirty="0" smtClean="0">
                <a:latin typeface="Arial" panose="020B0604020202020204" pitchFamily="34" charset="0"/>
                <a:cs typeface="Arial" panose="020B0604020202020204" pitchFamily="34" charset="0"/>
              </a:rPr>
              <a:t>corresponds to control group. Nodes represents the genes and edges the interaction between them. The size and colour of the node shows the interaction size of the genes. Lighter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higher interaction of the gene with other genes and darker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lesser interactions of the gene. The thickness of edge represents the correlation between the genes (nodes). Thicker </a:t>
            </a:r>
            <a:r>
              <a:rPr lang="en-GB" sz="1600" smtClean="0">
                <a:latin typeface="Arial" panose="020B0604020202020204" pitchFamily="34" charset="0"/>
                <a:cs typeface="Arial" panose="020B0604020202020204" pitchFamily="34" charset="0"/>
              </a:rPr>
              <a:t>the edge, </a:t>
            </a:r>
            <a:r>
              <a:rPr lang="en-GB" sz="1600" dirty="0" smtClean="0">
                <a:latin typeface="Arial" panose="020B0604020202020204" pitchFamily="34" charset="0"/>
                <a:cs typeface="Arial" panose="020B0604020202020204" pitchFamily="34" charset="0"/>
              </a:rPr>
              <a:t>stronger the connection is between the genes based on the correlation score retrieved from the minet package in R.</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529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43100"/>
            <a:ext cx="10575476" cy="4821880"/>
          </a:xfrm>
        </p:spPr>
      </p:pic>
      <p:sp>
        <p:nvSpPr>
          <p:cNvPr id="5" name="Title 1"/>
          <p:cNvSpPr txBox="1">
            <a:spLocks/>
          </p:cNvSpPr>
          <p:nvPr/>
        </p:nvSpPr>
        <p:spPr>
          <a:xfrm>
            <a:off x="443551" y="401517"/>
            <a:ext cx="11395881"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SF9: </a:t>
            </a:r>
            <a:r>
              <a:rPr lang="en-GB" sz="1600" dirty="0" smtClean="0">
                <a:latin typeface="Arial" panose="020B0604020202020204" pitchFamily="34" charset="0"/>
                <a:cs typeface="Arial" panose="020B0604020202020204" pitchFamily="34" charset="0"/>
              </a:rPr>
              <a:t>Network constructed using the expression profiles from GSE207890 </a:t>
            </a:r>
            <a:r>
              <a:rPr lang="en-GB" sz="1600" dirty="0" err="1" smtClean="0">
                <a:latin typeface="Arial" panose="020B0604020202020204" pitchFamily="34" charset="0"/>
                <a:cs typeface="Arial" panose="020B0604020202020204" pitchFamily="34" charset="0"/>
              </a:rPr>
              <a:t>noAFS</a:t>
            </a:r>
            <a:r>
              <a:rPr lang="en-GB" sz="1600" dirty="0" smtClean="0">
                <a:latin typeface="Arial" panose="020B0604020202020204" pitchFamily="34" charset="0"/>
                <a:cs typeface="Arial" panose="020B0604020202020204" pitchFamily="34" charset="0"/>
              </a:rPr>
              <a:t> SMA versus control for the top 5 DEGs from all the datasets that were merged creating a gene set for each study group where </a:t>
            </a:r>
            <a:r>
              <a:rPr lang="en-GB" sz="1600" b="1" dirty="0">
                <a:latin typeface="Arial" panose="020B0604020202020204" pitchFamily="34" charset="0"/>
                <a:cs typeface="Arial" panose="020B0604020202020204" pitchFamily="34" charset="0"/>
              </a:rPr>
              <a:t>SF:9a </a:t>
            </a:r>
            <a:r>
              <a:rPr lang="en-GB" sz="1600" dirty="0" smtClean="0">
                <a:latin typeface="Arial" panose="020B0604020202020204" pitchFamily="34" charset="0"/>
                <a:cs typeface="Arial" panose="020B0604020202020204" pitchFamily="34" charset="0"/>
              </a:rPr>
              <a:t>corresponds to SMA group and </a:t>
            </a:r>
            <a:r>
              <a:rPr lang="en-GB" sz="1600" b="1" dirty="0">
                <a:latin typeface="Arial" panose="020B0604020202020204" pitchFamily="34" charset="0"/>
                <a:cs typeface="Arial" panose="020B0604020202020204" pitchFamily="34" charset="0"/>
              </a:rPr>
              <a:t>SF:9b </a:t>
            </a:r>
            <a:r>
              <a:rPr lang="en-GB" sz="1600" dirty="0" smtClean="0">
                <a:latin typeface="Arial" panose="020B0604020202020204" pitchFamily="34" charset="0"/>
                <a:cs typeface="Arial" panose="020B0604020202020204" pitchFamily="34" charset="0"/>
              </a:rPr>
              <a:t>corresponds to control group. Nodes represents the genes and edges the interaction between them. The size and colour of the node shows the interaction size of the genes. Lighter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higher interaction of the gene with other genes and darker </a:t>
            </a:r>
            <a:r>
              <a:rPr lang="en-GB" sz="1600" smtClean="0">
                <a:latin typeface="Arial" panose="020B0604020202020204" pitchFamily="34" charset="0"/>
                <a:cs typeface="Arial" panose="020B0604020202020204" pitchFamily="34" charset="0"/>
              </a:rPr>
              <a:t>the colour, </a:t>
            </a:r>
            <a:r>
              <a:rPr lang="en-GB" sz="1600" dirty="0" smtClean="0">
                <a:latin typeface="Arial" panose="020B0604020202020204" pitchFamily="34" charset="0"/>
                <a:cs typeface="Arial" panose="020B0604020202020204" pitchFamily="34" charset="0"/>
              </a:rPr>
              <a:t>lesser interactions of the gene. The thickness of edge represents the correlation between the genes (nodes). Thicker </a:t>
            </a:r>
            <a:r>
              <a:rPr lang="en-GB" sz="1600" smtClean="0">
                <a:latin typeface="Arial" panose="020B0604020202020204" pitchFamily="34" charset="0"/>
                <a:cs typeface="Arial" panose="020B0604020202020204" pitchFamily="34" charset="0"/>
              </a:rPr>
              <a:t>the edge, </a:t>
            </a:r>
            <a:r>
              <a:rPr lang="en-GB" sz="1600" dirty="0" smtClean="0">
                <a:latin typeface="Arial" panose="020B0604020202020204" pitchFamily="34" charset="0"/>
                <a:cs typeface="Arial" panose="020B0604020202020204" pitchFamily="34" charset="0"/>
              </a:rPr>
              <a:t>stronger the connection is between the genes based on the correlation score retrieved from the minet package in R.</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3524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16257" y="326453"/>
            <a:ext cx="11409528"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SF10: </a:t>
            </a:r>
            <a:r>
              <a:rPr lang="en-GB" sz="1600" dirty="0">
                <a:latin typeface="Arial" panose="020B0604020202020204" pitchFamily="34" charset="0"/>
                <a:cs typeface="Arial" panose="020B0604020202020204" pitchFamily="34" charset="0"/>
              </a:rPr>
              <a:t>Co-expression modules and Topological Overlap Matrix (TOM) Plot associated with SMA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Control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group of </a:t>
            </a:r>
            <a:r>
              <a:rPr lang="en-GB" sz="1600" dirty="0" smtClean="0">
                <a:latin typeface="Arial" panose="020B0604020202020204" pitchFamily="34" charset="0"/>
                <a:cs typeface="Arial" panose="020B0604020202020204" pitchFamily="34" charset="0"/>
              </a:rPr>
              <a:t>EMEXP2428 </a:t>
            </a:r>
            <a:r>
              <a:rPr lang="en-GB" sz="1600" dirty="0">
                <a:latin typeface="Arial" panose="020B0604020202020204" pitchFamily="34" charset="0"/>
                <a:cs typeface="Arial" panose="020B0604020202020204" pitchFamily="34" charset="0"/>
              </a:rPr>
              <a:t>study. SF:10a and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WGCNA dendogram where the coloured bars towards the x-axis represent the module colours and y-axis represents the similarity between genes based on the height of the branches in the dendogram. Higher </a:t>
            </a:r>
            <a:r>
              <a:rPr lang="en-GB" sz="1600">
                <a:latin typeface="Arial" panose="020B0604020202020204" pitchFamily="34" charset="0"/>
                <a:cs typeface="Arial" panose="020B0604020202020204" pitchFamily="34" charset="0"/>
              </a:rPr>
              <a:t>the </a:t>
            </a:r>
            <a:r>
              <a:rPr lang="en-GB" sz="1600" smtClean="0">
                <a:latin typeface="Arial" panose="020B0604020202020204" pitchFamily="34" charset="0"/>
                <a:cs typeface="Arial" panose="020B0604020202020204" pitchFamily="34" charset="0"/>
              </a:rPr>
              <a:t>value, </a:t>
            </a:r>
            <a:r>
              <a:rPr lang="en-GB" sz="1600" dirty="0">
                <a:latin typeface="Arial" panose="020B0604020202020204" pitchFamily="34" charset="0"/>
                <a:cs typeface="Arial" panose="020B0604020202020204" pitchFamily="34" charset="0"/>
              </a:rPr>
              <a:t>greater the similarity between genes. SMA group has </a:t>
            </a:r>
            <a:r>
              <a:rPr lang="en-GB" sz="1600" dirty="0" smtClean="0">
                <a:latin typeface="Arial" panose="020B0604020202020204" pitchFamily="34" charset="0"/>
                <a:cs typeface="Arial" panose="020B0604020202020204" pitchFamily="34" charset="0"/>
              </a:rPr>
              <a:t>5 </a:t>
            </a:r>
            <a:r>
              <a:rPr lang="en-GB" sz="1600" dirty="0">
                <a:latin typeface="Arial" panose="020B0604020202020204" pitchFamily="34" charset="0"/>
                <a:cs typeface="Arial" panose="020B0604020202020204" pitchFamily="34" charset="0"/>
              </a:rPr>
              <a:t>modules and Control group has </a:t>
            </a:r>
            <a:r>
              <a:rPr lang="en-GB" sz="1600" dirty="0" smtClean="0">
                <a:latin typeface="Arial" panose="020B0604020202020204" pitchFamily="34" charset="0"/>
                <a:cs typeface="Arial" panose="020B0604020202020204" pitchFamily="34" charset="0"/>
              </a:rPr>
              <a:t>12 </a:t>
            </a:r>
            <a:r>
              <a:rPr lang="en-GB" sz="1600" dirty="0">
                <a:latin typeface="Arial" panose="020B0604020202020204" pitchFamily="34" charset="0"/>
                <a:cs typeface="Arial" panose="020B0604020202020204" pitchFamily="34" charset="0"/>
              </a:rPr>
              <a:t>modules excluding the grey module which correspond to the less correlated gene group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77130" y="2528524"/>
            <a:ext cx="11748655" cy="3155077"/>
          </a:xfrm>
          <a:prstGeom prst="rect">
            <a:avLst/>
          </a:prstGeom>
        </p:spPr>
      </p:pic>
    </p:spTree>
    <p:extLst>
      <p:ext uri="{BB962C8B-B14F-4D97-AF65-F5344CB8AC3E}">
        <p14:creationId xmlns:p14="http://schemas.microsoft.com/office/powerpoint/2010/main" val="1887948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09433" y="353749"/>
            <a:ext cx="11416352"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SF11: </a:t>
            </a:r>
            <a:r>
              <a:rPr lang="en-GB" sz="1600" dirty="0">
                <a:latin typeface="Arial" panose="020B0604020202020204" pitchFamily="34" charset="0"/>
                <a:cs typeface="Arial" panose="020B0604020202020204" pitchFamily="34" charset="0"/>
              </a:rPr>
              <a:t>Co-expression modules </a:t>
            </a:r>
            <a:r>
              <a:rPr lang="en-GB" sz="1600" dirty="0" smtClean="0">
                <a:latin typeface="Arial" panose="020B0604020202020204" pitchFamily="34" charset="0"/>
                <a:cs typeface="Arial" panose="020B0604020202020204" pitchFamily="34" charset="0"/>
              </a:rPr>
              <a:t>plot </a:t>
            </a:r>
            <a:r>
              <a:rPr lang="en-GB" sz="1600" dirty="0">
                <a:latin typeface="Arial" panose="020B0604020202020204" pitchFamily="34" charset="0"/>
                <a:cs typeface="Arial" panose="020B0604020202020204" pitchFamily="34" charset="0"/>
              </a:rPr>
              <a:t>associated with SMA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Control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group of </a:t>
            </a:r>
            <a:r>
              <a:rPr lang="en-GB" sz="1600" dirty="0" smtClean="0">
                <a:latin typeface="Arial" panose="020B0604020202020204" pitchFamily="34" charset="0"/>
                <a:cs typeface="Arial" panose="020B0604020202020204" pitchFamily="34" charset="0"/>
              </a:rPr>
              <a:t>GSE10224 SMA </a:t>
            </a:r>
            <a:r>
              <a:rPr lang="en-GB" sz="1600" dirty="0">
                <a:latin typeface="Arial" panose="020B0604020202020204" pitchFamily="34" charset="0"/>
                <a:cs typeface="Arial" panose="020B0604020202020204" pitchFamily="34" charset="0"/>
              </a:rPr>
              <a:t>study. SF:11a and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WGCNA dendogram where the coloured bars towards the x-axis represent the module colours and y-axis represents the similarity between genes based on the height of the branches in the dendogram. Higher </a:t>
            </a:r>
            <a:r>
              <a:rPr lang="en-GB" sz="1600">
                <a:latin typeface="Arial" panose="020B0604020202020204" pitchFamily="34" charset="0"/>
                <a:cs typeface="Arial" panose="020B0604020202020204" pitchFamily="34" charset="0"/>
              </a:rPr>
              <a:t>the </a:t>
            </a:r>
            <a:r>
              <a:rPr lang="en-GB" sz="1600" smtClean="0">
                <a:latin typeface="Arial" panose="020B0604020202020204" pitchFamily="34" charset="0"/>
                <a:cs typeface="Arial" panose="020B0604020202020204" pitchFamily="34" charset="0"/>
              </a:rPr>
              <a:t>value, </a:t>
            </a:r>
            <a:r>
              <a:rPr lang="en-GB" sz="1600" dirty="0">
                <a:latin typeface="Arial" panose="020B0604020202020204" pitchFamily="34" charset="0"/>
                <a:cs typeface="Arial" panose="020B0604020202020204" pitchFamily="34" charset="0"/>
              </a:rPr>
              <a:t>greater the similarity between genes. SMA group has </a:t>
            </a:r>
            <a:r>
              <a:rPr lang="en-GB" sz="1600" dirty="0" smtClean="0">
                <a:latin typeface="Arial" panose="020B0604020202020204" pitchFamily="34" charset="0"/>
                <a:cs typeface="Arial" panose="020B0604020202020204" pitchFamily="34" charset="0"/>
              </a:rPr>
              <a:t>16 </a:t>
            </a:r>
            <a:r>
              <a:rPr lang="en-GB" sz="1600" dirty="0">
                <a:latin typeface="Arial" panose="020B0604020202020204" pitchFamily="34" charset="0"/>
                <a:cs typeface="Arial" panose="020B0604020202020204" pitchFamily="34" charset="0"/>
              </a:rPr>
              <a:t>modules and Control group has </a:t>
            </a:r>
            <a:r>
              <a:rPr lang="en-GB" sz="1600" dirty="0" smtClean="0">
                <a:latin typeface="Arial" panose="020B0604020202020204" pitchFamily="34" charset="0"/>
                <a:cs typeface="Arial" panose="020B0604020202020204" pitchFamily="34" charset="0"/>
              </a:rPr>
              <a:t>16 </a:t>
            </a:r>
            <a:r>
              <a:rPr lang="en-GB" sz="1600" dirty="0">
                <a:latin typeface="Arial" panose="020B0604020202020204" pitchFamily="34" charset="0"/>
                <a:cs typeface="Arial" panose="020B0604020202020204" pitchFamily="34" charset="0"/>
              </a:rPr>
              <a:t>modules excluding the grey module which correspond to the less correlated gene group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grpSp>
        <p:nvGrpSpPr>
          <p:cNvPr id="2" name="Group 1"/>
          <p:cNvGrpSpPr/>
          <p:nvPr/>
        </p:nvGrpSpPr>
        <p:grpSpPr>
          <a:xfrm>
            <a:off x="776399" y="2361063"/>
            <a:ext cx="11137556" cy="2852382"/>
            <a:chOff x="776399" y="2361063"/>
            <a:chExt cx="11137556" cy="2852382"/>
          </a:xfrm>
        </p:grpSpPr>
        <p:grpSp>
          <p:nvGrpSpPr>
            <p:cNvPr id="9" name="Group 8"/>
            <p:cNvGrpSpPr/>
            <p:nvPr/>
          </p:nvGrpSpPr>
          <p:grpSpPr>
            <a:xfrm>
              <a:off x="776399" y="2361063"/>
              <a:ext cx="5472000" cy="2852382"/>
              <a:chOff x="342550" y="2361063"/>
              <a:chExt cx="5905850" cy="2961562"/>
            </a:xfrm>
          </p:grpSpPr>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9244" r="2549"/>
              <a:stretch/>
            </p:blipFill>
            <p:spPr>
              <a:xfrm>
                <a:off x="342550" y="2572600"/>
                <a:ext cx="5905850" cy="2750025"/>
              </a:xfrm>
              <a:prstGeom prst="rect">
                <a:avLst/>
              </a:prstGeom>
            </p:spPr>
          </p:pic>
          <p:sp>
            <p:nvSpPr>
              <p:cNvPr id="8" name="TextBox 7"/>
              <p:cNvSpPr txBox="1"/>
              <p:nvPr/>
            </p:nvSpPr>
            <p:spPr>
              <a:xfrm>
                <a:off x="429904" y="2361063"/>
                <a:ext cx="661916"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nvGrpSpPr>
            <p:cNvPr id="11" name="Group 10"/>
            <p:cNvGrpSpPr/>
            <p:nvPr/>
          </p:nvGrpSpPr>
          <p:grpSpPr>
            <a:xfrm>
              <a:off x="6329336" y="2361063"/>
              <a:ext cx="5584619" cy="2852382"/>
              <a:chOff x="6248400" y="2326911"/>
              <a:chExt cx="5853025" cy="2995715"/>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9241" r="3176"/>
              <a:stretch/>
            </p:blipFill>
            <p:spPr>
              <a:xfrm>
                <a:off x="6248400" y="2572601"/>
                <a:ext cx="5853025" cy="2750025"/>
              </a:xfrm>
              <a:prstGeom prst="rect">
                <a:avLst/>
              </a:prstGeom>
            </p:spPr>
          </p:pic>
          <p:sp>
            <p:nvSpPr>
              <p:cNvPr id="10" name="TextBox 9"/>
              <p:cNvSpPr txBox="1"/>
              <p:nvPr/>
            </p:nvSpPr>
            <p:spPr>
              <a:xfrm>
                <a:off x="6335754" y="2326911"/>
                <a:ext cx="293670"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120364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36728" y="360573"/>
            <a:ext cx="11361762"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SF12: </a:t>
            </a:r>
            <a:r>
              <a:rPr lang="en-GB" sz="1600" dirty="0">
                <a:latin typeface="Arial" panose="020B0604020202020204" pitchFamily="34" charset="0"/>
                <a:cs typeface="Arial" panose="020B0604020202020204" pitchFamily="34" charset="0"/>
              </a:rPr>
              <a:t>Co-expression modules </a:t>
            </a:r>
            <a:r>
              <a:rPr lang="en-GB" sz="1600" dirty="0" smtClean="0">
                <a:latin typeface="Arial" panose="020B0604020202020204" pitchFamily="34" charset="0"/>
                <a:cs typeface="Arial" panose="020B0604020202020204" pitchFamily="34" charset="0"/>
              </a:rPr>
              <a:t>plot </a:t>
            </a:r>
            <a:r>
              <a:rPr lang="en-GB" sz="1600" dirty="0">
                <a:latin typeface="Arial" panose="020B0604020202020204" pitchFamily="34" charset="0"/>
                <a:cs typeface="Arial" panose="020B0604020202020204" pitchFamily="34" charset="0"/>
              </a:rPr>
              <a:t>associated with SMA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Control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group of </a:t>
            </a:r>
            <a:r>
              <a:rPr lang="en-GB" sz="1600" dirty="0" smtClean="0">
                <a:latin typeface="Arial" panose="020B0604020202020204" pitchFamily="34" charset="0"/>
                <a:cs typeface="Arial" panose="020B0604020202020204" pitchFamily="34" charset="0"/>
              </a:rPr>
              <a:t>GSE10224 transSMA </a:t>
            </a:r>
            <a:r>
              <a:rPr lang="en-GB" sz="1600" dirty="0">
                <a:latin typeface="Arial" panose="020B0604020202020204" pitchFamily="34" charset="0"/>
                <a:cs typeface="Arial" panose="020B0604020202020204" pitchFamily="34" charset="0"/>
              </a:rPr>
              <a:t>study. SF:12a and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WGCNA dendogram where the coloured bars towards the x-axis represent the module colours and y-axis represents the similarity between genes based on the height of the branches in the dendogram. Higher </a:t>
            </a:r>
            <a:r>
              <a:rPr lang="en-GB" sz="1600">
                <a:latin typeface="Arial" panose="020B0604020202020204" pitchFamily="34" charset="0"/>
                <a:cs typeface="Arial" panose="020B0604020202020204" pitchFamily="34" charset="0"/>
              </a:rPr>
              <a:t>the </a:t>
            </a:r>
            <a:r>
              <a:rPr lang="en-GB" sz="1600" smtClean="0">
                <a:latin typeface="Arial" panose="020B0604020202020204" pitchFamily="34" charset="0"/>
                <a:cs typeface="Arial" panose="020B0604020202020204" pitchFamily="34" charset="0"/>
              </a:rPr>
              <a:t>value, </a:t>
            </a:r>
            <a:r>
              <a:rPr lang="en-GB" sz="1600" dirty="0">
                <a:latin typeface="Arial" panose="020B0604020202020204" pitchFamily="34" charset="0"/>
                <a:cs typeface="Arial" panose="020B0604020202020204" pitchFamily="34" charset="0"/>
              </a:rPr>
              <a:t>greater the similarity between genes. SMA group has </a:t>
            </a:r>
            <a:r>
              <a:rPr lang="en-GB" sz="1600" dirty="0" smtClean="0">
                <a:latin typeface="Arial" panose="020B0604020202020204" pitchFamily="34" charset="0"/>
                <a:cs typeface="Arial" panose="020B0604020202020204" pitchFamily="34" charset="0"/>
              </a:rPr>
              <a:t>17 </a:t>
            </a:r>
            <a:r>
              <a:rPr lang="en-GB" sz="1600" dirty="0">
                <a:latin typeface="Arial" panose="020B0604020202020204" pitchFamily="34" charset="0"/>
                <a:cs typeface="Arial" panose="020B0604020202020204" pitchFamily="34" charset="0"/>
              </a:rPr>
              <a:t>modules and Control group has </a:t>
            </a:r>
            <a:r>
              <a:rPr lang="en-GB" sz="1600" dirty="0" smtClean="0">
                <a:latin typeface="Arial" panose="020B0604020202020204" pitchFamily="34" charset="0"/>
                <a:cs typeface="Arial" panose="020B0604020202020204" pitchFamily="34" charset="0"/>
              </a:rPr>
              <a:t>16 </a:t>
            </a:r>
            <a:r>
              <a:rPr lang="en-GB" sz="1600" dirty="0">
                <a:latin typeface="Arial" panose="020B0604020202020204" pitchFamily="34" charset="0"/>
                <a:cs typeface="Arial" panose="020B0604020202020204" pitchFamily="34" charset="0"/>
              </a:rPr>
              <a:t>modules excluding the grey module which correspond to the less correlated gene group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grpSp>
        <p:nvGrpSpPr>
          <p:cNvPr id="3" name="Group 2"/>
          <p:cNvGrpSpPr/>
          <p:nvPr/>
        </p:nvGrpSpPr>
        <p:grpSpPr>
          <a:xfrm>
            <a:off x="338920" y="2330252"/>
            <a:ext cx="11537317" cy="2937783"/>
            <a:chOff x="338920" y="2330252"/>
            <a:chExt cx="11537317" cy="2937783"/>
          </a:xfrm>
        </p:grpSpPr>
        <p:grpSp>
          <p:nvGrpSpPr>
            <p:cNvPr id="8" name="Group 7"/>
            <p:cNvGrpSpPr/>
            <p:nvPr/>
          </p:nvGrpSpPr>
          <p:grpSpPr>
            <a:xfrm>
              <a:off x="338920" y="2330252"/>
              <a:ext cx="5853025" cy="2937782"/>
              <a:chOff x="338920" y="2330252"/>
              <a:chExt cx="5853025" cy="2937782"/>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8592"/>
              <a:stretch/>
            </p:blipFill>
            <p:spPr>
              <a:xfrm>
                <a:off x="338920" y="2518009"/>
                <a:ext cx="5853025" cy="2750025"/>
              </a:xfrm>
              <a:prstGeom prst="rect">
                <a:avLst/>
              </a:prstGeom>
            </p:spPr>
          </p:pic>
          <p:sp>
            <p:nvSpPr>
              <p:cNvPr id="5" name="TextBox 4"/>
              <p:cNvSpPr txBox="1"/>
              <p:nvPr/>
            </p:nvSpPr>
            <p:spPr>
              <a:xfrm>
                <a:off x="338920" y="2330252"/>
                <a:ext cx="743803" cy="276999"/>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a</a:t>
                </a:r>
                <a:endParaRPr lang="en-US" sz="1200" b="1" dirty="0">
                  <a:latin typeface="Arial" panose="020B0604020202020204" pitchFamily="34" charset="0"/>
                  <a:cs typeface="Arial" panose="020B0604020202020204" pitchFamily="34" charset="0"/>
                </a:endParaRPr>
              </a:p>
            </p:txBody>
          </p:sp>
        </p:grpSp>
        <p:grpSp>
          <p:nvGrpSpPr>
            <p:cNvPr id="10" name="Group 9"/>
            <p:cNvGrpSpPr/>
            <p:nvPr/>
          </p:nvGrpSpPr>
          <p:grpSpPr>
            <a:xfrm>
              <a:off x="6023212" y="2330252"/>
              <a:ext cx="5853025" cy="2937783"/>
              <a:chOff x="6023212" y="2330252"/>
              <a:chExt cx="5853025" cy="2937783"/>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9241" r="3176"/>
              <a:stretch/>
            </p:blipFill>
            <p:spPr>
              <a:xfrm>
                <a:off x="6023212" y="2518010"/>
                <a:ext cx="5853025" cy="2750025"/>
              </a:xfrm>
              <a:prstGeom prst="rect">
                <a:avLst/>
              </a:prstGeom>
            </p:spPr>
          </p:pic>
          <p:sp>
            <p:nvSpPr>
              <p:cNvPr id="9" name="TextBox 8"/>
              <p:cNvSpPr txBox="1"/>
              <p:nvPr/>
            </p:nvSpPr>
            <p:spPr>
              <a:xfrm>
                <a:off x="6122158" y="2330252"/>
                <a:ext cx="252483" cy="276999"/>
              </a:xfrm>
              <a:prstGeom prst="rect">
                <a:avLst/>
              </a:prstGeom>
              <a:noFill/>
            </p:spPr>
            <p:txBody>
              <a:bodyPr wrap="square" rtlCol="0">
                <a:spAutoFit/>
              </a:bodyPr>
              <a:lstStyle/>
              <a:p>
                <a:r>
                  <a:rPr lang="en-US" sz="1200" b="1" dirty="0" smtClean="0">
                    <a:latin typeface="Arial" panose="020B0604020202020204" pitchFamily="34" charset="0"/>
                    <a:cs typeface="Arial" panose="020B0604020202020204" pitchFamily="34" charset="0"/>
                  </a:rPr>
                  <a:t>b</a:t>
                </a:r>
                <a:endParaRPr lang="en-US" sz="12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721221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43551" y="394693"/>
            <a:ext cx="11279875"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SF13: </a:t>
            </a:r>
            <a:r>
              <a:rPr lang="en-GB" sz="1600" dirty="0">
                <a:latin typeface="Arial" panose="020B0604020202020204" pitchFamily="34" charset="0"/>
                <a:cs typeface="Arial" panose="020B0604020202020204" pitchFamily="34" charset="0"/>
              </a:rPr>
              <a:t>Co-expression modules </a:t>
            </a:r>
            <a:r>
              <a:rPr lang="en-GB" sz="1600" dirty="0" smtClean="0">
                <a:latin typeface="Arial" panose="020B0604020202020204" pitchFamily="34" charset="0"/>
                <a:cs typeface="Arial" panose="020B0604020202020204" pitchFamily="34" charset="0"/>
              </a:rPr>
              <a:t>plot </a:t>
            </a:r>
            <a:r>
              <a:rPr lang="en-GB" sz="1600" dirty="0">
                <a:latin typeface="Arial" panose="020B0604020202020204" pitchFamily="34" charset="0"/>
                <a:cs typeface="Arial" panose="020B0604020202020204" pitchFamily="34" charset="0"/>
              </a:rPr>
              <a:t>associated with SMA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Control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group of </a:t>
            </a:r>
            <a:r>
              <a:rPr lang="en-GB" sz="1600" dirty="0" smtClean="0">
                <a:latin typeface="Arial" panose="020B0604020202020204" pitchFamily="34" charset="0"/>
                <a:cs typeface="Arial" panose="020B0604020202020204" pitchFamily="34" charset="0"/>
              </a:rPr>
              <a:t>GSE56284 study</a:t>
            </a:r>
            <a:r>
              <a:rPr lang="en-GB" sz="1600" dirty="0">
                <a:latin typeface="Arial" panose="020B0604020202020204" pitchFamily="34" charset="0"/>
                <a:cs typeface="Arial" panose="020B0604020202020204" pitchFamily="34" charset="0"/>
              </a:rPr>
              <a:t>. SF:13a and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WGCNA dendogram where the coloured bars towards the x-axis represent the module colours and y-axis represents the similarity between genes based on the height of the branches in the dendogram. Higher </a:t>
            </a:r>
            <a:r>
              <a:rPr lang="en-GB" sz="1600">
                <a:latin typeface="Arial" panose="020B0604020202020204" pitchFamily="34" charset="0"/>
                <a:cs typeface="Arial" panose="020B0604020202020204" pitchFamily="34" charset="0"/>
              </a:rPr>
              <a:t>the </a:t>
            </a:r>
            <a:r>
              <a:rPr lang="en-GB" sz="1600" smtClean="0">
                <a:latin typeface="Arial" panose="020B0604020202020204" pitchFamily="34" charset="0"/>
                <a:cs typeface="Arial" panose="020B0604020202020204" pitchFamily="34" charset="0"/>
              </a:rPr>
              <a:t>value, </a:t>
            </a:r>
            <a:r>
              <a:rPr lang="en-GB" sz="1600" dirty="0">
                <a:latin typeface="Arial" panose="020B0604020202020204" pitchFamily="34" charset="0"/>
                <a:cs typeface="Arial" panose="020B0604020202020204" pitchFamily="34" charset="0"/>
              </a:rPr>
              <a:t>greater the similarity between genes. SMA group has </a:t>
            </a:r>
            <a:r>
              <a:rPr lang="en-GB" sz="1600" dirty="0" smtClean="0">
                <a:latin typeface="Arial" panose="020B0604020202020204" pitchFamily="34" charset="0"/>
                <a:cs typeface="Arial" panose="020B0604020202020204" pitchFamily="34" charset="0"/>
              </a:rPr>
              <a:t>10 </a:t>
            </a:r>
            <a:r>
              <a:rPr lang="en-GB" sz="1600" dirty="0">
                <a:latin typeface="Arial" panose="020B0604020202020204" pitchFamily="34" charset="0"/>
                <a:cs typeface="Arial" panose="020B0604020202020204" pitchFamily="34" charset="0"/>
              </a:rPr>
              <a:t>modules and Control group has 9</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modules excluding the grey module which correspond to the less correlated gene group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grpSp>
        <p:nvGrpSpPr>
          <p:cNvPr id="2" name="Group 1"/>
          <p:cNvGrpSpPr/>
          <p:nvPr/>
        </p:nvGrpSpPr>
        <p:grpSpPr>
          <a:xfrm>
            <a:off x="373039" y="2523244"/>
            <a:ext cx="11694268" cy="3091672"/>
            <a:chOff x="373039" y="2523244"/>
            <a:chExt cx="11694268" cy="3091672"/>
          </a:xfrm>
        </p:grpSpPr>
        <p:grpSp>
          <p:nvGrpSpPr>
            <p:cNvPr id="13" name="Group 12"/>
            <p:cNvGrpSpPr/>
            <p:nvPr/>
          </p:nvGrpSpPr>
          <p:grpSpPr>
            <a:xfrm>
              <a:off x="373039" y="2523245"/>
              <a:ext cx="5853025" cy="3091671"/>
              <a:chOff x="373039" y="2523245"/>
              <a:chExt cx="5853025" cy="3091671"/>
            </a:xfrm>
          </p:grpSpPr>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t="8425"/>
              <a:stretch/>
            </p:blipFill>
            <p:spPr>
              <a:xfrm>
                <a:off x="373039" y="2677134"/>
                <a:ext cx="5853025" cy="2937782"/>
              </a:xfrm>
              <a:prstGeom prst="rect">
                <a:avLst/>
              </a:prstGeom>
            </p:spPr>
          </p:pic>
          <p:sp>
            <p:nvSpPr>
              <p:cNvPr id="12" name="TextBox 11"/>
              <p:cNvSpPr txBox="1"/>
              <p:nvPr/>
            </p:nvSpPr>
            <p:spPr>
              <a:xfrm>
                <a:off x="443552" y="2523245"/>
                <a:ext cx="284052"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nvGrpSpPr>
            <p:cNvPr id="15" name="Group 14"/>
            <p:cNvGrpSpPr/>
            <p:nvPr/>
          </p:nvGrpSpPr>
          <p:grpSpPr>
            <a:xfrm>
              <a:off x="6214282" y="2523244"/>
              <a:ext cx="5853025" cy="3091672"/>
              <a:chOff x="6214282" y="2523244"/>
              <a:chExt cx="5853025" cy="3091672"/>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8918"/>
              <a:stretch/>
            </p:blipFill>
            <p:spPr>
              <a:xfrm>
                <a:off x="6214282" y="2677134"/>
                <a:ext cx="5853025" cy="2937782"/>
              </a:xfrm>
              <a:prstGeom prst="rect">
                <a:avLst/>
              </a:prstGeom>
            </p:spPr>
          </p:pic>
          <p:sp>
            <p:nvSpPr>
              <p:cNvPr id="14" name="TextBox 13"/>
              <p:cNvSpPr txBox="1"/>
              <p:nvPr/>
            </p:nvSpPr>
            <p:spPr>
              <a:xfrm>
                <a:off x="6302716" y="2523244"/>
                <a:ext cx="532262"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595531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16257" y="367397"/>
            <a:ext cx="11320818"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SF14: </a:t>
            </a:r>
            <a:r>
              <a:rPr lang="en-GB" sz="1600" dirty="0">
                <a:latin typeface="Arial" panose="020B0604020202020204" pitchFamily="34" charset="0"/>
                <a:cs typeface="Arial" panose="020B0604020202020204" pitchFamily="34" charset="0"/>
              </a:rPr>
              <a:t>Co-expression modules </a:t>
            </a:r>
            <a:r>
              <a:rPr lang="en-GB" sz="1600" dirty="0" smtClean="0">
                <a:latin typeface="Arial" panose="020B0604020202020204" pitchFamily="34" charset="0"/>
                <a:cs typeface="Arial" panose="020B0604020202020204" pitchFamily="34" charset="0"/>
              </a:rPr>
              <a:t>plot </a:t>
            </a:r>
            <a:r>
              <a:rPr lang="en-GB" sz="1600" dirty="0">
                <a:latin typeface="Arial" panose="020B0604020202020204" pitchFamily="34" charset="0"/>
                <a:cs typeface="Arial" panose="020B0604020202020204" pitchFamily="34" charset="0"/>
              </a:rPr>
              <a:t>associated with SMA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Control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group of </a:t>
            </a:r>
            <a:r>
              <a:rPr lang="en-GB" sz="1600" dirty="0" smtClean="0">
                <a:latin typeface="Arial" panose="020B0604020202020204" pitchFamily="34" charset="0"/>
                <a:cs typeface="Arial" panose="020B0604020202020204" pitchFamily="34" charset="0"/>
              </a:rPr>
              <a:t>GSE154106 study</a:t>
            </a:r>
            <a:r>
              <a:rPr lang="en-GB" sz="1600" dirty="0">
                <a:latin typeface="Arial" panose="020B0604020202020204" pitchFamily="34" charset="0"/>
                <a:cs typeface="Arial" panose="020B0604020202020204" pitchFamily="34" charset="0"/>
              </a:rPr>
              <a:t>. SF:14a and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WGCNA dendogram where the coloured bars towards the x-axis represent the module colours and y-axis represents the similarity between genes based on the height of the branches in the dendogram. Higher </a:t>
            </a:r>
            <a:r>
              <a:rPr lang="en-GB" sz="1600">
                <a:latin typeface="Arial" panose="020B0604020202020204" pitchFamily="34" charset="0"/>
                <a:cs typeface="Arial" panose="020B0604020202020204" pitchFamily="34" charset="0"/>
              </a:rPr>
              <a:t>the </a:t>
            </a:r>
            <a:r>
              <a:rPr lang="en-GB" sz="1600" smtClean="0">
                <a:latin typeface="Arial" panose="020B0604020202020204" pitchFamily="34" charset="0"/>
                <a:cs typeface="Arial" panose="020B0604020202020204" pitchFamily="34" charset="0"/>
              </a:rPr>
              <a:t>value, </a:t>
            </a:r>
            <a:r>
              <a:rPr lang="en-GB" sz="1600" dirty="0">
                <a:latin typeface="Arial" panose="020B0604020202020204" pitchFamily="34" charset="0"/>
                <a:cs typeface="Arial" panose="020B0604020202020204" pitchFamily="34" charset="0"/>
              </a:rPr>
              <a:t>greater the similarity between genes. SMA group has </a:t>
            </a:r>
            <a:r>
              <a:rPr lang="en-GB" sz="1600" dirty="0" smtClean="0">
                <a:latin typeface="Arial" panose="020B0604020202020204" pitchFamily="34" charset="0"/>
                <a:cs typeface="Arial" panose="020B0604020202020204" pitchFamily="34" charset="0"/>
              </a:rPr>
              <a:t>10 </a:t>
            </a:r>
            <a:r>
              <a:rPr lang="en-GB" sz="1600" dirty="0">
                <a:latin typeface="Arial" panose="020B0604020202020204" pitchFamily="34" charset="0"/>
                <a:cs typeface="Arial" panose="020B0604020202020204" pitchFamily="34" charset="0"/>
              </a:rPr>
              <a:t>modules and Control group has </a:t>
            </a:r>
            <a:r>
              <a:rPr lang="en-GB" sz="1600" dirty="0" smtClean="0">
                <a:latin typeface="Arial" panose="020B0604020202020204" pitchFamily="34" charset="0"/>
                <a:cs typeface="Arial" panose="020B0604020202020204" pitchFamily="34" charset="0"/>
              </a:rPr>
              <a:t>13 </a:t>
            </a:r>
            <a:r>
              <a:rPr lang="en-GB" sz="1600" dirty="0">
                <a:latin typeface="Arial" panose="020B0604020202020204" pitchFamily="34" charset="0"/>
                <a:cs typeface="Arial" panose="020B0604020202020204" pitchFamily="34" charset="0"/>
              </a:rPr>
              <a:t>modules excluding the grey module which correspond to the less correlated gene group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grpSp>
        <p:nvGrpSpPr>
          <p:cNvPr id="2" name="Group 1"/>
          <p:cNvGrpSpPr/>
          <p:nvPr/>
        </p:nvGrpSpPr>
        <p:grpSpPr>
          <a:xfrm>
            <a:off x="318723" y="2350475"/>
            <a:ext cx="11805038" cy="3245561"/>
            <a:chOff x="318723" y="2350475"/>
            <a:chExt cx="11805038" cy="3245561"/>
          </a:xfrm>
        </p:grpSpPr>
        <p:grpSp>
          <p:nvGrpSpPr>
            <p:cNvPr id="6" name="Group 5"/>
            <p:cNvGrpSpPr/>
            <p:nvPr/>
          </p:nvGrpSpPr>
          <p:grpSpPr>
            <a:xfrm>
              <a:off x="318723" y="2350475"/>
              <a:ext cx="5929677" cy="3245561"/>
              <a:chOff x="318723" y="2350475"/>
              <a:chExt cx="5929677" cy="3245561"/>
            </a:xfrm>
          </p:grpSpPr>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t="9018"/>
              <a:stretch/>
            </p:blipFill>
            <p:spPr>
              <a:xfrm>
                <a:off x="318723" y="2504364"/>
                <a:ext cx="5929677" cy="3091672"/>
              </a:xfrm>
              <a:prstGeom prst="rect">
                <a:avLst/>
              </a:prstGeom>
            </p:spPr>
          </p:pic>
          <p:sp>
            <p:nvSpPr>
              <p:cNvPr id="5" name="TextBox 4"/>
              <p:cNvSpPr txBox="1"/>
              <p:nvPr/>
            </p:nvSpPr>
            <p:spPr>
              <a:xfrm>
                <a:off x="416257" y="2350475"/>
                <a:ext cx="900752"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nvGrpSpPr>
            <p:cNvPr id="9" name="Group 8"/>
            <p:cNvGrpSpPr/>
            <p:nvPr/>
          </p:nvGrpSpPr>
          <p:grpSpPr>
            <a:xfrm>
              <a:off x="6194084" y="2350475"/>
              <a:ext cx="5929677" cy="3245561"/>
              <a:chOff x="6194084" y="2350475"/>
              <a:chExt cx="5929677" cy="3245561"/>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9385" r="1683"/>
              <a:stretch/>
            </p:blipFill>
            <p:spPr>
              <a:xfrm>
                <a:off x="6194084" y="2504364"/>
                <a:ext cx="5929677" cy="3091672"/>
              </a:xfrm>
              <a:prstGeom prst="rect">
                <a:avLst/>
              </a:prstGeom>
            </p:spPr>
          </p:pic>
          <p:sp>
            <p:nvSpPr>
              <p:cNvPr id="8" name="TextBox 7"/>
              <p:cNvSpPr txBox="1"/>
              <p:nvPr/>
            </p:nvSpPr>
            <p:spPr>
              <a:xfrm>
                <a:off x="6248400" y="2350475"/>
                <a:ext cx="382137"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14602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23081" y="401517"/>
            <a:ext cx="11286698"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SF15: </a:t>
            </a:r>
            <a:r>
              <a:rPr lang="en-GB" sz="1600" dirty="0">
                <a:latin typeface="Arial" panose="020B0604020202020204" pitchFamily="34" charset="0"/>
                <a:cs typeface="Arial" panose="020B0604020202020204" pitchFamily="34" charset="0"/>
              </a:rPr>
              <a:t>Co-expression modules </a:t>
            </a:r>
            <a:r>
              <a:rPr lang="en-GB" sz="1600" dirty="0" smtClean="0">
                <a:latin typeface="Arial" panose="020B0604020202020204" pitchFamily="34" charset="0"/>
                <a:cs typeface="Arial" panose="020B0604020202020204" pitchFamily="34" charset="0"/>
              </a:rPr>
              <a:t>plot </a:t>
            </a:r>
            <a:r>
              <a:rPr lang="en-GB" sz="1600" dirty="0">
                <a:latin typeface="Arial" panose="020B0604020202020204" pitchFamily="34" charset="0"/>
                <a:cs typeface="Arial" panose="020B0604020202020204" pitchFamily="34" charset="0"/>
              </a:rPr>
              <a:t>associated with SMA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Control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group of </a:t>
            </a:r>
            <a:r>
              <a:rPr lang="en-GB" sz="1600" dirty="0" smtClean="0">
                <a:latin typeface="Arial" panose="020B0604020202020204" pitchFamily="34" charset="0"/>
                <a:cs typeface="Arial" panose="020B0604020202020204" pitchFamily="34" charset="0"/>
              </a:rPr>
              <a:t>GSE207890 AFS study</a:t>
            </a:r>
            <a:r>
              <a:rPr lang="en-GB" sz="1600" dirty="0">
                <a:latin typeface="Arial" panose="020B0604020202020204" pitchFamily="34" charset="0"/>
                <a:cs typeface="Arial" panose="020B0604020202020204" pitchFamily="34" charset="0"/>
              </a:rPr>
              <a:t>. SF:15a and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WGCNA dendogram where the coloured bars towards the x-axis represent the module colours and y-axis represents the similarity between genes based on the height of the branches in the dendogram. Higher </a:t>
            </a:r>
            <a:r>
              <a:rPr lang="en-GB" sz="1600">
                <a:latin typeface="Arial" panose="020B0604020202020204" pitchFamily="34" charset="0"/>
                <a:cs typeface="Arial" panose="020B0604020202020204" pitchFamily="34" charset="0"/>
              </a:rPr>
              <a:t>the </a:t>
            </a:r>
            <a:r>
              <a:rPr lang="en-GB" sz="1600" smtClean="0">
                <a:latin typeface="Arial" panose="020B0604020202020204" pitchFamily="34" charset="0"/>
                <a:cs typeface="Arial" panose="020B0604020202020204" pitchFamily="34" charset="0"/>
              </a:rPr>
              <a:t>value, </a:t>
            </a:r>
            <a:r>
              <a:rPr lang="en-GB" sz="1600" dirty="0">
                <a:latin typeface="Arial" panose="020B0604020202020204" pitchFamily="34" charset="0"/>
                <a:cs typeface="Arial" panose="020B0604020202020204" pitchFamily="34" charset="0"/>
              </a:rPr>
              <a:t>greater the similarity between genes. SMA group has 8</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modules and Control group has 6</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modules excluding the grey module which correspond to the less correlated gene group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grpSp>
        <p:nvGrpSpPr>
          <p:cNvPr id="2" name="Group 1"/>
          <p:cNvGrpSpPr/>
          <p:nvPr/>
        </p:nvGrpSpPr>
        <p:grpSpPr>
          <a:xfrm>
            <a:off x="559559" y="2027332"/>
            <a:ext cx="11632441" cy="3452698"/>
            <a:chOff x="559559" y="2027332"/>
            <a:chExt cx="11632441" cy="3452698"/>
          </a:xfrm>
        </p:grpSpPr>
        <p:grpSp>
          <p:nvGrpSpPr>
            <p:cNvPr id="13" name="Group 12"/>
            <p:cNvGrpSpPr/>
            <p:nvPr/>
          </p:nvGrpSpPr>
          <p:grpSpPr>
            <a:xfrm>
              <a:off x="559559" y="2027333"/>
              <a:ext cx="5832143" cy="3452697"/>
              <a:chOff x="559559" y="2027333"/>
              <a:chExt cx="5832143" cy="3452697"/>
            </a:xfrm>
          </p:grpSpPr>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t="8669"/>
              <a:stretch/>
            </p:blipFill>
            <p:spPr>
              <a:xfrm>
                <a:off x="559559" y="2234469"/>
                <a:ext cx="5832143" cy="3245561"/>
              </a:xfrm>
              <a:prstGeom prst="rect">
                <a:avLst/>
              </a:prstGeom>
            </p:spPr>
          </p:pic>
          <p:sp>
            <p:nvSpPr>
              <p:cNvPr id="11" name="TextBox 10"/>
              <p:cNvSpPr txBox="1"/>
              <p:nvPr/>
            </p:nvSpPr>
            <p:spPr>
              <a:xfrm>
                <a:off x="622111" y="2027333"/>
                <a:ext cx="368489"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nvGrpSpPr>
            <p:cNvPr id="14" name="Group 13"/>
            <p:cNvGrpSpPr/>
            <p:nvPr/>
          </p:nvGrpSpPr>
          <p:grpSpPr>
            <a:xfrm>
              <a:off x="6218732" y="2027332"/>
              <a:ext cx="5973268" cy="3452698"/>
              <a:chOff x="6218732" y="2027332"/>
              <a:chExt cx="5973268" cy="3452698"/>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8525"/>
              <a:stretch/>
            </p:blipFill>
            <p:spPr>
              <a:xfrm>
                <a:off x="6218732" y="2234469"/>
                <a:ext cx="5973268" cy="3245561"/>
              </a:xfrm>
              <a:prstGeom prst="rect">
                <a:avLst/>
              </a:prstGeom>
            </p:spPr>
          </p:pic>
          <p:sp>
            <p:nvSpPr>
              <p:cNvPr id="12" name="TextBox 11"/>
              <p:cNvSpPr txBox="1"/>
              <p:nvPr/>
            </p:nvSpPr>
            <p:spPr>
              <a:xfrm>
                <a:off x="6356103" y="2027332"/>
                <a:ext cx="293670"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33957572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36727" y="387869"/>
            <a:ext cx="11293523"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SF16: </a:t>
            </a:r>
            <a:r>
              <a:rPr lang="en-GB" sz="1600" dirty="0">
                <a:latin typeface="Arial" panose="020B0604020202020204" pitchFamily="34" charset="0"/>
                <a:cs typeface="Arial" panose="020B0604020202020204" pitchFamily="34" charset="0"/>
              </a:rPr>
              <a:t>Co-expression modules </a:t>
            </a:r>
            <a:r>
              <a:rPr lang="en-GB" sz="1600" dirty="0" smtClean="0">
                <a:latin typeface="Arial" panose="020B0604020202020204" pitchFamily="34" charset="0"/>
                <a:cs typeface="Arial" panose="020B0604020202020204" pitchFamily="34" charset="0"/>
              </a:rPr>
              <a:t>plot </a:t>
            </a:r>
            <a:r>
              <a:rPr lang="en-GB" sz="1600" dirty="0">
                <a:latin typeface="Arial" panose="020B0604020202020204" pitchFamily="34" charset="0"/>
                <a:cs typeface="Arial" panose="020B0604020202020204" pitchFamily="34" charset="0"/>
              </a:rPr>
              <a:t>associated with SMA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Control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group of </a:t>
            </a:r>
            <a:r>
              <a:rPr lang="en-GB" sz="1600" dirty="0" smtClean="0">
                <a:latin typeface="Arial" panose="020B0604020202020204" pitchFamily="34" charset="0"/>
                <a:cs typeface="Arial" panose="020B0604020202020204" pitchFamily="34" charset="0"/>
              </a:rPr>
              <a:t>GSE207890 </a:t>
            </a:r>
            <a:r>
              <a:rPr lang="en-GB" sz="1600" dirty="0" err="1" smtClean="0">
                <a:latin typeface="Arial" panose="020B0604020202020204" pitchFamily="34" charset="0"/>
                <a:cs typeface="Arial" panose="020B0604020202020204" pitchFamily="34" charset="0"/>
              </a:rPr>
              <a:t>noAFS</a:t>
            </a:r>
            <a:r>
              <a:rPr lang="en-GB" sz="1600" dirty="0" smtClean="0">
                <a:latin typeface="Arial" panose="020B0604020202020204" pitchFamily="34" charset="0"/>
                <a:cs typeface="Arial" panose="020B0604020202020204" pitchFamily="34" charset="0"/>
              </a:rPr>
              <a:t> study</a:t>
            </a:r>
            <a:r>
              <a:rPr lang="en-GB" sz="1600" dirty="0">
                <a:latin typeface="Arial" panose="020B0604020202020204" pitchFamily="34" charset="0"/>
                <a:cs typeface="Arial" panose="020B0604020202020204" pitchFamily="34" charset="0"/>
              </a:rPr>
              <a:t>. SF:16a and </a:t>
            </a:r>
            <a:r>
              <a:rPr lang="en-GB" sz="1600" dirty="0" smtClean="0">
                <a:latin typeface="Arial" panose="020B0604020202020204" pitchFamily="34" charset="0"/>
                <a:cs typeface="Arial" panose="020B0604020202020204" pitchFamily="34" charset="0"/>
              </a:rPr>
              <a:t>b: </a:t>
            </a:r>
            <a:r>
              <a:rPr lang="en-GB" sz="1600" dirty="0">
                <a:latin typeface="Arial" panose="020B0604020202020204" pitchFamily="34" charset="0"/>
                <a:cs typeface="Arial" panose="020B0604020202020204" pitchFamily="34" charset="0"/>
              </a:rPr>
              <a:t>WGCNA dendogram where the coloured bars towards the x-axis represent the module colours and y-axis represents the similarity between genes based on the height of the branches in the dendogram. Higher </a:t>
            </a:r>
            <a:r>
              <a:rPr lang="en-GB" sz="1600">
                <a:latin typeface="Arial" panose="020B0604020202020204" pitchFamily="34" charset="0"/>
                <a:cs typeface="Arial" panose="020B0604020202020204" pitchFamily="34" charset="0"/>
              </a:rPr>
              <a:t>the </a:t>
            </a:r>
            <a:r>
              <a:rPr lang="en-GB" sz="1600" smtClean="0">
                <a:latin typeface="Arial" panose="020B0604020202020204" pitchFamily="34" charset="0"/>
                <a:cs typeface="Arial" panose="020B0604020202020204" pitchFamily="34" charset="0"/>
              </a:rPr>
              <a:t>value, </a:t>
            </a:r>
            <a:r>
              <a:rPr lang="en-GB" sz="1600" dirty="0">
                <a:latin typeface="Arial" panose="020B0604020202020204" pitchFamily="34" charset="0"/>
                <a:cs typeface="Arial" panose="020B0604020202020204" pitchFamily="34" charset="0"/>
              </a:rPr>
              <a:t>greater the similarity between genes. SMA group has </a:t>
            </a:r>
            <a:r>
              <a:rPr lang="en-GB" sz="1600" dirty="0" smtClean="0">
                <a:latin typeface="Arial" panose="020B0604020202020204" pitchFamily="34" charset="0"/>
                <a:cs typeface="Arial" panose="020B0604020202020204" pitchFamily="34" charset="0"/>
              </a:rPr>
              <a:t>1 </a:t>
            </a:r>
            <a:r>
              <a:rPr lang="en-GB" sz="1600" dirty="0">
                <a:latin typeface="Arial" panose="020B0604020202020204" pitchFamily="34" charset="0"/>
                <a:cs typeface="Arial" panose="020B0604020202020204" pitchFamily="34" charset="0"/>
              </a:rPr>
              <a:t>modules and Control group has 6</a:t>
            </a:r>
            <a:r>
              <a:rPr lang="en-GB" sz="1600" dirty="0" smtClean="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modules excluding the grey module which correspond to the less correlated gene group</a:t>
            </a:r>
            <a:r>
              <a:rPr lang="en-GB"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grpSp>
        <p:nvGrpSpPr>
          <p:cNvPr id="6" name="Group 5"/>
          <p:cNvGrpSpPr/>
          <p:nvPr/>
        </p:nvGrpSpPr>
        <p:grpSpPr>
          <a:xfrm>
            <a:off x="245464" y="2027331"/>
            <a:ext cx="11946536" cy="3452699"/>
            <a:chOff x="245464" y="2027331"/>
            <a:chExt cx="11946536" cy="3452699"/>
          </a:xfrm>
        </p:grpSpPr>
        <p:grpSp>
          <p:nvGrpSpPr>
            <p:cNvPr id="14" name="Group 13"/>
            <p:cNvGrpSpPr/>
            <p:nvPr/>
          </p:nvGrpSpPr>
          <p:grpSpPr>
            <a:xfrm>
              <a:off x="6218732" y="2027332"/>
              <a:ext cx="5973268" cy="3452698"/>
              <a:chOff x="6218732" y="2027332"/>
              <a:chExt cx="5973268" cy="3452698"/>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8525"/>
              <a:stretch/>
            </p:blipFill>
            <p:spPr>
              <a:xfrm>
                <a:off x="6218732" y="2234469"/>
                <a:ext cx="5973268" cy="3245561"/>
              </a:xfrm>
              <a:prstGeom prst="rect">
                <a:avLst/>
              </a:prstGeom>
            </p:spPr>
          </p:pic>
          <p:sp>
            <p:nvSpPr>
              <p:cNvPr id="12" name="TextBox 11"/>
              <p:cNvSpPr txBox="1"/>
              <p:nvPr/>
            </p:nvSpPr>
            <p:spPr>
              <a:xfrm>
                <a:off x="6356103" y="2027332"/>
                <a:ext cx="293670"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grpSp>
        <p:grpSp>
          <p:nvGrpSpPr>
            <p:cNvPr id="5" name="Group 4"/>
            <p:cNvGrpSpPr/>
            <p:nvPr/>
          </p:nvGrpSpPr>
          <p:grpSpPr>
            <a:xfrm>
              <a:off x="245464" y="2027331"/>
              <a:ext cx="5973268" cy="3452699"/>
              <a:chOff x="245464" y="2027331"/>
              <a:chExt cx="5973268" cy="3452699"/>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8955"/>
              <a:stretch/>
            </p:blipFill>
            <p:spPr>
              <a:xfrm>
                <a:off x="245464" y="2234469"/>
                <a:ext cx="5973268" cy="3245561"/>
              </a:xfrm>
              <a:prstGeom prst="rect">
                <a:avLst/>
              </a:prstGeom>
            </p:spPr>
          </p:pic>
          <p:sp>
            <p:nvSpPr>
              <p:cNvPr id="3" name="TextBox 2"/>
              <p:cNvSpPr txBox="1"/>
              <p:nvPr/>
            </p:nvSpPr>
            <p:spPr>
              <a:xfrm>
                <a:off x="348958" y="2027331"/>
                <a:ext cx="327547"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636062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0375" y="353749"/>
            <a:ext cx="11279875"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SF17: </a:t>
            </a:r>
            <a:r>
              <a:rPr lang="en-GB" sz="1600" dirty="0">
                <a:latin typeface="Arial" panose="020B0604020202020204" pitchFamily="34" charset="0"/>
                <a:cs typeface="Arial" panose="020B0604020202020204" pitchFamily="34" charset="0"/>
              </a:rPr>
              <a:t>Heat map representing the common genes in percentage between modules in SMA and Control group of EMEXP2428 (a) </a:t>
            </a:r>
            <a:r>
              <a:rPr lang="en-GB" sz="1600" dirty="0" smtClean="0">
                <a:latin typeface="Arial" panose="020B0604020202020204" pitchFamily="34" charset="0"/>
                <a:cs typeface="Arial" panose="020B0604020202020204" pitchFamily="34" charset="0"/>
              </a:rPr>
              <a:t>and GSE56284 (b)study</a:t>
            </a:r>
            <a:r>
              <a:rPr lang="en-GB" sz="1600" dirty="0">
                <a:latin typeface="Arial" panose="020B0604020202020204" pitchFamily="34" charset="0"/>
                <a:cs typeface="Arial" panose="020B0604020202020204" pitchFamily="34" charset="0"/>
              </a:rPr>
              <a:t>. Rows denote the control group and columns denote the SMA group. Darker the colour indicates larger overlap of genes between the modules. Blue module in both the groups has a larger overlap. Light the colour indicates less to no overlap between the modules. </a:t>
            </a:r>
          </a:p>
        </p:txBody>
      </p:sp>
      <p:grpSp>
        <p:nvGrpSpPr>
          <p:cNvPr id="5" name="Group 4"/>
          <p:cNvGrpSpPr/>
          <p:nvPr/>
        </p:nvGrpSpPr>
        <p:grpSpPr>
          <a:xfrm>
            <a:off x="1235123" y="1933190"/>
            <a:ext cx="10385946" cy="4440315"/>
            <a:chOff x="1235123" y="1933190"/>
            <a:chExt cx="10385946" cy="4440315"/>
          </a:xfrm>
        </p:grpSpPr>
        <p:grpSp>
          <p:nvGrpSpPr>
            <p:cNvPr id="10" name="Group 9"/>
            <p:cNvGrpSpPr/>
            <p:nvPr/>
          </p:nvGrpSpPr>
          <p:grpSpPr>
            <a:xfrm>
              <a:off x="1235123" y="1933190"/>
              <a:ext cx="3541594" cy="4430989"/>
              <a:chOff x="1235123" y="1933190"/>
              <a:chExt cx="3541594" cy="4430989"/>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19471" t="4274" r="17698" b="1608"/>
              <a:stretch/>
            </p:blipFill>
            <p:spPr>
              <a:xfrm>
                <a:off x="1426191" y="1933190"/>
                <a:ext cx="3350526" cy="4430989"/>
              </a:xfrm>
              <a:prstGeom prst="rect">
                <a:avLst/>
              </a:prstGeom>
            </p:spPr>
          </p:pic>
          <p:sp>
            <p:nvSpPr>
              <p:cNvPr id="8" name="TextBox 7"/>
              <p:cNvSpPr txBox="1"/>
              <p:nvPr/>
            </p:nvSpPr>
            <p:spPr>
              <a:xfrm>
                <a:off x="1235123" y="1933190"/>
                <a:ext cx="259308"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nvGrpSpPr>
            <p:cNvPr id="3" name="Group 2"/>
            <p:cNvGrpSpPr/>
            <p:nvPr/>
          </p:nvGrpSpPr>
          <p:grpSpPr>
            <a:xfrm>
              <a:off x="6310261" y="1933190"/>
              <a:ext cx="5310808" cy="4440315"/>
              <a:chOff x="6310261" y="1933190"/>
              <a:chExt cx="5310808" cy="4440315"/>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497" t="4409" r="3729" b="2222"/>
              <a:stretch/>
            </p:blipFill>
            <p:spPr>
              <a:xfrm>
                <a:off x="6503158" y="2081283"/>
                <a:ext cx="5117911" cy="4292222"/>
              </a:xfrm>
              <a:prstGeom prst="rect">
                <a:avLst/>
              </a:prstGeom>
            </p:spPr>
          </p:pic>
          <p:sp>
            <p:nvSpPr>
              <p:cNvPr id="12" name="TextBox 11"/>
              <p:cNvSpPr txBox="1"/>
              <p:nvPr/>
            </p:nvSpPr>
            <p:spPr>
              <a:xfrm>
                <a:off x="6310261" y="1933190"/>
                <a:ext cx="259308"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2386058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57200" y="394693"/>
            <a:ext cx="11225284"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SF18: </a:t>
            </a:r>
            <a:r>
              <a:rPr lang="en-GB" sz="1600" dirty="0">
                <a:latin typeface="Arial" panose="020B0604020202020204" pitchFamily="34" charset="0"/>
                <a:cs typeface="Arial" panose="020B0604020202020204" pitchFamily="34" charset="0"/>
              </a:rPr>
              <a:t>Heat map representing the common genes in percentage between modules in SMA and Control group of </a:t>
            </a:r>
            <a:r>
              <a:rPr lang="en-GB" sz="1600" dirty="0" smtClean="0">
                <a:latin typeface="Arial" panose="020B0604020202020204" pitchFamily="34" charset="0"/>
                <a:cs typeface="Arial" panose="020B0604020202020204" pitchFamily="34" charset="0"/>
              </a:rPr>
              <a:t>GSE10224 SMA versus Ctrl (a) </a:t>
            </a:r>
            <a:r>
              <a:rPr lang="en-GB" sz="1600" dirty="0">
                <a:latin typeface="Arial" panose="020B0604020202020204" pitchFamily="34" charset="0"/>
                <a:cs typeface="Arial" panose="020B0604020202020204" pitchFamily="34" charset="0"/>
              </a:rPr>
              <a:t>and GSE10224 </a:t>
            </a:r>
            <a:r>
              <a:rPr lang="en-GB" sz="1600" dirty="0" smtClean="0">
                <a:latin typeface="Arial" panose="020B0604020202020204" pitchFamily="34" charset="0"/>
                <a:cs typeface="Arial" panose="020B0604020202020204" pitchFamily="34" charset="0"/>
              </a:rPr>
              <a:t>transSMA versus Ctrl </a:t>
            </a:r>
            <a:r>
              <a:rPr lang="en-GB" sz="1600" dirty="0">
                <a:latin typeface="Arial" panose="020B0604020202020204" pitchFamily="34" charset="0"/>
                <a:cs typeface="Arial" panose="020B0604020202020204" pitchFamily="34" charset="0"/>
              </a:rPr>
              <a:t>study. Rows denote the control group and columns denote the SMA group. Darker the colour indicates larger overlap of genes between the modules. Blue module in both the groups has a larger overlap. Light the colour indicates less to no overlap between the modules. </a:t>
            </a:r>
          </a:p>
        </p:txBody>
      </p:sp>
      <p:grpSp>
        <p:nvGrpSpPr>
          <p:cNvPr id="2" name="Group 1"/>
          <p:cNvGrpSpPr/>
          <p:nvPr/>
        </p:nvGrpSpPr>
        <p:grpSpPr>
          <a:xfrm>
            <a:off x="990600" y="1843088"/>
            <a:ext cx="10783957" cy="4430989"/>
            <a:chOff x="990600" y="1843088"/>
            <a:chExt cx="10783957" cy="4430989"/>
          </a:xfrm>
        </p:grpSpPr>
        <p:grpSp>
          <p:nvGrpSpPr>
            <p:cNvPr id="16" name="Group 15"/>
            <p:cNvGrpSpPr/>
            <p:nvPr/>
          </p:nvGrpSpPr>
          <p:grpSpPr>
            <a:xfrm>
              <a:off x="990600" y="1843088"/>
              <a:ext cx="4823295" cy="4430989"/>
              <a:chOff x="990600" y="1843088"/>
              <a:chExt cx="4823295" cy="4430989"/>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9646" r="8714"/>
              <a:stretch/>
            </p:blipFill>
            <p:spPr>
              <a:xfrm>
                <a:off x="990600" y="1843088"/>
                <a:ext cx="4823295" cy="4430989"/>
              </a:xfrm>
              <a:prstGeom prst="rect">
                <a:avLst/>
              </a:prstGeom>
            </p:spPr>
          </p:pic>
          <p:sp>
            <p:nvSpPr>
              <p:cNvPr id="15" name="TextBox 14"/>
              <p:cNvSpPr txBox="1"/>
              <p:nvPr/>
            </p:nvSpPr>
            <p:spPr>
              <a:xfrm>
                <a:off x="990600" y="1933190"/>
                <a:ext cx="211541"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nvGrpSpPr>
            <p:cNvPr id="18" name="Group 17"/>
            <p:cNvGrpSpPr/>
            <p:nvPr/>
          </p:nvGrpSpPr>
          <p:grpSpPr>
            <a:xfrm>
              <a:off x="6746545" y="1933189"/>
              <a:ext cx="5028012" cy="4340887"/>
              <a:chOff x="6746545" y="1933189"/>
              <a:chExt cx="5028012" cy="4340887"/>
            </a:xfrm>
          </p:grpSpPr>
          <p:sp>
            <p:nvSpPr>
              <p:cNvPr id="11" name="TextBox 10"/>
              <p:cNvSpPr txBox="1"/>
              <p:nvPr/>
            </p:nvSpPr>
            <p:spPr>
              <a:xfrm>
                <a:off x="6746545" y="1933190"/>
                <a:ext cx="211541" cy="307777"/>
              </a:xfrm>
              <a:prstGeom prst="rect">
                <a:avLst/>
              </a:prstGeom>
              <a:noFill/>
            </p:spPr>
            <p:txBody>
              <a:bodyPr wrap="squar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9440" t="1509" r="8496"/>
              <a:stretch/>
            </p:blipFill>
            <p:spPr>
              <a:xfrm>
                <a:off x="6951262" y="1933189"/>
                <a:ext cx="4823295" cy="4340887"/>
              </a:xfrm>
              <a:prstGeom prst="rect">
                <a:avLst/>
              </a:prstGeom>
            </p:spPr>
          </p:pic>
        </p:grpSp>
      </p:grpSp>
    </p:spTree>
    <p:extLst>
      <p:ext uri="{BB962C8B-B14F-4D97-AF65-F5344CB8AC3E}">
        <p14:creationId xmlns:p14="http://schemas.microsoft.com/office/powerpoint/2010/main" val="671651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64023" y="381045"/>
            <a:ext cx="11273051"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SF19: </a:t>
            </a:r>
            <a:r>
              <a:rPr lang="en-GB" sz="1600" dirty="0">
                <a:latin typeface="Arial" panose="020B0604020202020204" pitchFamily="34" charset="0"/>
                <a:cs typeface="Arial" panose="020B0604020202020204" pitchFamily="34" charset="0"/>
              </a:rPr>
              <a:t>Heat map representing the common genes in percentage between modules in SMA and Control group of GSE207890 Smn1deltaSKM+AFS versus Ctrl </a:t>
            </a:r>
            <a:r>
              <a:rPr lang="en-GB" sz="1600" dirty="0" smtClean="0">
                <a:latin typeface="Arial" panose="020B0604020202020204" pitchFamily="34" charset="0"/>
                <a:cs typeface="Arial" panose="020B0604020202020204" pitchFamily="34" charset="0"/>
              </a:rPr>
              <a:t>(a) </a:t>
            </a:r>
            <a:r>
              <a:rPr lang="en-GB" sz="1600" dirty="0">
                <a:latin typeface="Arial" panose="020B0604020202020204" pitchFamily="34" charset="0"/>
                <a:cs typeface="Arial" panose="020B0604020202020204" pitchFamily="34" charset="0"/>
              </a:rPr>
              <a:t>and GSE207890 Smn1deltaSKM versus Ctrl </a:t>
            </a:r>
            <a:r>
              <a:rPr lang="en-GB" sz="1600" dirty="0" smtClean="0">
                <a:latin typeface="Arial" panose="020B0604020202020204" pitchFamily="34" charset="0"/>
                <a:cs typeface="Arial" panose="020B0604020202020204" pitchFamily="34" charset="0"/>
              </a:rPr>
              <a:t>(b)study</a:t>
            </a:r>
            <a:r>
              <a:rPr lang="en-GB" sz="1600" dirty="0">
                <a:latin typeface="Arial" panose="020B0604020202020204" pitchFamily="34" charset="0"/>
                <a:cs typeface="Arial" panose="020B0604020202020204" pitchFamily="34" charset="0"/>
              </a:rPr>
              <a:t>. Rows denote the control group and columns denote the SMA group. Darker the colour indicates larger overlap of genes between the modules. Blue module in both the groups has a larger overlap. Light the colour indicates less to no overlap between the modules. </a:t>
            </a:r>
          </a:p>
        </p:txBody>
      </p:sp>
      <p:grpSp>
        <p:nvGrpSpPr>
          <p:cNvPr id="6" name="Group 5"/>
          <p:cNvGrpSpPr/>
          <p:nvPr/>
        </p:nvGrpSpPr>
        <p:grpSpPr>
          <a:xfrm>
            <a:off x="1396620" y="2210940"/>
            <a:ext cx="9876432" cy="3684895"/>
            <a:chOff x="1396620" y="2210940"/>
            <a:chExt cx="9876432" cy="3684895"/>
          </a:xfrm>
        </p:grpSpPr>
        <p:grpSp>
          <p:nvGrpSpPr>
            <p:cNvPr id="8" name="Group 7"/>
            <p:cNvGrpSpPr/>
            <p:nvPr/>
          </p:nvGrpSpPr>
          <p:grpSpPr>
            <a:xfrm>
              <a:off x="1396620" y="2217763"/>
              <a:ext cx="4851780" cy="3678072"/>
              <a:chOff x="1396620" y="2217763"/>
              <a:chExt cx="4851780" cy="3678072"/>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6623" t="12823" r="8494" b="9957"/>
              <a:stretch/>
            </p:blipFill>
            <p:spPr>
              <a:xfrm>
                <a:off x="1396620" y="2217763"/>
                <a:ext cx="4851780" cy="3678072"/>
              </a:xfrm>
              <a:prstGeom prst="rect">
                <a:avLst/>
              </a:prstGeom>
            </p:spPr>
          </p:pic>
          <p:sp>
            <p:nvSpPr>
              <p:cNvPr id="3" name="TextBox 2"/>
              <p:cNvSpPr txBox="1"/>
              <p:nvPr/>
            </p:nvSpPr>
            <p:spPr>
              <a:xfrm>
                <a:off x="1453487" y="2217763"/>
                <a:ext cx="284052"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a</a:t>
                </a:r>
                <a:endParaRPr lang="en-US" sz="1400" b="1" dirty="0">
                  <a:latin typeface="Arial" panose="020B0604020202020204" pitchFamily="34" charset="0"/>
                  <a:cs typeface="Arial" panose="020B0604020202020204" pitchFamily="34" charset="0"/>
                </a:endParaRPr>
              </a:p>
            </p:txBody>
          </p:sp>
        </p:grpSp>
        <p:grpSp>
          <p:nvGrpSpPr>
            <p:cNvPr id="7" name="Group 6"/>
            <p:cNvGrpSpPr/>
            <p:nvPr/>
          </p:nvGrpSpPr>
          <p:grpSpPr>
            <a:xfrm>
              <a:off x="7547212" y="2210940"/>
              <a:ext cx="3725840" cy="3684895"/>
              <a:chOff x="7547212" y="2210940"/>
              <a:chExt cx="3725840" cy="3684895"/>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7488" t="10961" r="17327" b="11677"/>
              <a:stretch/>
            </p:blipFill>
            <p:spPr>
              <a:xfrm>
                <a:off x="7547212" y="2210940"/>
                <a:ext cx="3725840" cy="3684895"/>
              </a:xfrm>
              <a:prstGeom prst="rect">
                <a:avLst/>
              </a:prstGeom>
            </p:spPr>
          </p:pic>
          <p:sp>
            <p:nvSpPr>
              <p:cNvPr id="12" name="TextBox 11"/>
              <p:cNvSpPr txBox="1"/>
              <p:nvPr/>
            </p:nvSpPr>
            <p:spPr>
              <a:xfrm>
                <a:off x="7917977" y="2221528"/>
                <a:ext cx="293670" cy="307777"/>
              </a:xfrm>
              <a:prstGeom prst="rect">
                <a:avLst/>
              </a:prstGeom>
              <a:noFill/>
            </p:spPr>
            <p:txBody>
              <a:bodyPr wrap="none" rtlCol="0">
                <a:spAutoFit/>
              </a:bodyPr>
              <a:lstStyle/>
              <a:p>
                <a:r>
                  <a:rPr lang="en-US" sz="1400" b="1" dirty="0" smtClean="0">
                    <a:latin typeface="Arial" panose="020B0604020202020204" pitchFamily="34" charset="0"/>
                    <a:cs typeface="Arial" panose="020B0604020202020204" pitchFamily="34" charset="0"/>
                  </a:rPr>
                  <a:t>b</a:t>
                </a:r>
                <a:endParaRPr lang="en-US" sz="1400" b="1" dirty="0">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9614311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484495" y="421989"/>
            <a:ext cx="11204811" cy="132556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1600" smtClean="0">
                <a:latin typeface="Arial" panose="020B0604020202020204" pitchFamily="34" charset="0"/>
                <a:cs typeface="Arial" panose="020B0604020202020204" pitchFamily="34" charset="0"/>
              </a:rPr>
              <a:t>SF20: </a:t>
            </a:r>
            <a:r>
              <a:rPr lang="en-GB" sz="1600" dirty="0">
                <a:latin typeface="Arial" panose="020B0604020202020204" pitchFamily="34" charset="0"/>
                <a:cs typeface="Arial" panose="020B0604020202020204" pitchFamily="34" charset="0"/>
              </a:rPr>
              <a:t>Heat map representing the common genes in percentage between modules in SMA and Control group of </a:t>
            </a:r>
            <a:r>
              <a:rPr lang="en-GB" sz="1600" dirty="0" smtClean="0">
                <a:latin typeface="Arial" panose="020B0604020202020204" pitchFamily="34" charset="0"/>
                <a:cs typeface="Arial" panose="020B0604020202020204" pitchFamily="34" charset="0"/>
              </a:rPr>
              <a:t>GSE154106 study</a:t>
            </a:r>
            <a:r>
              <a:rPr lang="en-GB" sz="1600" dirty="0">
                <a:latin typeface="Arial" panose="020B0604020202020204" pitchFamily="34" charset="0"/>
                <a:cs typeface="Arial" panose="020B0604020202020204" pitchFamily="34" charset="0"/>
              </a:rPr>
              <a:t>. Rows denote the control group and columns denote the SMA group. Darker the colour indicates larger overlap of genes between the modules. Blue module in both the groups has a larger overlap. Light the colour indicates less to no overlap between the modules. </a:t>
            </a: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7599" r="15569"/>
          <a:stretch/>
        </p:blipFill>
        <p:spPr>
          <a:xfrm>
            <a:off x="4012441" y="1896414"/>
            <a:ext cx="4996217" cy="4859227"/>
          </a:xfrm>
          <a:prstGeom prst="rect">
            <a:avLst/>
          </a:prstGeom>
        </p:spPr>
      </p:pic>
    </p:spTree>
    <p:extLst>
      <p:ext uri="{BB962C8B-B14F-4D97-AF65-F5344CB8AC3E}">
        <p14:creationId xmlns:p14="http://schemas.microsoft.com/office/powerpoint/2010/main" val="19661850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2584</Words>
  <Application>Microsoft Office PowerPoint</Application>
  <PresentationFormat>Breitbild</PresentationFormat>
  <Paragraphs>251</Paragraphs>
  <Slides>24</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24</vt:i4>
      </vt:variant>
    </vt:vector>
  </HeadingPairs>
  <TitlesOfParts>
    <vt:vector size="29" baseType="lpstr">
      <vt:lpstr>Arial</vt:lpstr>
      <vt:lpstr>Calibri</vt:lpstr>
      <vt:lpstr>Calibri Light</vt:lpstr>
      <vt:lpstr>Times New Roman</vt:lpstr>
      <vt:lpstr>Office Theme</vt:lpstr>
      <vt:lpstr>Comparative Meta-Analysis of Transcriptomic Studies in Spinal Muscular Atrophy: Comparison between Tissues and Mouse Models  -Supplementary Figures-</vt:lpstr>
      <vt:lpstr>ST1: Number of differentially expressed genes in the different comparisons according to different selection criteria.</vt:lpstr>
      <vt:lpstr>ST2: Selected genes that where detected in multiple of the eight group comparisons, according to different selection criteria.</vt:lpstr>
      <vt:lpstr>ST3: Number of significant KEGG and Reactome pathways in the eight comparisons.</vt:lpstr>
      <vt:lpstr>SF1: PRISMA flow diagram of the filtering and selection process for the datasets to be included in the comparative meta- analysis.</vt:lpstr>
      <vt:lpstr>SF2: Upset plots showing GO-MF terms (top) and GO-CC terms (bottom) that occurred in several of the eight comparisons. </vt:lpstr>
      <vt:lpstr>SF3: Network constructed using the expression profiles from E-MEXP-2428 SMA versus control for the top 5 DEGs from all the datasets that were merged creating a gene set for each study group where SF:3a corresponds to SMA group and SF:3b corresponds to control group. Nodes represents the genes and edges the interaction between them. The size and colour of the node shows the interaction size of the genes. Lighter the colour, higher interaction of the gene with other genes and darker the colour, lesser interactions of the gene. The thickness of edge represents the correlation between the genes (nodes). Thicker the edge, stronger the connection is between the genes based on the correlation score retrieved from the minet package in R.</vt:lpstr>
      <vt:lpstr>SF4: Network constructed using the expression profiles from GSE10224 transSMA SMA versus control for the top 5 DEGs from all the datasets that were merged creating a gene set for each study group where SF:4a corresponds to SMA group and SF:4b corresponds to control group. Nodes represents the genes and edges the interaction between them. The size and colour of the node shows the interaction size of the genes. Lighter the colour, higher interaction of the gene with other genes and darker the colour, lesser interactions of the gene. The thickness of edge represents the correlation between the genes (nodes). Thicker the edge, stronger the connection is between the genes based on the correlation score retrieved from the minet package in R.</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Comparative Meta-Analysis on Spinal Muscular Atrophy: Integrating Differential Expression Analysis and Gene-Set Enrichment Analysis from GEO and ArrayExpress  -Supplementary figures-</dc:title>
  <dc:creator>Hemandhar Kumar, Shamini</dc:creator>
  <cp:lastModifiedBy>Jung, Klaus</cp:lastModifiedBy>
  <cp:revision>45</cp:revision>
  <dcterms:created xsi:type="dcterms:W3CDTF">2024-02-25T11:22:02Z</dcterms:created>
  <dcterms:modified xsi:type="dcterms:W3CDTF">2024-10-15T09:13:28Z</dcterms:modified>
</cp:coreProperties>
</file>