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esktop\In%20vivo%20manuscript%20main%20containng%20all%20figures%20coral%20draw%20bioedit%20file%20and%20manuscript\In%20Vivo%20work%20Excel%20Data\Serum%20parameter%20&amp;%20kidney%20homogenate%20(2)%2097-200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0.13769469138938278"/>
          <c:y val="0.25011689932206294"/>
          <c:w val="0.54695069567916965"/>
          <c:h val="0.60674756947378405"/>
        </c:manualLayout>
      </c:layout>
      <c:barChart>
        <c:barDir val="col"/>
        <c:grouping val="clustered"/>
        <c:ser>
          <c:idx val="0"/>
          <c:order val="0"/>
          <c:tx>
            <c:v>Oxalate in Kidney tissue</c:v>
          </c:tx>
          <c:spPr>
            <a:solidFill>
              <a:sysClr val="windowText" lastClr="000000">
                <a:alpha val="21000"/>
              </a:sysClr>
            </a:solidFill>
            <a:ln w="25400">
              <a:solidFill>
                <a:schemeClr val="tx1"/>
              </a:solidFill>
            </a:ln>
          </c:spPr>
          <c:errBars>
            <c:errBarType val="both"/>
            <c:errValType val="cust"/>
            <c:plus>
              <c:numLit>
                <c:formatCode>General</c:formatCode>
                <c:ptCount val="5"/>
                <c:pt idx="0">
                  <c:v>0.10299999999999998</c:v>
                </c:pt>
                <c:pt idx="1">
                  <c:v>0.12100000000000002</c:v>
                </c:pt>
                <c:pt idx="2">
                  <c:v>0.34900000000000042</c:v>
                </c:pt>
                <c:pt idx="3">
                  <c:v>0.14500000000000013</c:v>
                </c:pt>
                <c:pt idx="4">
                  <c:v>0.16600000000000012</c:v>
                </c:pt>
              </c:numLit>
            </c:plus>
            <c:minus>
              <c:numLit>
                <c:formatCode>General</c:formatCode>
                <c:ptCount val="5"/>
                <c:pt idx="0">
                  <c:v>0.10299999999999998</c:v>
                </c:pt>
                <c:pt idx="1">
                  <c:v>0.12100000000000002</c:v>
                </c:pt>
                <c:pt idx="2">
                  <c:v>0.34900000000000042</c:v>
                </c:pt>
                <c:pt idx="3">
                  <c:v>0.14500000000000013</c:v>
                </c:pt>
                <c:pt idx="4">
                  <c:v>0.16600000000000012</c:v>
                </c:pt>
              </c:numLit>
            </c:minus>
          </c:errBars>
          <c:cat>
            <c:strLit>
              <c:ptCount val="5"/>
              <c:pt idx="0">
                <c:v>I</c:v>
              </c:pt>
              <c:pt idx="1">
                <c:v>II</c:v>
              </c:pt>
              <c:pt idx="2">
                <c:v>III</c:v>
              </c:pt>
              <c:pt idx="3">
                <c:v>IV</c:v>
              </c:pt>
              <c:pt idx="4">
                <c:v>V</c:v>
              </c:pt>
            </c:strLit>
          </c:cat>
          <c:val>
            <c:numRef>
              <c:f>Sheet2!$C$38:$C$42</c:f>
              <c:numCache>
                <c:formatCode>General</c:formatCode>
                <c:ptCount val="5"/>
                <c:pt idx="0">
                  <c:v>2.8899999999999997</c:v>
                </c:pt>
                <c:pt idx="1">
                  <c:v>4.6879999999999971</c:v>
                </c:pt>
                <c:pt idx="2">
                  <c:v>5.05</c:v>
                </c:pt>
                <c:pt idx="3">
                  <c:v>2.84</c:v>
                </c:pt>
                <c:pt idx="4">
                  <c:v>3.59</c:v>
                </c:pt>
              </c:numCache>
            </c:numRef>
          </c:val>
        </c:ser>
        <c:gapWidth val="126"/>
        <c:overlap val="-28"/>
        <c:axId val="61428864"/>
        <c:axId val="61430784"/>
      </c:barChart>
      <c:catAx>
        <c:axId val="614288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200"/>
                </a:pPr>
                <a:r>
                  <a:rPr lang="en-US" sz="1200"/>
                  <a:t>Groups</a:t>
                </a:r>
              </a:p>
            </c:rich>
          </c:tx>
          <c:layout>
            <c:manualLayout>
              <c:xMode val="edge"/>
              <c:yMode val="edge"/>
              <c:x val="0.35922738689921857"/>
              <c:y val="0.9448777007612198"/>
            </c:manualLayout>
          </c:layout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lang="en-US" b="1"/>
            </a:pPr>
            <a:endParaRPr lang="en-US"/>
          </a:p>
        </c:txPr>
        <c:crossAx val="61430784"/>
        <c:crosses val="autoZero"/>
        <c:auto val="1"/>
        <c:lblAlgn val="ctr"/>
        <c:lblOffset val="100"/>
      </c:catAx>
      <c:valAx>
        <c:axId val="614307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 sz="1200"/>
                </a:pPr>
                <a:r>
                  <a:rPr lang="en-US" sz="1200"/>
                  <a:t>Oxalate (mg/g wet tissue)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lang="en-US" b="1"/>
            </a:pPr>
            <a:endParaRPr lang="en-US"/>
          </a:p>
        </c:txPr>
        <c:crossAx val="6142886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0.2587</cdr:x>
      <cdr:y>0.2751</cdr:y>
    </cdr:from>
    <cdr:to>
      <cdr:x>0.35453</cdr:x>
      <cdr:y>0.3751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45814" y="1050760"/>
          <a:ext cx="424443" cy="381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/>
            <a:t>a</a:t>
          </a:r>
          <a:r>
            <a:rPr lang="en-US" sz="1100">
              <a:latin typeface="Times New Roman"/>
              <a:cs typeface="Times New Roman"/>
            </a:rPr>
            <a:t>*</a:t>
          </a:r>
          <a:endParaRPr lang="en-US" sz="1100"/>
        </a:p>
      </cdr:txBody>
    </cdr:sp>
  </cdr:relSizeAnchor>
  <cdr:relSizeAnchor xmlns:cdr="http://schemas.openxmlformats.org/drawingml/2006/chartDrawing">
    <cdr:from>
      <cdr:x>0.38884</cdr:x>
      <cdr:y>0.23889</cdr:y>
    </cdr:from>
    <cdr:to>
      <cdr:x>0.48466</cdr:x>
      <cdr:y>0.33888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22222" y="912428"/>
          <a:ext cx="424399" cy="381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</a:t>
          </a:r>
          <a:r>
            <a:rPr lang="en-US" sz="1100">
              <a:latin typeface="Times New Roman"/>
              <a:cs typeface="Times New Roman"/>
            </a:rPr>
            <a:t>*</a:t>
          </a:r>
          <a:endParaRPr lang="en-US" sz="1100"/>
        </a:p>
      </cdr:txBody>
    </cdr:sp>
  </cdr:relSizeAnchor>
  <cdr:relSizeAnchor xmlns:cdr="http://schemas.openxmlformats.org/drawingml/2006/chartDrawing">
    <cdr:from>
      <cdr:x>0.49444</cdr:x>
      <cdr:y>0.43979</cdr:y>
    </cdr:from>
    <cdr:to>
      <cdr:x>0.59026</cdr:x>
      <cdr:y>0.53979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189918" y="1679797"/>
          <a:ext cx="424398" cy="381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>
              <a:latin typeface="Times New Roman"/>
              <a:cs typeface="Times New Roman"/>
            </a:rPr>
            <a:t>b*</a:t>
          </a:r>
        </a:p>
        <a:p xmlns:a="http://schemas.openxmlformats.org/drawingml/2006/main">
          <a:r>
            <a:rPr lang="en-US" sz="1100">
              <a:latin typeface="Times New Roman"/>
              <a:cs typeface="Times New Roman"/>
            </a:rPr>
            <a:t>c*</a:t>
          </a:r>
          <a:endParaRPr lang="en-US" sz="1100"/>
        </a:p>
      </cdr:txBody>
    </cdr:sp>
  </cdr:relSizeAnchor>
  <cdr:relSizeAnchor xmlns:cdr="http://schemas.openxmlformats.org/drawingml/2006/chartDrawing">
    <cdr:from>
      <cdr:x>0.59486</cdr:x>
      <cdr:y>0.33842</cdr:y>
    </cdr:from>
    <cdr:to>
      <cdr:x>0.8037</cdr:x>
      <cdr:y>0.41774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634721" y="1292623"/>
          <a:ext cx="924979" cy="3029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>
              <a:latin typeface="Times New Roman"/>
              <a:cs typeface="Times New Roman"/>
            </a:rPr>
            <a:t>a* </a:t>
          </a:r>
        </a:p>
        <a:p xmlns:a="http://schemas.openxmlformats.org/drawingml/2006/main">
          <a:r>
            <a:rPr lang="en-US" sz="1100">
              <a:latin typeface="Times New Roman"/>
              <a:cs typeface="Times New Roman"/>
            </a:rPr>
            <a:t>b*</a:t>
          </a:r>
        </a:p>
        <a:p xmlns:a="http://schemas.openxmlformats.org/drawingml/2006/main">
          <a:r>
            <a:rPr lang="en-US" sz="1100">
              <a:latin typeface="Times New Roman"/>
              <a:cs typeface="Times New Roman"/>
            </a:rPr>
            <a:t>c*</a:t>
          </a:r>
          <a:endParaRPr lang="en-US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11302-48D8-4FED-B3BF-3B6BBD7364CF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73F6-C5FC-44EE-997E-820EA0BBEB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0"/>
            <a:ext cx="8077200" cy="1524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Oxalate concentrations in kidney of control and experimental rats.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447800" y="1143000"/>
          <a:ext cx="6324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6a: Oxalate concentrations in kidney of control and experimental rats.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6a</dc:title>
  <dc:creator>USER</dc:creator>
  <cp:lastModifiedBy>U S E R</cp:lastModifiedBy>
  <cp:revision>4</cp:revision>
  <dcterms:created xsi:type="dcterms:W3CDTF">2014-03-11T16:09:57Z</dcterms:created>
  <dcterms:modified xsi:type="dcterms:W3CDTF">2014-07-07T14:41:53Z</dcterms:modified>
</cp:coreProperties>
</file>