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esktop\In%20vivo%20manuscript%20main%20containng%20all%20figures%20coral%20draw%20bioedit%20file%20and%20manuscript\In%20Vivo%20work%20Excel%20Data\Serum%20parameter%20&amp;%20kidney%20homogenate%20(2)%2097-200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0.12826403278537574"/>
          <c:y val="0.17835682118994264"/>
          <c:w val="0.43015025529730588"/>
          <c:h val="0.6862504708762337"/>
        </c:manualLayout>
      </c:layout>
      <c:barChart>
        <c:barDir val="col"/>
        <c:grouping val="clustered"/>
        <c:ser>
          <c:idx val="0"/>
          <c:order val="0"/>
          <c:tx>
            <c:v>Calcium in kidney</c:v>
          </c:tx>
          <c:spPr>
            <a:solidFill>
              <a:sysClr val="windowText" lastClr="000000">
                <a:alpha val="50000"/>
              </a:sysClr>
            </a:solidFill>
            <a:ln w="25400">
              <a:solidFill>
                <a:schemeClr val="tx1"/>
              </a:solidFill>
            </a:ln>
          </c:spPr>
          <c:errBars>
            <c:errBarType val="both"/>
            <c:errValType val="cust"/>
            <c:plus>
              <c:numLit>
                <c:formatCode>General</c:formatCode>
                <c:ptCount val="5"/>
                <c:pt idx="0">
                  <c:v>1.48</c:v>
                </c:pt>
                <c:pt idx="1">
                  <c:v>2.02</c:v>
                </c:pt>
                <c:pt idx="2">
                  <c:v>2.65</c:v>
                </c:pt>
                <c:pt idx="3">
                  <c:v>2.64</c:v>
                </c:pt>
                <c:pt idx="4">
                  <c:v>1.58</c:v>
                </c:pt>
              </c:numLit>
            </c:plus>
            <c:minus>
              <c:numLit>
                <c:formatCode>General</c:formatCode>
                <c:ptCount val="5"/>
                <c:pt idx="0">
                  <c:v>1.48</c:v>
                </c:pt>
                <c:pt idx="1">
                  <c:v>2.02</c:v>
                </c:pt>
                <c:pt idx="2">
                  <c:v>2.65</c:v>
                </c:pt>
                <c:pt idx="3">
                  <c:v>2.64</c:v>
                </c:pt>
                <c:pt idx="4">
                  <c:v>1.58</c:v>
                </c:pt>
              </c:numLit>
            </c:minus>
          </c:errBars>
          <c:cat>
            <c:strLit>
              <c:ptCount val="5"/>
              <c:pt idx="0">
                <c:v>I</c:v>
              </c:pt>
              <c:pt idx="1">
                <c:v>II</c:v>
              </c:pt>
              <c:pt idx="2">
                <c:v>III</c:v>
              </c:pt>
              <c:pt idx="3">
                <c:v>IV</c:v>
              </c:pt>
              <c:pt idx="4">
                <c:v>V</c:v>
              </c:pt>
            </c:strLit>
          </c:cat>
          <c:val>
            <c:numRef>
              <c:f>Sheet2!$C$54:$C$58</c:f>
              <c:numCache>
                <c:formatCode>General</c:formatCode>
                <c:ptCount val="5"/>
                <c:pt idx="0">
                  <c:v>35.690000000000012</c:v>
                </c:pt>
                <c:pt idx="1">
                  <c:v>60.57</c:v>
                </c:pt>
                <c:pt idx="2">
                  <c:v>50.49</c:v>
                </c:pt>
                <c:pt idx="3">
                  <c:v>35.309999999999995</c:v>
                </c:pt>
                <c:pt idx="4">
                  <c:v>37.04</c:v>
                </c:pt>
              </c:numCache>
            </c:numRef>
          </c:val>
        </c:ser>
        <c:gapWidth val="160"/>
        <c:overlap val="55"/>
        <c:axId val="66475136"/>
        <c:axId val="66477056"/>
      </c:barChart>
      <c:catAx>
        <c:axId val="664751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>
                    <a:latin typeface="Times New Roman" pitchFamily="18" charset="0"/>
                    <a:cs typeface="Times New Roman" pitchFamily="18" charset="0"/>
                  </a:rPr>
                  <a:t>Groups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lang="en-US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477056"/>
        <c:crosses val="autoZero"/>
        <c:auto val="1"/>
        <c:lblAlgn val="ctr"/>
        <c:lblOffset val="100"/>
      </c:catAx>
      <c:valAx>
        <c:axId val="6647705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US"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>
                    <a:latin typeface="Times New Roman" pitchFamily="18" charset="0"/>
                    <a:cs typeface="Times New Roman" pitchFamily="18" charset="0"/>
                  </a:rPr>
                  <a:t>Calcium (µg/g wet tissue)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lang="en-US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475136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0.22782</cdr:x>
      <cdr:y>0.14636</cdr:y>
    </cdr:from>
    <cdr:to>
      <cdr:x>0.32365</cdr:x>
      <cdr:y>0.24636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56594" y="514416"/>
          <a:ext cx="486513" cy="3514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/>
            <a:t>a</a:t>
          </a:r>
          <a:r>
            <a:rPr lang="en-US" sz="1100">
              <a:latin typeface="Times New Roman"/>
              <a:cs typeface="Times New Roman"/>
            </a:rPr>
            <a:t>*</a:t>
          </a:r>
          <a:endParaRPr lang="en-US" sz="1100"/>
        </a:p>
      </cdr:txBody>
    </cdr:sp>
  </cdr:relSizeAnchor>
  <cdr:relSizeAnchor xmlns:cdr="http://schemas.openxmlformats.org/drawingml/2006/chartDrawing">
    <cdr:from>
      <cdr:x>0.3104</cdr:x>
      <cdr:y>0.20988</cdr:y>
    </cdr:from>
    <cdr:to>
      <cdr:x>0.40622</cdr:x>
      <cdr:y>0.30988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575847" y="737673"/>
          <a:ext cx="486462" cy="3514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</a:t>
          </a:r>
          <a:r>
            <a:rPr lang="en-US" sz="1100">
              <a:latin typeface="Times New Roman"/>
              <a:cs typeface="Times New Roman"/>
            </a:rPr>
            <a:t>*</a:t>
          </a:r>
          <a:endParaRPr lang="en-US" sz="1100"/>
        </a:p>
      </cdr:txBody>
    </cdr:sp>
  </cdr:relSizeAnchor>
  <cdr:relSizeAnchor xmlns:cdr="http://schemas.openxmlformats.org/drawingml/2006/chartDrawing">
    <cdr:from>
      <cdr:x>0.39523</cdr:x>
      <cdr:y>0.37157</cdr:y>
    </cdr:from>
    <cdr:to>
      <cdr:x>0.49105</cdr:x>
      <cdr:y>0.47157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006489" y="1305971"/>
          <a:ext cx="486462" cy="3514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>
              <a:latin typeface="Times New Roman"/>
              <a:cs typeface="Times New Roman"/>
            </a:rPr>
            <a:t>b*</a:t>
          </a:r>
        </a:p>
        <a:p xmlns:a="http://schemas.openxmlformats.org/drawingml/2006/main">
          <a:r>
            <a:rPr lang="en-US" sz="1100">
              <a:latin typeface="Times New Roman"/>
              <a:cs typeface="Times New Roman"/>
            </a:rPr>
            <a:t>c*</a:t>
          </a:r>
          <a:endParaRPr lang="en-US" sz="1100"/>
        </a:p>
      </cdr:txBody>
    </cdr:sp>
  </cdr:relSizeAnchor>
  <cdr:relSizeAnchor xmlns:cdr="http://schemas.openxmlformats.org/drawingml/2006/chartDrawing">
    <cdr:from>
      <cdr:x>0.49384</cdr:x>
      <cdr:y>0.31081</cdr:y>
    </cdr:from>
    <cdr:to>
      <cdr:x>0.5666</cdr:x>
      <cdr:y>0.47799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507144" y="1092395"/>
          <a:ext cx="369407" cy="587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>
              <a:latin typeface="Times New Roman"/>
              <a:cs typeface="Times New Roman"/>
            </a:rPr>
            <a:t>b*</a:t>
          </a:r>
        </a:p>
        <a:p xmlns:a="http://schemas.openxmlformats.org/drawingml/2006/main">
          <a:r>
            <a:rPr lang="en-US" sz="1100">
              <a:latin typeface="Times New Roman"/>
              <a:cs typeface="Times New Roman"/>
            </a:rPr>
            <a:t>c*</a:t>
          </a:r>
          <a:endParaRPr lang="en-US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B540E-4D14-4BF0-8AEC-EAEFD5157A0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EBAAD-13E0-48FA-8721-E46B3BB3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6200"/>
            <a:ext cx="8915400" cy="15240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6b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Calcium concentrations in kidney of control and experimental rats.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981200" y="1600200"/>
          <a:ext cx="6400799" cy="419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6b : Calcium concentrations in kidney of control and experimental rats.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6b</dc:title>
  <dc:creator>USER</dc:creator>
  <cp:lastModifiedBy>U S E R</cp:lastModifiedBy>
  <cp:revision>4</cp:revision>
  <dcterms:created xsi:type="dcterms:W3CDTF">2014-03-11T16:10:54Z</dcterms:created>
  <dcterms:modified xsi:type="dcterms:W3CDTF">2014-07-07T14:42:09Z</dcterms:modified>
</cp:coreProperties>
</file>