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BBA%20Gentral%20subject\Gene%20Expression%20GAPDH,OPN,ACE,RENIN.xls" TargetMode="Externa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plotArea>
      <c:layout/>
      <c:barChart>
        <c:barDir val="col"/>
        <c:grouping val="clustered"/>
        <c:ser>
          <c:idx val="0"/>
          <c:order val="0"/>
          <c:tx>
            <c:v>Group I</c:v>
          </c:tx>
          <c:spPr>
            <a:noFill/>
            <a:ln w="19050">
              <a:solidFill>
                <a:schemeClr val="tx1"/>
              </a:solidFill>
            </a:ln>
          </c:spPr>
          <c:errBars>
            <c:errBarType val="both"/>
            <c:errValType val="cust"/>
            <c:plus>
              <c:numLit>
                <c:formatCode>General</c:formatCode>
                <c:ptCount val="3"/>
                <c:pt idx="0">
                  <c:v>1.0000000000000011E-2</c:v>
                </c:pt>
                <c:pt idx="1">
                  <c:v>0.2</c:v>
                </c:pt>
                <c:pt idx="2">
                  <c:v>0.25</c:v>
                </c:pt>
              </c:numLit>
            </c:plus>
            <c:minus>
              <c:numLit>
                <c:formatCode>General</c:formatCode>
                <c:ptCount val="3"/>
                <c:pt idx="0">
                  <c:v>1.0000000000000011E-2</c:v>
                </c:pt>
                <c:pt idx="1">
                  <c:v>0.2</c:v>
                </c:pt>
                <c:pt idx="2">
                  <c:v>0.25</c:v>
                </c:pt>
              </c:numLit>
            </c:minus>
          </c:errBars>
          <c:cat>
            <c:strLit>
              <c:ptCount val="3"/>
              <c:pt idx="0">
                <c:v>Renin</c:v>
              </c:pt>
              <c:pt idx="1">
                <c:v>ACE</c:v>
              </c:pt>
              <c:pt idx="2">
                <c:v>OPN</c:v>
              </c:pt>
            </c:strLit>
          </c:cat>
          <c:val>
            <c:numRef>
              <c:f>Sheet1!$B$43:$D$43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v>Group II</c:v>
          </c:tx>
          <c:spPr>
            <a:solidFill>
              <a:schemeClr val="bg1">
                <a:lumMod val="50000"/>
              </a:schemeClr>
            </a:solidFill>
            <a:ln w="19050">
              <a:solidFill>
                <a:sysClr val="windowText" lastClr="000000"/>
              </a:solidFill>
            </a:ln>
          </c:spPr>
          <c:errBars>
            <c:errBarType val="both"/>
            <c:errValType val="cust"/>
            <c:plus>
              <c:numLit>
                <c:formatCode>General</c:formatCode>
                <c:ptCount val="3"/>
                <c:pt idx="0">
                  <c:v>3.0000000000000016E-2</c:v>
                </c:pt>
                <c:pt idx="1">
                  <c:v>0.14000000000000001</c:v>
                </c:pt>
                <c:pt idx="2">
                  <c:v>0.13</c:v>
                </c:pt>
              </c:numLit>
            </c:plus>
            <c:minus>
              <c:numLit>
                <c:formatCode>General</c:formatCode>
                <c:ptCount val="3"/>
                <c:pt idx="0">
                  <c:v>3.0000000000000016E-2</c:v>
                </c:pt>
                <c:pt idx="1">
                  <c:v>0.14000000000000001</c:v>
                </c:pt>
                <c:pt idx="2">
                  <c:v>0.13</c:v>
                </c:pt>
              </c:numLit>
            </c:minus>
          </c:errBars>
          <c:cat>
            <c:strLit>
              <c:ptCount val="3"/>
              <c:pt idx="0">
                <c:v>Renin</c:v>
              </c:pt>
              <c:pt idx="1">
                <c:v>ACE</c:v>
              </c:pt>
              <c:pt idx="2">
                <c:v>OPN</c:v>
              </c:pt>
            </c:strLit>
          </c:cat>
          <c:val>
            <c:numRef>
              <c:f>Sheet1!$B$44:$D$44</c:f>
              <c:numCache>
                <c:formatCode>General</c:formatCode>
                <c:ptCount val="3"/>
                <c:pt idx="0">
                  <c:v>1.6900000000000006</c:v>
                </c:pt>
                <c:pt idx="1">
                  <c:v>0.6800000000000006</c:v>
                </c:pt>
                <c:pt idx="2">
                  <c:v>0.75000000000000033</c:v>
                </c:pt>
              </c:numCache>
            </c:numRef>
          </c:val>
        </c:ser>
        <c:ser>
          <c:idx val="2"/>
          <c:order val="2"/>
          <c:tx>
            <c:v>Group III</c:v>
          </c:tx>
          <c:spPr>
            <a:solidFill>
              <a:schemeClr val="tx1">
                <a:lumMod val="75000"/>
                <a:lumOff val="25000"/>
              </a:schemeClr>
            </a:solidFill>
            <a:ln w="25400">
              <a:solidFill>
                <a:sysClr val="windowText" lastClr="000000"/>
              </a:solidFill>
            </a:ln>
          </c:spPr>
          <c:errBars>
            <c:errBarType val="both"/>
            <c:errValType val="cust"/>
            <c:plus>
              <c:numLit>
                <c:formatCode>General</c:formatCode>
                <c:ptCount val="3"/>
                <c:pt idx="0">
                  <c:v>2.0000000000000021E-2</c:v>
                </c:pt>
                <c:pt idx="1">
                  <c:v>0.17</c:v>
                </c:pt>
                <c:pt idx="2">
                  <c:v>0.13</c:v>
                </c:pt>
              </c:numLit>
            </c:plus>
            <c:minus>
              <c:numLit>
                <c:formatCode>General</c:formatCode>
                <c:ptCount val="3"/>
                <c:pt idx="0">
                  <c:v>2.0000000000000021E-2</c:v>
                </c:pt>
                <c:pt idx="1">
                  <c:v>0.17</c:v>
                </c:pt>
                <c:pt idx="2">
                  <c:v>0.13</c:v>
                </c:pt>
              </c:numLit>
            </c:minus>
          </c:errBars>
          <c:cat>
            <c:strLit>
              <c:ptCount val="3"/>
              <c:pt idx="0">
                <c:v>Renin</c:v>
              </c:pt>
              <c:pt idx="1">
                <c:v>ACE</c:v>
              </c:pt>
              <c:pt idx="2">
                <c:v>OPN</c:v>
              </c:pt>
            </c:strLit>
          </c:cat>
          <c:val>
            <c:numRef>
              <c:f>Sheet1!$B$45:$D$45</c:f>
              <c:numCache>
                <c:formatCode>General</c:formatCode>
                <c:ptCount val="3"/>
                <c:pt idx="0">
                  <c:v>1.6500000000000001</c:v>
                </c:pt>
                <c:pt idx="1">
                  <c:v>0.64000000000000035</c:v>
                </c:pt>
                <c:pt idx="2">
                  <c:v>0.70000000000000029</c:v>
                </c:pt>
              </c:numCache>
            </c:numRef>
          </c:val>
        </c:ser>
        <c:ser>
          <c:idx val="3"/>
          <c:order val="3"/>
          <c:tx>
            <c:v>Group IV</c:v>
          </c:tx>
          <c:spPr>
            <a:blipFill>
              <a:blip xmlns:r="http://schemas.openxmlformats.org/officeDocument/2006/relationships" r:embed="rId1"/>
              <a:stretch>
                <a:fillRect/>
              </a:stretch>
            </a:blipFill>
            <a:ln w="19050">
              <a:solidFill>
                <a:schemeClr val="tx1"/>
              </a:solidFill>
            </a:ln>
          </c:spPr>
          <c:pictureOptions>
            <c:pictureFormat val="stack"/>
          </c:pictureOptions>
          <c:errBars>
            <c:errBarType val="both"/>
            <c:errValType val="cust"/>
            <c:plus>
              <c:numLit>
                <c:formatCode>General</c:formatCode>
                <c:ptCount val="3"/>
                <c:pt idx="0">
                  <c:v>8.0000000000000085E-2</c:v>
                </c:pt>
                <c:pt idx="1">
                  <c:v>0.14000000000000001</c:v>
                </c:pt>
                <c:pt idx="2">
                  <c:v>0.18000000000000013</c:v>
                </c:pt>
              </c:numLit>
            </c:plus>
            <c:minus>
              <c:numLit>
                <c:formatCode>General</c:formatCode>
                <c:ptCount val="3"/>
                <c:pt idx="0">
                  <c:v>8.0000000000000085E-2</c:v>
                </c:pt>
                <c:pt idx="1">
                  <c:v>0.14000000000000001</c:v>
                </c:pt>
                <c:pt idx="2">
                  <c:v>0.18000000000000013</c:v>
                </c:pt>
              </c:numLit>
            </c:minus>
          </c:errBars>
          <c:cat>
            <c:strLit>
              <c:ptCount val="3"/>
              <c:pt idx="0">
                <c:v>Renin</c:v>
              </c:pt>
              <c:pt idx="1">
                <c:v>ACE</c:v>
              </c:pt>
              <c:pt idx="2">
                <c:v>OPN</c:v>
              </c:pt>
            </c:strLit>
          </c:cat>
          <c:val>
            <c:numRef>
              <c:f>Sheet1!$B$46:$D$46</c:f>
              <c:numCache>
                <c:formatCode>General</c:formatCode>
                <c:ptCount val="3"/>
                <c:pt idx="0">
                  <c:v>1.2</c:v>
                </c:pt>
                <c:pt idx="1">
                  <c:v>0.69000000000000061</c:v>
                </c:pt>
                <c:pt idx="2">
                  <c:v>0.82000000000000028</c:v>
                </c:pt>
              </c:numCache>
            </c:numRef>
          </c:val>
        </c:ser>
        <c:ser>
          <c:idx val="4"/>
          <c:order val="4"/>
          <c:tx>
            <c:v>Group V</c:v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  <a:ln w="19050">
              <a:solidFill>
                <a:schemeClr val="tx1"/>
              </a:solidFill>
            </a:ln>
          </c:spPr>
          <c:pictureOptions>
            <c:pictureFormat val="stack"/>
          </c:pictureOptions>
          <c:errBars>
            <c:errBarType val="both"/>
            <c:errValType val="cust"/>
            <c:plus>
              <c:numLit>
                <c:formatCode>General</c:formatCode>
                <c:ptCount val="3"/>
                <c:pt idx="0">
                  <c:v>2.0000000000000021E-2</c:v>
                </c:pt>
                <c:pt idx="1">
                  <c:v>0.12000000000000002</c:v>
                </c:pt>
                <c:pt idx="2">
                  <c:v>0.14000000000000001</c:v>
                </c:pt>
              </c:numLit>
            </c:plus>
            <c:minus>
              <c:numLit>
                <c:formatCode>General</c:formatCode>
                <c:ptCount val="3"/>
                <c:pt idx="0">
                  <c:v>2.0000000000000021E-2</c:v>
                </c:pt>
                <c:pt idx="1">
                  <c:v>0.12000000000000002</c:v>
                </c:pt>
                <c:pt idx="2">
                  <c:v>0.14000000000000001</c:v>
                </c:pt>
              </c:numLit>
            </c:minus>
          </c:errBars>
          <c:cat>
            <c:strLit>
              <c:ptCount val="3"/>
              <c:pt idx="0">
                <c:v>Renin</c:v>
              </c:pt>
              <c:pt idx="1">
                <c:v>ACE</c:v>
              </c:pt>
              <c:pt idx="2">
                <c:v>OPN</c:v>
              </c:pt>
            </c:strLit>
          </c:cat>
          <c:val>
            <c:numRef>
              <c:f>Sheet1!$B$47:$D$47</c:f>
              <c:numCache>
                <c:formatCode>General</c:formatCode>
                <c:ptCount val="3"/>
                <c:pt idx="0">
                  <c:v>1.36</c:v>
                </c:pt>
                <c:pt idx="1">
                  <c:v>0.70000000000000029</c:v>
                </c:pt>
                <c:pt idx="2">
                  <c:v>0.8</c:v>
                </c:pt>
              </c:numCache>
            </c:numRef>
          </c:val>
        </c:ser>
        <c:gapWidth val="286"/>
        <c:axId val="45737472"/>
        <c:axId val="45739008"/>
      </c:barChart>
      <c:catAx>
        <c:axId val="45737472"/>
        <c:scaling>
          <c:orientation val="minMax"/>
        </c:scaling>
        <c:axPos val="b"/>
        <c:numFmt formatCode="General" sourceLinked="1"/>
        <c:tickLblPos val="nextTo"/>
        <c:spPr>
          <a:ln w="22225">
            <a:solidFill>
              <a:schemeClr val="tx1"/>
            </a:solidFill>
          </a:ln>
        </c:spPr>
        <c:txPr>
          <a:bodyPr/>
          <a:lstStyle/>
          <a:p>
            <a:pPr>
              <a:defRPr lang="en-US"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45739008"/>
        <c:crosses val="autoZero"/>
        <c:auto val="1"/>
        <c:lblAlgn val="ctr"/>
        <c:lblOffset val="100"/>
      </c:catAx>
      <c:valAx>
        <c:axId val="45739008"/>
        <c:scaling>
          <c:orientation val="minMax"/>
          <c:min val="0"/>
        </c:scaling>
        <c:axPos val="l"/>
        <c:title>
          <c:tx>
            <c:rich>
              <a:bodyPr rot="-5400000" vert="horz"/>
              <a:lstStyle/>
              <a:p>
                <a:pPr>
                  <a:defRPr lang="en-US" sz="1200"/>
                </a:pPr>
                <a:r>
                  <a:rPr lang="en-US" sz="1200">
                    <a:latin typeface="Times New Roman" pitchFamily="18" charset="0"/>
                    <a:cs typeface="Times New Roman" pitchFamily="18" charset="0"/>
                  </a:rPr>
                  <a:t>Relative quantity of mRNA</a:t>
                </a:r>
              </a:p>
            </c:rich>
          </c:tx>
          <c:layout/>
          <c:spPr>
            <a:ln>
              <a:solidFill>
                <a:schemeClr val="bg1"/>
              </a:solidFill>
            </a:ln>
          </c:spPr>
        </c:title>
        <c:numFmt formatCode="General" sourceLinked="1"/>
        <c:tickLblPos val="nextTo"/>
        <c:spPr>
          <a:ln w="22225">
            <a:solidFill>
              <a:schemeClr val="tx1"/>
            </a:solidFill>
          </a:ln>
        </c:spPr>
        <c:txPr>
          <a:bodyPr/>
          <a:lstStyle/>
          <a:p>
            <a:pPr>
              <a:defRPr lang="en-US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45737472"/>
        <c:crosses val="autoZero"/>
        <c:crossBetween val="between"/>
        <c:majorUnit val="0.2"/>
      </c:valAx>
    </c:plotArea>
    <c:legend>
      <c:legendPos val="b"/>
      <c:layout>
        <c:manualLayout>
          <c:xMode val="edge"/>
          <c:yMode val="edge"/>
          <c:x val="9.7830180178954645E-2"/>
          <c:y val="0.9204155730533683"/>
          <c:w val="0.83076224805746202"/>
          <c:h val="6.3711411073615845E-2"/>
        </c:manualLayout>
      </c:layout>
      <c:txPr>
        <a:bodyPr/>
        <a:lstStyle/>
        <a:p>
          <a:pPr>
            <a:defRPr lang="en-US" sz="12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gap"/>
  </c:chart>
  <c:spPr>
    <a:solidFill>
      <a:schemeClr val="bg1"/>
    </a:solidFill>
    <a:ln>
      <a:noFill/>
    </a:ln>
  </c:spPr>
  <c:externalData r:id="rId3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C12D-0A62-4374-B47D-00BD9A335FB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A8B7E-8735-4ABC-A04C-0A339473DC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C12D-0A62-4374-B47D-00BD9A335FB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A8B7E-8735-4ABC-A04C-0A339473DC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C12D-0A62-4374-B47D-00BD9A335FB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A8B7E-8735-4ABC-A04C-0A339473DC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C12D-0A62-4374-B47D-00BD9A335FB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A8B7E-8735-4ABC-A04C-0A339473DC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C12D-0A62-4374-B47D-00BD9A335FB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A8B7E-8735-4ABC-A04C-0A339473DC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C12D-0A62-4374-B47D-00BD9A335FB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A8B7E-8735-4ABC-A04C-0A339473DC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C12D-0A62-4374-B47D-00BD9A335FB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A8B7E-8735-4ABC-A04C-0A339473DC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C12D-0A62-4374-B47D-00BD9A335FB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A8B7E-8735-4ABC-A04C-0A339473DC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C12D-0A62-4374-B47D-00BD9A335FB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A8B7E-8735-4ABC-A04C-0A339473DC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C12D-0A62-4374-B47D-00BD9A335FB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A8B7E-8735-4ABC-A04C-0A339473DC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C12D-0A62-4374-B47D-00BD9A335FB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A8B7E-8735-4ABC-A04C-0A339473DC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DC12D-0A62-4374-B47D-00BD9A335FB6}" type="datetimeFigureOut">
              <a:rPr lang="en-US" smtClean="0"/>
              <a:pPr/>
              <a:t>7/7/2014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A8B7E-8735-4ABC-A04C-0A339473DC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838200" y="53975"/>
            <a:ext cx="7848600" cy="784225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7b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 Gene expression analysis using semi-quantitative RT-PCR.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1295400" y="1066800"/>
          <a:ext cx="6248399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14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Figure 7b: Gene expression analysis using semi-quantitative RT-PCR.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7</dc:title>
  <dc:creator>USER</dc:creator>
  <cp:lastModifiedBy>U S E R</cp:lastModifiedBy>
  <cp:revision>7</cp:revision>
  <dcterms:created xsi:type="dcterms:W3CDTF">2014-03-11T15:18:39Z</dcterms:created>
  <dcterms:modified xsi:type="dcterms:W3CDTF">2014-07-07T14:50:45Z</dcterms:modified>
</cp:coreProperties>
</file>