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8A99-794A-49A1-A06B-1318A22A2A8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CB34-53BB-4B2B-8CAE-519043210E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035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8A99-794A-49A1-A06B-1318A22A2A8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CB34-53BB-4B2B-8CAE-519043210E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2175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8A99-794A-49A1-A06B-1318A22A2A8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CB34-53BB-4B2B-8CAE-519043210E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867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8A99-794A-49A1-A06B-1318A22A2A8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CB34-53BB-4B2B-8CAE-519043210E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479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8A99-794A-49A1-A06B-1318A22A2A8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CB34-53BB-4B2B-8CAE-519043210E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535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8A99-794A-49A1-A06B-1318A22A2A8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CB34-53BB-4B2B-8CAE-519043210E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915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8A99-794A-49A1-A06B-1318A22A2A8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CB34-53BB-4B2B-8CAE-519043210E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702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8A99-794A-49A1-A06B-1318A22A2A8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CB34-53BB-4B2B-8CAE-519043210E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155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8A99-794A-49A1-A06B-1318A22A2A8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CB34-53BB-4B2B-8CAE-519043210E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1231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8A99-794A-49A1-A06B-1318A22A2A8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CB34-53BB-4B2B-8CAE-519043210E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8810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8A99-794A-49A1-A06B-1318A22A2A8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CB34-53BB-4B2B-8CAE-519043210E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7007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E8A99-794A-49A1-A06B-1318A22A2A8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5CB34-53BB-4B2B-8CAE-519043210E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9495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15815" y="669594"/>
            <a:ext cx="2349373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Sputum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Sample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9424" y="1842564"/>
            <a:ext cx="2268027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8 x sputum weight D-PBS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87178" y="2382996"/>
            <a:ext cx="2280274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Add glass beads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178" y="2924944"/>
            <a:ext cx="2280274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Vortex for 15s, rocker for 15 </a:t>
            </a:r>
            <a:r>
              <a:rPr lang="en-GB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mins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re-vortex for 15s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97332" y="2971439"/>
            <a:ext cx="1786066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Centrifuge 790G for 10 </a:t>
            </a:r>
            <a:r>
              <a:rPr lang="en-GB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mins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19504" y="2995998"/>
            <a:ext cx="2072976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latin typeface="Arial Narrow" pitchFamily="34" charset="0"/>
              </a:rPr>
              <a:t> Store PBS supernatant  at -80</a:t>
            </a:r>
            <a:r>
              <a:rPr lang="en-GB" sz="1000" baseline="30000" dirty="0" smtClean="0">
                <a:latin typeface="Arial Narrow" pitchFamily="34" charset="0"/>
              </a:rPr>
              <a:t>o</a:t>
            </a:r>
            <a:r>
              <a:rPr lang="en-GB" sz="1000" dirty="0" smtClean="0">
                <a:latin typeface="Arial Narrow" pitchFamily="34" charset="0"/>
              </a:rPr>
              <a:t>c</a:t>
            </a:r>
            <a:endParaRPr lang="en-GB" sz="1000" dirty="0">
              <a:latin typeface="Arial Narrow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13360" y="3534371"/>
            <a:ext cx="2084225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Add 4 x sputum weight 0.2% DTT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10103" y="4779104"/>
            <a:ext cx="1290738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Filter and cell count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96646" y="5345686"/>
            <a:ext cx="1786066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Centrifuge 790G for 10 </a:t>
            </a:r>
            <a:r>
              <a:rPr lang="en-GB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mins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10140" y="4783613"/>
            <a:ext cx="2072976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latin typeface="Arial Narrow" pitchFamily="34" charset="0"/>
              </a:rPr>
              <a:t>Store DTT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supernatant</a:t>
            </a:r>
            <a:r>
              <a:rPr lang="en-GB" sz="1000" dirty="0" smtClean="0">
                <a:latin typeface="Arial Narrow" pitchFamily="34" charset="0"/>
              </a:rPr>
              <a:t> at -80</a:t>
            </a:r>
            <a:r>
              <a:rPr lang="en-GB" sz="1000" baseline="30000" dirty="0" smtClean="0">
                <a:latin typeface="Arial Narrow" pitchFamily="34" charset="0"/>
              </a:rPr>
              <a:t>o</a:t>
            </a:r>
            <a:r>
              <a:rPr lang="en-GB" sz="1000" dirty="0" smtClean="0">
                <a:latin typeface="Arial Narrow" pitchFamily="34" charset="0"/>
              </a:rPr>
              <a:t>c</a:t>
            </a:r>
            <a:endParaRPr lang="en-GB" sz="1000" u="sng" dirty="0">
              <a:latin typeface="Arial Narrow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85270" y="5952022"/>
            <a:ext cx="2209259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GB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Resuspend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cell pellet to 0.5 x10</a:t>
            </a:r>
            <a:r>
              <a:rPr lang="en-GB" sz="1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/ml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65619" y="6516348"/>
            <a:ext cx="2063385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GB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Cytospin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for differential cell count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415761" y="1889812"/>
            <a:ext cx="2279423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8 x sputum weight D-PBS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15335" y="2307874"/>
            <a:ext cx="2280274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Vortex for 15s, rocker for 15 </a:t>
            </a:r>
            <a:r>
              <a:rPr lang="en-GB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mins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re-vortex for 15s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15335" y="4093622"/>
            <a:ext cx="2280274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Vortex for 15s, rocker for 15 </a:t>
            </a:r>
            <a:r>
              <a:rPr lang="en-GB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mins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re-vortex for 15s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542139" y="1772816"/>
            <a:ext cx="2072976" cy="358338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00">
              <a:latin typeface="Arial Narrow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542139" y="2345201"/>
            <a:ext cx="2072976" cy="358338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00">
              <a:latin typeface="Arial Narrow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542139" y="4123483"/>
            <a:ext cx="2072976" cy="358338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00">
              <a:latin typeface="Arial Narrow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542139" y="3502710"/>
            <a:ext cx="2072976" cy="358338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00">
              <a:latin typeface="Arial Narrow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542139" y="2926646"/>
            <a:ext cx="2072976" cy="358338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00">
              <a:latin typeface="Arial Narrow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542139" y="5878974"/>
            <a:ext cx="2072976" cy="358338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00">
              <a:latin typeface="Arial Narrow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202586" y="2935011"/>
            <a:ext cx="2072976" cy="358338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00">
              <a:latin typeface="Arial Narrow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542139" y="6455038"/>
            <a:ext cx="2072976" cy="358338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00">
              <a:latin typeface="Arial Narrow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542139" y="5301208"/>
            <a:ext cx="2072976" cy="358338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00">
              <a:latin typeface="Arial Narrow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542139" y="4726846"/>
            <a:ext cx="2072976" cy="358338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00">
              <a:latin typeface="Arial Narrow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156277" y="3356992"/>
            <a:ext cx="2072976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Store supernatant  at -80</a:t>
            </a:r>
            <a:r>
              <a:rPr lang="en-GB" sz="1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201858" y="3485659"/>
            <a:ext cx="2072976" cy="358338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00">
              <a:latin typeface="Arial Narrow" pitchFamily="34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201858" y="2348880"/>
            <a:ext cx="2072976" cy="358338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00">
              <a:latin typeface="Arial Narrow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205208" y="1779996"/>
            <a:ext cx="2072976" cy="358338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00">
              <a:latin typeface="Arial Narrow" pitchFamily="34" charset="0"/>
            </a:endParaRPr>
          </a:p>
        </p:txBody>
      </p:sp>
      <p:sp>
        <p:nvSpPr>
          <p:cNvPr id="51" name="Down Arrow 50"/>
          <p:cNvSpPr/>
          <p:nvPr/>
        </p:nvSpPr>
        <p:spPr>
          <a:xfrm>
            <a:off x="2123666" y="1600827"/>
            <a:ext cx="138198" cy="17916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TextBox 51"/>
          <p:cNvSpPr txBox="1"/>
          <p:nvPr/>
        </p:nvSpPr>
        <p:spPr>
          <a:xfrm>
            <a:off x="1674203" y="1302211"/>
            <a:ext cx="9733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qPCR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sample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538830" y="1320032"/>
            <a:ext cx="18165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Differential cell count sample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3" name="Straight Arrow Connector 82"/>
          <p:cNvCxnSpPr>
            <a:endCxn id="53" idx="0"/>
          </p:cNvCxnSpPr>
          <p:nvPr/>
        </p:nvCxnSpPr>
        <p:spPr>
          <a:xfrm>
            <a:off x="4698668" y="946593"/>
            <a:ext cx="748424" cy="373439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stCxn id="34" idx="3"/>
          </p:cNvCxnSpPr>
          <p:nvPr/>
        </p:nvCxnSpPr>
        <p:spPr>
          <a:xfrm>
            <a:off x="6615115" y="3105815"/>
            <a:ext cx="405157" cy="836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 flipV="1">
            <a:off x="6629004" y="4902214"/>
            <a:ext cx="391268" cy="38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H="1">
            <a:off x="2483768" y="912273"/>
            <a:ext cx="914541" cy="389938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Down Arrow 99"/>
          <p:cNvSpPr/>
          <p:nvPr/>
        </p:nvSpPr>
        <p:spPr>
          <a:xfrm>
            <a:off x="2123728" y="2132856"/>
            <a:ext cx="138198" cy="17916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Down Arrow 100"/>
          <p:cNvSpPr/>
          <p:nvPr/>
        </p:nvSpPr>
        <p:spPr>
          <a:xfrm>
            <a:off x="2129546" y="2708920"/>
            <a:ext cx="138198" cy="17916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Down Arrow 101"/>
          <p:cNvSpPr/>
          <p:nvPr/>
        </p:nvSpPr>
        <p:spPr>
          <a:xfrm>
            <a:off x="2123728" y="3284984"/>
            <a:ext cx="138198" cy="17916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" name="Down Arrow 102"/>
          <p:cNvSpPr/>
          <p:nvPr/>
        </p:nvSpPr>
        <p:spPr>
          <a:xfrm>
            <a:off x="5436096" y="1593647"/>
            <a:ext cx="138198" cy="17916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" name="Down Arrow 103"/>
          <p:cNvSpPr/>
          <p:nvPr/>
        </p:nvSpPr>
        <p:spPr>
          <a:xfrm>
            <a:off x="5436096" y="2132856"/>
            <a:ext cx="138198" cy="17916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" name="Down Arrow 104"/>
          <p:cNvSpPr/>
          <p:nvPr/>
        </p:nvSpPr>
        <p:spPr>
          <a:xfrm>
            <a:off x="5436096" y="2708920"/>
            <a:ext cx="138198" cy="17916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Down Arrow 105"/>
          <p:cNvSpPr/>
          <p:nvPr/>
        </p:nvSpPr>
        <p:spPr>
          <a:xfrm>
            <a:off x="5436096" y="3284984"/>
            <a:ext cx="138198" cy="17916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7" name="Down Arrow 106"/>
          <p:cNvSpPr/>
          <p:nvPr/>
        </p:nvSpPr>
        <p:spPr>
          <a:xfrm>
            <a:off x="5436096" y="3861048"/>
            <a:ext cx="138198" cy="17916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8" name="Down Arrow 107"/>
          <p:cNvSpPr/>
          <p:nvPr/>
        </p:nvSpPr>
        <p:spPr>
          <a:xfrm>
            <a:off x="5436096" y="4473967"/>
            <a:ext cx="138198" cy="17916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" name="Down Arrow 108"/>
          <p:cNvSpPr/>
          <p:nvPr/>
        </p:nvSpPr>
        <p:spPr>
          <a:xfrm>
            <a:off x="5436096" y="5085184"/>
            <a:ext cx="138198" cy="17916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" name="Down Arrow 109"/>
          <p:cNvSpPr/>
          <p:nvPr/>
        </p:nvSpPr>
        <p:spPr>
          <a:xfrm>
            <a:off x="5436096" y="5661248"/>
            <a:ext cx="138198" cy="17916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1" name="Down Arrow 110"/>
          <p:cNvSpPr/>
          <p:nvPr/>
        </p:nvSpPr>
        <p:spPr>
          <a:xfrm>
            <a:off x="5436096" y="6237312"/>
            <a:ext cx="138198" cy="17916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76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</Words>
  <Application>Microsoft Office PowerPoint</Application>
  <PresentationFormat>On-screen Show 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Umme Kolsum</dc:creator>
  <cp:lastModifiedBy>Umme Kolsum</cp:lastModifiedBy>
  <cp:revision>1</cp:revision>
  <dcterms:created xsi:type="dcterms:W3CDTF">2017-03-01T10:39:03Z</dcterms:created>
  <dcterms:modified xsi:type="dcterms:W3CDTF">2017-03-01T10:39:51Z</dcterms:modified>
</cp:coreProperties>
</file>