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9145588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52" y="708"/>
      </p:cViewPr>
      <p:guideLst>
        <p:guide orient="horz" pos="288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848E4-B6BB-4891-91C5-0D658BCDA88D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99E45-5814-42DC-83BE-71053780E9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8932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714500" y="685800"/>
            <a:ext cx="3429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Fig.S1</a:t>
            </a:r>
            <a:r>
              <a:rPr kumimoji="1" lang="en-US" altLang="ja-JP" baseline="0" dirty="0" smtClean="0"/>
              <a:t> An overview flowchart of cell isolation protocol with estimated time and the yield of cells</a:t>
            </a:r>
          </a:p>
          <a:p>
            <a:r>
              <a:rPr kumimoji="1" lang="en-US" altLang="ja-JP" baseline="0" dirty="0" smtClean="0"/>
              <a:t>Estimated time is shown in the end of each step.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99E45-5814-42DC-83BE-71053780E9F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163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841061"/>
            <a:ext cx="7772400" cy="1960374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5182500"/>
            <a:ext cx="6400800" cy="23372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126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555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366250"/>
            <a:ext cx="2057400" cy="780338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366250"/>
            <a:ext cx="6019800" cy="780338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8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43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5876889"/>
            <a:ext cx="7772400" cy="181641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3876292"/>
            <a:ext cx="7772400" cy="200059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8196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2133971"/>
            <a:ext cx="4038600" cy="60356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2133971"/>
            <a:ext cx="4038600" cy="60356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945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2047173"/>
            <a:ext cx="4040188" cy="8531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900337"/>
            <a:ext cx="4040188" cy="52692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8" y="2047173"/>
            <a:ext cx="4041775" cy="8531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8" y="2900337"/>
            <a:ext cx="4041775" cy="52692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5266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418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3910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364130"/>
            <a:ext cx="3008313" cy="15496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364132"/>
            <a:ext cx="5111750" cy="780550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913801"/>
            <a:ext cx="3008313" cy="62558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0809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6401912"/>
            <a:ext cx="5486400" cy="7557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817175"/>
            <a:ext cx="5486400" cy="54873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7157693"/>
            <a:ext cx="5486400" cy="10733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459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366247"/>
            <a:ext cx="8229600" cy="1524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2133971"/>
            <a:ext cx="8229600" cy="6035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8476607"/>
            <a:ext cx="2133600" cy="486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5DA47-0BDB-4341-A289-F5AD6330923A}" type="datetimeFigureOut">
              <a:rPr kumimoji="1" lang="ja-JP" altLang="en-US" smtClean="0"/>
              <a:t>2017/7/19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8476607"/>
            <a:ext cx="2895600" cy="486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8476607"/>
            <a:ext cx="2133600" cy="486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B602E-3756-4FAB-A724-40F0AE413D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32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グループ化 16"/>
          <p:cNvGrpSpPr/>
          <p:nvPr/>
        </p:nvGrpSpPr>
        <p:grpSpPr>
          <a:xfrm>
            <a:off x="827584" y="828378"/>
            <a:ext cx="4032448" cy="864096"/>
            <a:chOff x="894107" y="1117502"/>
            <a:chExt cx="4032448" cy="864096"/>
          </a:xfrm>
        </p:grpSpPr>
        <p:sp>
          <p:nvSpPr>
            <p:cNvPr id="18" name="角丸四角形 17"/>
            <p:cNvSpPr/>
            <p:nvPr/>
          </p:nvSpPr>
          <p:spPr>
            <a:xfrm>
              <a:off x="894107" y="1117502"/>
              <a:ext cx="4032448" cy="86409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1068320" y="1364884"/>
              <a:ext cx="35702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Male C57BL/6J mice, 9-week-old</a:t>
              </a:r>
              <a:endParaRPr kumimoji="1" lang="ja-JP" altLang="en-US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cxnSp>
        <p:nvCxnSpPr>
          <p:cNvPr id="20" name="直線矢印コネクタ 19"/>
          <p:cNvCxnSpPr/>
          <p:nvPr/>
        </p:nvCxnSpPr>
        <p:spPr>
          <a:xfrm>
            <a:off x="1778600" y="1692474"/>
            <a:ext cx="0" cy="72732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>
            <a:off x="1908688" y="1732971"/>
            <a:ext cx="56797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Lung removal and incubation with dispase (60 min)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Mincing, DNase</a:t>
            </a:r>
            <a:r>
              <a:rPr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treatment,</a:t>
            </a:r>
            <a:r>
              <a:rPr kumimoji="1"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and RBC lysis (30 min)</a:t>
            </a:r>
            <a:endParaRPr kumimoji="1" lang="ja-JP" altLang="en-US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grpSp>
        <p:nvGrpSpPr>
          <p:cNvPr id="22" name="グループ化 21"/>
          <p:cNvGrpSpPr/>
          <p:nvPr/>
        </p:nvGrpSpPr>
        <p:grpSpPr>
          <a:xfrm>
            <a:off x="827584" y="2446343"/>
            <a:ext cx="4023896" cy="864096"/>
            <a:chOff x="898383" y="2735467"/>
            <a:chExt cx="4023896" cy="864096"/>
          </a:xfrm>
        </p:grpSpPr>
        <p:sp>
          <p:nvSpPr>
            <p:cNvPr id="23" name="角丸四角形 22"/>
            <p:cNvSpPr/>
            <p:nvPr/>
          </p:nvSpPr>
          <p:spPr>
            <a:xfrm>
              <a:off x="898383" y="2735467"/>
              <a:ext cx="4023896" cy="86409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1056040" y="2844349"/>
              <a:ext cx="37307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Single cell suspension of the lung</a:t>
              </a:r>
            </a:p>
            <a:p>
              <a:r>
                <a:rPr kumimoji="1"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9.0</a:t>
              </a:r>
              <a:r>
                <a:rPr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×10</a:t>
              </a:r>
              <a:r>
                <a:rPr lang="en-US" altLang="ja-JP" baseline="30000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6  </a:t>
              </a:r>
              <a:r>
                <a:rPr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cells / lung</a:t>
              </a:r>
              <a:endParaRPr kumimoji="1" lang="ja-JP" altLang="en-US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cxnSp>
        <p:nvCxnSpPr>
          <p:cNvPr id="25" name="直線矢印コネクタ 24"/>
          <p:cNvCxnSpPr/>
          <p:nvPr/>
        </p:nvCxnSpPr>
        <p:spPr>
          <a:xfrm>
            <a:off x="1778600" y="3307361"/>
            <a:ext cx="0" cy="72732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/>
          <p:cNvSpPr txBox="1"/>
          <p:nvPr/>
        </p:nvSpPr>
        <p:spPr>
          <a:xfrm>
            <a:off x="1908688" y="3347858"/>
            <a:ext cx="6179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Antibody staining (CD45,CD31,EpCAM,MHCII) (40 min)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Cell analysis and sorting by FACS (45 min / lung)</a:t>
            </a:r>
            <a:endParaRPr kumimoji="1" lang="ja-JP" altLang="en-US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827584" y="4048345"/>
            <a:ext cx="6220544" cy="1539804"/>
            <a:chOff x="827584" y="4337468"/>
            <a:chExt cx="6220544" cy="1539804"/>
          </a:xfrm>
        </p:grpSpPr>
        <p:sp>
          <p:nvSpPr>
            <p:cNvPr id="28" name="角丸四角形 27"/>
            <p:cNvSpPr/>
            <p:nvPr/>
          </p:nvSpPr>
          <p:spPr>
            <a:xfrm>
              <a:off x="827584" y="4337468"/>
              <a:ext cx="6220544" cy="153980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1033856" y="4468733"/>
              <a:ext cx="3480440" cy="12464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The yield of each cell population</a:t>
              </a:r>
            </a:p>
            <a:p>
              <a:endParaRPr lang="en-US" altLang="ja-JP" sz="3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EpCAM</a:t>
              </a:r>
              <a:r>
                <a:rPr lang="en-US" altLang="ja-JP" baseline="30000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med</a:t>
              </a:r>
              <a:r>
                <a:rPr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MHCII</a:t>
              </a:r>
              <a:r>
                <a:rPr lang="en-US" altLang="ja-JP" baseline="30000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+</a:t>
              </a:r>
              <a:r>
                <a:rPr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 cells (P1)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kumimoji="1"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EpCAM</a:t>
              </a:r>
              <a:r>
                <a:rPr kumimoji="1" lang="en-US" altLang="ja-JP" baseline="30000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hi</a:t>
              </a:r>
              <a:r>
                <a:rPr kumimoji="1"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MHCII</a:t>
              </a:r>
              <a:r>
                <a:rPr kumimoji="1" lang="en-US" altLang="ja-JP" baseline="30000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-</a:t>
              </a:r>
              <a:r>
                <a:rPr kumimoji="1"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 cells (P2)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EpCAM</a:t>
              </a:r>
              <a:r>
                <a:rPr lang="en-US" altLang="ja-JP" baseline="30000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low</a:t>
              </a:r>
              <a:r>
                <a:rPr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MHCII</a:t>
              </a:r>
              <a:r>
                <a:rPr lang="en-US" altLang="ja-JP" baseline="30000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-</a:t>
              </a:r>
              <a:r>
                <a:rPr lang="en-US" altLang="ja-JP" dirty="0" smtClean="0">
                  <a:latin typeface="Arial Unicode MS" panose="020B0604020202020204" pitchFamily="50" charset="-128"/>
                  <a:ea typeface="Arial Unicode MS" panose="020B0604020202020204" pitchFamily="50" charset="-128"/>
                  <a:cs typeface="Arial Unicode MS" panose="020B0604020202020204" pitchFamily="50" charset="-128"/>
                </a:rPr>
                <a:t> cells (P3)</a:t>
              </a:r>
              <a:endParaRPr kumimoji="1"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endParaRPr>
            </a:p>
          </p:txBody>
        </p:sp>
      </p:grpSp>
      <p:sp>
        <p:nvSpPr>
          <p:cNvPr id="30" name="テキスト ボックス 29"/>
          <p:cNvSpPr txBox="1"/>
          <p:nvPr/>
        </p:nvSpPr>
        <p:spPr>
          <a:xfrm>
            <a:off x="4394615" y="4497184"/>
            <a:ext cx="22637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: 6.2×10</a:t>
            </a:r>
            <a:r>
              <a:rPr lang="en-US" altLang="ja-JP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5</a:t>
            </a:r>
            <a:r>
              <a:rPr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cells / lung</a:t>
            </a:r>
          </a:p>
          <a:p>
            <a:r>
              <a:rPr kumimoji="1"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: </a:t>
            </a:r>
            <a:r>
              <a:rPr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1.8×10</a:t>
            </a:r>
            <a:r>
              <a:rPr lang="en-US" altLang="ja-JP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4</a:t>
            </a:r>
            <a:r>
              <a:rPr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cells / lung</a:t>
            </a:r>
            <a:endParaRPr kumimoji="1" lang="en-US" altLang="ja-JP" dirty="0" smtClean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: 2.4×10</a:t>
            </a:r>
            <a:r>
              <a:rPr lang="en-US" altLang="ja-JP" baseline="30000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4</a:t>
            </a:r>
            <a:r>
              <a:rPr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cells / lung</a:t>
            </a:r>
            <a:endParaRPr kumimoji="1" lang="en-US" altLang="ja-JP" dirty="0" smtClean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854596" y="6021289"/>
            <a:ext cx="73898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Figure S1 </a:t>
            </a:r>
            <a:r>
              <a:rPr lang="en-US" altLang="ja-JP" b="1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An overview flowchart of cell isolation </a:t>
            </a:r>
            <a:r>
              <a:rPr lang="en-US" altLang="ja-JP" b="1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protocol</a:t>
            </a:r>
          </a:p>
          <a:p>
            <a:endParaRPr lang="en-US" altLang="ja-JP" b="1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r>
              <a:rPr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The simplified cell isolation protocol is depicted. Estimated </a:t>
            </a:r>
            <a:r>
              <a:rPr lang="en-US" altLang="ja-JP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time </a:t>
            </a:r>
            <a:r>
              <a:rPr lang="en-US" altLang="ja-JP" dirty="0" smtClean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and the average yield of cells in each step are also described.</a:t>
            </a:r>
            <a:endParaRPr lang="ja-JP" altLang="en-US" dirty="0"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3785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155</Words>
  <Application>Microsoft Office PowerPoint</Application>
  <PresentationFormat>ユーザー設定</PresentationFormat>
  <Paragraphs>21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Koichi</dc:creator>
  <cp:lastModifiedBy>Koichi</cp:lastModifiedBy>
  <cp:revision>13</cp:revision>
  <dcterms:created xsi:type="dcterms:W3CDTF">2017-07-14T03:21:37Z</dcterms:created>
  <dcterms:modified xsi:type="dcterms:W3CDTF">2017-07-18T16:49:44Z</dcterms:modified>
</cp:coreProperties>
</file>