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7" r:id="rId2"/>
    <p:sldId id="258" r:id="rId3"/>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81" autoAdjust="0"/>
    <p:restoredTop sz="78243" autoAdjust="0"/>
  </p:normalViewPr>
  <p:slideViewPr>
    <p:cSldViewPr snapToGrid="0">
      <p:cViewPr varScale="1">
        <p:scale>
          <a:sx n="160" d="100"/>
          <a:sy n="160" d="100"/>
        </p:scale>
        <p:origin x="200" y="36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notesMaster" Target="notesMasters/notesMaster1.xml"/><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3407"/>
          </a:xfrm>
          <a:prstGeom prst="rect">
            <a:avLst/>
          </a:prstGeom>
        </p:spPr>
        <p:txBody>
          <a:bodyPr vert="horz" lIns="91440" tIns="45720" rIns="91440" bIns="45720" rtlCol="0"/>
          <a:lstStyle>
            <a:lvl1pPr algn="r">
              <a:defRPr sz="1200"/>
            </a:lvl1pPr>
          </a:lstStyle>
          <a:p>
            <a:fld id="{7E401E58-FECA-4798-A753-3318BBDB14E7}" type="datetimeFigureOut">
              <a:rPr lang="en-US" smtClean="0"/>
              <a:t>12/4/17</a:t>
            </a:fld>
            <a:endParaRPr lang="en-US"/>
          </a:p>
        </p:txBody>
      </p:sp>
      <p:sp>
        <p:nvSpPr>
          <p:cNvPr id="4" name="Slide Image Placeholder 3"/>
          <p:cNvSpPr>
            <a:spLocks noGrp="1" noRot="1" noChangeAspect="1"/>
          </p:cNvSpPr>
          <p:nvPr>
            <p:ph type="sldImg" idx="2"/>
          </p:nvPr>
        </p:nvSpPr>
        <p:spPr>
          <a:xfrm>
            <a:off x="735013" y="1154113"/>
            <a:ext cx="5540375" cy="31162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0" y="4444861"/>
            <a:ext cx="5608320" cy="363670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9"/>
            <a:ext cx="3037840" cy="46340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9"/>
            <a:ext cx="3037840" cy="463406"/>
          </a:xfrm>
          <a:prstGeom prst="rect">
            <a:avLst/>
          </a:prstGeom>
        </p:spPr>
        <p:txBody>
          <a:bodyPr vert="horz" lIns="91440" tIns="45720" rIns="91440" bIns="45720" rtlCol="0" anchor="b"/>
          <a:lstStyle>
            <a:lvl1pPr algn="r">
              <a:defRPr sz="1200"/>
            </a:lvl1pPr>
          </a:lstStyle>
          <a:p>
            <a:fld id="{E5E76AC6-B055-4DBD-B213-4A91D370BE3A}" type="slidenum">
              <a:rPr lang="en-US" smtClean="0"/>
              <a:t>‹#›</a:t>
            </a:fld>
            <a:endParaRPr lang="en-US"/>
          </a:p>
        </p:txBody>
      </p:sp>
    </p:spTree>
    <p:extLst>
      <p:ext uri="{BB962C8B-B14F-4D97-AF65-F5344CB8AC3E}">
        <p14:creationId xmlns:p14="http://schemas.microsoft.com/office/powerpoint/2010/main" val="28578176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Supplemental Figure 1. </a:t>
            </a:r>
            <a:r>
              <a:rPr lang="en-US" b="1" baseline="0" dirty="0" smtClean="0"/>
              <a:t> </a:t>
            </a:r>
            <a:r>
              <a:rPr lang="en-US" b="0" dirty="0" smtClean="0"/>
              <a:t>Merged confocal</a:t>
            </a:r>
            <a:r>
              <a:rPr lang="en-US" b="0" baseline="0" dirty="0" smtClean="0"/>
              <a:t> </a:t>
            </a:r>
            <a:r>
              <a:rPr lang="en-US" baseline="0" dirty="0" smtClean="0"/>
              <a:t>images of isotype control antibodies with all 3 channels on each lung tissue section from WT and BCR KO mice treated repetitively with saline or ODE.   Zenon 405 labeled rabbit IgG (401 nm to 421 nm) as control for MAA staining,  mouse IgM+ anti-mouse IgM Cy3 (550 nm to 570 nm) as control for CIT staining, and ALEXA FLUOR® 594 Conjugated Rabbit IgG as control for CD68 macrophage staining.  </a:t>
            </a:r>
            <a:endParaRPr lang="en-US" dirty="0"/>
          </a:p>
        </p:txBody>
      </p:sp>
      <p:sp>
        <p:nvSpPr>
          <p:cNvPr id="4" name="Slide Number Placeholder 3"/>
          <p:cNvSpPr>
            <a:spLocks noGrp="1"/>
          </p:cNvSpPr>
          <p:nvPr>
            <p:ph type="sldNum" sz="quarter" idx="10"/>
          </p:nvPr>
        </p:nvSpPr>
        <p:spPr/>
        <p:txBody>
          <a:bodyPr/>
          <a:lstStyle/>
          <a:p>
            <a:fld id="{E5E76AC6-B055-4DBD-B213-4A91D370BE3A}" type="slidenum">
              <a:rPr lang="en-US" smtClean="0"/>
              <a:t>1</a:t>
            </a:fld>
            <a:endParaRPr lang="en-US"/>
          </a:p>
        </p:txBody>
      </p:sp>
    </p:spTree>
    <p:extLst>
      <p:ext uri="{BB962C8B-B14F-4D97-AF65-F5344CB8AC3E}">
        <p14:creationId xmlns:p14="http://schemas.microsoft.com/office/powerpoint/2010/main" val="40057049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C95AD8E-650F-4ED6-9D6C-791C24452729}" type="datetimeFigureOut">
              <a:rPr lang="en-US" smtClean="0"/>
              <a:t>12/4/17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07B629-E8A8-4479-9A07-BFD5DC5E3475}" type="slidenum">
              <a:rPr lang="en-US" smtClean="0"/>
              <a:t>‹#›</a:t>
            </a:fld>
            <a:endParaRPr lang="en-US"/>
          </a:p>
        </p:txBody>
      </p:sp>
    </p:spTree>
    <p:extLst>
      <p:ext uri="{BB962C8B-B14F-4D97-AF65-F5344CB8AC3E}">
        <p14:creationId xmlns:p14="http://schemas.microsoft.com/office/powerpoint/2010/main" val="7279953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95AD8E-650F-4ED6-9D6C-791C24452729}" type="datetimeFigureOut">
              <a:rPr lang="en-US" smtClean="0"/>
              <a:t>12/4/17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07B629-E8A8-4479-9A07-BFD5DC5E3475}" type="slidenum">
              <a:rPr lang="en-US" smtClean="0"/>
              <a:t>‹#›</a:t>
            </a:fld>
            <a:endParaRPr lang="en-US"/>
          </a:p>
        </p:txBody>
      </p:sp>
    </p:spTree>
    <p:extLst>
      <p:ext uri="{BB962C8B-B14F-4D97-AF65-F5344CB8AC3E}">
        <p14:creationId xmlns:p14="http://schemas.microsoft.com/office/powerpoint/2010/main" val="1322812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95AD8E-650F-4ED6-9D6C-791C24452729}" type="datetimeFigureOut">
              <a:rPr lang="en-US" smtClean="0"/>
              <a:t>12/4/17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07B629-E8A8-4479-9A07-BFD5DC5E3475}" type="slidenum">
              <a:rPr lang="en-US" smtClean="0"/>
              <a:t>‹#›</a:t>
            </a:fld>
            <a:endParaRPr lang="en-US"/>
          </a:p>
        </p:txBody>
      </p:sp>
    </p:spTree>
    <p:extLst>
      <p:ext uri="{BB962C8B-B14F-4D97-AF65-F5344CB8AC3E}">
        <p14:creationId xmlns:p14="http://schemas.microsoft.com/office/powerpoint/2010/main" val="4273026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95AD8E-650F-4ED6-9D6C-791C24452729}" type="datetimeFigureOut">
              <a:rPr lang="en-US" smtClean="0"/>
              <a:t>12/4/17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07B629-E8A8-4479-9A07-BFD5DC5E3475}" type="slidenum">
              <a:rPr lang="en-US" smtClean="0"/>
              <a:t>‹#›</a:t>
            </a:fld>
            <a:endParaRPr lang="en-US"/>
          </a:p>
        </p:txBody>
      </p:sp>
    </p:spTree>
    <p:extLst>
      <p:ext uri="{BB962C8B-B14F-4D97-AF65-F5344CB8AC3E}">
        <p14:creationId xmlns:p14="http://schemas.microsoft.com/office/powerpoint/2010/main" val="1844882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C95AD8E-650F-4ED6-9D6C-791C24452729}" type="datetimeFigureOut">
              <a:rPr lang="en-US" smtClean="0"/>
              <a:t>12/4/17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07B629-E8A8-4479-9A07-BFD5DC5E3475}" type="slidenum">
              <a:rPr lang="en-US" smtClean="0"/>
              <a:t>‹#›</a:t>
            </a:fld>
            <a:endParaRPr lang="en-US"/>
          </a:p>
        </p:txBody>
      </p:sp>
    </p:spTree>
    <p:extLst>
      <p:ext uri="{BB962C8B-B14F-4D97-AF65-F5344CB8AC3E}">
        <p14:creationId xmlns:p14="http://schemas.microsoft.com/office/powerpoint/2010/main" val="4171154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C95AD8E-650F-4ED6-9D6C-791C24452729}" type="datetimeFigureOut">
              <a:rPr lang="en-US" smtClean="0"/>
              <a:t>12/4/17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07B629-E8A8-4479-9A07-BFD5DC5E3475}" type="slidenum">
              <a:rPr lang="en-US" smtClean="0"/>
              <a:t>‹#›</a:t>
            </a:fld>
            <a:endParaRPr lang="en-US"/>
          </a:p>
        </p:txBody>
      </p:sp>
    </p:spTree>
    <p:extLst>
      <p:ext uri="{BB962C8B-B14F-4D97-AF65-F5344CB8AC3E}">
        <p14:creationId xmlns:p14="http://schemas.microsoft.com/office/powerpoint/2010/main" val="3251599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C95AD8E-650F-4ED6-9D6C-791C24452729}" type="datetimeFigureOut">
              <a:rPr lang="en-US" smtClean="0"/>
              <a:t>12/4/17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B07B629-E8A8-4479-9A07-BFD5DC5E3475}" type="slidenum">
              <a:rPr lang="en-US" smtClean="0"/>
              <a:t>‹#›</a:t>
            </a:fld>
            <a:endParaRPr lang="en-US"/>
          </a:p>
        </p:txBody>
      </p:sp>
    </p:spTree>
    <p:extLst>
      <p:ext uri="{BB962C8B-B14F-4D97-AF65-F5344CB8AC3E}">
        <p14:creationId xmlns:p14="http://schemas.microsoft.com/office/powerpoint/2010/main" val="31692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C95AD8E-650F-4ED6-9D6C-791C24452729}" type="datetimeFigureOut">
              <a:rPr lang="en-US" smtClean="0"/>
              <a:t>12/4/17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B07B629-E8A8-4479-9A07-BFD5DC5E3475}" type="slidenum">
              <a:rPr lang="en-US" smtClean="0"/>
              <a:t>‹#›</a:t>
            </a:fld>
            <a:endParaRPr lang="en-US"/>
          </a:p>
        </p:txBody>
      </p:sp>
    </p:spTree>
    <p:extLst>
      <p:ext uri="{BB962C8B-B14F-4D97-AF65-F5344CB8AC3E}">
        <p14:creationId xmlns:p14="http://schemas.microsoft.com/office/powerpoint/2010/main" val="371955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95AD8E-650F-4ED6-9D6C-791C24452729}" type="datetimeFigureOut">
              <a:rPr lang="en-US" smtClean="0"/>
              <a:t>12/4/17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B07B629-E8A8-4479-9A07-BFD5DC5E3475}" type="slidenum">
              <a:rPr lang="en-US" smtClean="0"/>
              <a:t>‹#›</a:t>
            </a:fld>
            <a:endParaRPr lang="en-US"/>
          </a:p>
        </p:txBody>
      </p:sp>
    </p:spTree>
    <p:extLst>
      <p:ext uri="{BB962C8B-B14F-4D97-AF65-F5344CB8AC3E}">
        <p14:creationId xmlns:p14="http://schemas.microsoft.com/office/powerpoint/2010/main" val="34986133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95AD8E-650F-4ED6-9D6C-791C24452729}" type="datetimeFigureOut">
              <a:rPr lang="en-US" smtClean="0"/>
              <a:t>12/4/17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07B629-E8A8-4479-9A07-BFD5DC5E3475}" type="slidenum">
              <a:rPr lang="en-US" smtClean="0"/>
              <a:t>‹#›</a:t>
            </a:fld>
            <a:endParaRPr lang="en-US"/>
          </a:p>
        </p:txBody>
      </p:sp>
    </p:spTree>
    <p:extLst>
      <p:ext uri="{BB962C8B-B14F-4D97-AF65-F5344CB8AC3E}">
        <p14:creationId xmlns:p14="http://schemas.microsoft.com/office/powerpoint/2010/main" val="1110943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95AD8E-650F-4ED6-9D6C-791C24452729}" type="datetimeFigureOut">
              <a:rPr lang="en-US" smtClean="0"/>
              <a:t>12/4/17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07B629-E8A8-4479-9A07-BFD5DC5E3475}" type="slidenum">
              <a:rPr lang="en-US" smtClean="0"/>
              <a:t>‹#›</a:t>
            </a:fld>
            <a:endParaRPr lang="en-US"/>
          </a:p>
        </p:txBody>
      </p:sp>
    </p:spTree>
    <p:extLst>
      <p:ext uri="{BB962C8B-B14F-4D97-AF65-F5344CB8AC3E}">
        <p14:creationId xmlns:p14="http://schemas.microsoft.com/office/powerpoint/2010/main" val="84822905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95AD8E-650F-4ED6-9D6C-791C24452729}" type="datetimeFigureOut">
              <a:rPr lang="en-US" smtClean="0"/>
              <a:t>12/4/17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07B629-E8A8-4479-9A07-BFD5DC5E3475}" type="slidenum">
              <a:rPr lang="en-US" smtClean="0"/>
              <a:t>‹#›</a:t>
            </a:fld>
            <a:endParaRPr lang="en-US"/>
          </a:p>
        </p:txBody>
      </p:sp>
    </p:spTree>
    <p:extLst>
      <p:ext uri="{BB962C8B-B14F-4D97-AF65-F5344CB8AC3E}">
        <p14:creationId xmlns:p14="http://schemas.microsoft.com/office/powerpoint/2010/main" val="16066529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5885" y="661143"/>
            <a:ext cx="2971800" cy="29718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3961" y="3708488"/>
            <a:ext cx="2971800" cy="2971800"/>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11895" y="3706062"/>
            <a:ext cx="2971800" cy="29718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47259" y="657175"/>
            <a:ext cx="2971800" cy="2971800"/>
          </a:xfrm>
          <a:prstGeom prst="rect">
            <a:avLst/>
          </a:prstGeom>
        </p:spPr>
      </p:pic>
      <p:sp>
        <p:nvSpPr>
          <p:cNvPr id="6" name="TextBox 5"/>
          <p:cNvSpPr txBox="1"/>
          <p:nvPr/>
        </p:nvSpPr>
        <p:spPr>
          <a:xfrm>
            <a:off x="2451651" y="1826054"/>
            <a:ext cx="762000" cy="307777"/>
          </a:xfrm>
          <a:prstGeom prst="rect">
            <a:avLst/>
          </a:prstGeom>
          <a:noFill/>
        </p:spPr>
        <p:txBody>
          <a:bodyPr wrap="square" rtlCol="0">
            <a:spAutoFit/>
          </a:bodyPr>
          <a:lstStyle/>
          <a:p>
            <a:pPr algn="ctr"/>
            <a:r>
              <a:rPr lang="en-US" sz="1400" b="1" dirty="0" smtClean="0">
                <a:latin typeface="Arial" pitchFamily="34" charset="0"/>
                <a:cs typeface="Arial" pitchFamily="34" charset="0"/>
              </a:rPr>
              <a:t>WT</a:t>
            </a:r>
          </a:p>
        </p:txBody>
      </p:sp>
      <p:sp>
        <p:nvSpPr>
          <p:cNvPr id="7" name="TextBox 6"/>
          <p:cNvSpPr txBox="1"/>
          <p:nvPr/>
        </p:nvSpPr>
        <p:spPr>
          <a:xfrm>
            <a:off x="7590183" y="314740"/>
            <a:ext cx="762000" cy="307777"/>
          </a:xfrm>
          <a:prstGeom prst="rect">
            <a:avLst/>
          </a:prstGeom>
          <a:noFill/>
        </p:spPr>
        <p:txBody>
          <a:bodyPr wrap="square" rtlCol="0">
            <a:spAutoFit/>
          </a:bodyPr>
          <a:lstStyle/>
          <a:p>
            <a:pPr algn="ctr"/>
            <a:r>
              <a:rPr lang="en-US" sz="1400" b="1" dirty="0" smtClean="0">
                <a:latin typeface="Arial" pitchFamily="34" charset="0"/>
                <a:cs typeface="Arial" pitchFamily="34" charset="0"/>
              </a:rPr>
              <a:t>ODE</a:t>
            </a:r>
          </a:p>
        </p:txBody>
      </p:sp>
      <p:sp>
        <p:nvSpPr>
          <p:cNvPr id="8" name="TextBox 7"/>
          <p:cNvSpPr txBox="1"/>
          <p:nvPr/>
        </p:nvSpPr>
        <p:spPr>
          <a:xfrm>
            <a:off x="2415209" y="4760843"/>
            <a:ext cx="838200" cy="523220"/>
          </a:xfrm>
          <a:prstGeom prst="rect">
            <a:avLst/>
          </a:prstGeom>
          <a:noFill/>
        </p:spPr>
        <p:txBody>
          <a:bodyPr wrap="square" rtlCol="0">
            <a:spAutoFit/>
          </a:bodyPr>
          <a:lstStyle/>
          <a:p>
            <a:pPr algn="ctr"/>
            <a:r>
              <a:rPr lang="en-US" sz="1400" b="1" dirty="0" smtClean="0">
                <a:latin typeface="Arial" pitchFamily="34" charset="0"/>
                <a:cs typeface="Arial" pitchFamily="34" charset="0"/>
              </a:rPr>
              <a:t>BCR KO</a:t>
            </a:r>
          </a:p>
        </p:txBody>
      </p:sp>
      <p:sp>
        <p:nvSpPr>
          <p:cNvPr id="9" name="TextBox 8"/>
          <p:cNvSpPr txBox="1"/>
          <p:nvPr/>
        </p:nvSpPr>
        <p:spPr>
          <a:xfrm>
            <a:off x="4641574" y="341244"/>
            <a:ext cx="838200" cy="307777"/>
          </a:xfrm>
          <a:prstGeom prst="rect">
            <a:avLst/>
          </a:prstGeom>
          <a:noFill/>
        </p:spPr>
        <p:txBody>
          <a:bodyPr wrap="square" rtlCol="0">
            <a:spAutoFit/>
          </a:bodyPr>
          <a:lstStyle/>
          <a:p>
            <a:pPr algn="ctr"/>
            <a:r>
              <a:rPr lang="en-US" sz="1400" b="1" dirty="0" smtClean="0">
                <a:latin typeface="Arial" pitchFamily="34" charset="0"/>
                <a:cs typeface="Arial" pitchFamily="34" charset="0"/>
              </a:rPr>
              <a:t>Saline</a:t>
            </a:r>
          </a:p>
        </p:txBody>
      </p:sp>
      <p:sp>
        <p:nvSpPr>
          <p:cNvPr id="11" name="TextBox 10"/>
          <p:cNvSpPr txBox="1"/>
          <p:nvPr/>
        </p:nvSpPr>
        <p:spPr>
          <a:xfrm>
            <a:off x="346841" y="314740"/>
            <a:ext cx="2585545" cy="307777"/>
          </a:xfrm>
          <a:prstGeom prst="rect">
            <a:avLst/>
          </a:prstGeom>
          <a:noFill/>
        </p:spPr>
        <p:txBody>
          <a:bodyPr wrap="square" rtlCol="0">
            <a:spAutoFit/>
          </a:bodyPr>
          <a:lstStyle/>
          <a:p>
            <a:r>
              <a:rPr lang="en-US" sz="1400" b="1" dirty="0" smtClean="0">
                <a:latin typeface="Arial" panose="020B0604020202020204" pitchFamily="34" charset="0"/>
                <a:cs typeface="Arial" panose="020B0604020202020204" pitchFamily="34" charset="0"/>
              </a:rPr>
              <a:t>Supplemental Figure 1</a:t>
            </a:r>
            <a:endParaRPr lang="en-US"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67702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6651" y="1166843"/>
            <a:ext cx="8674872" cy="2484270"/>
          </a:xfrm>
          <a:prstGeom prst="rect">
            <a:avLst/>
          </a:prstGeom>
        </p:spPr>
        <p:txBody>
          <a:bodyPr wrap="square">
            <a:spAutoFit/>
          </a:bodyPr>
          <a:lstStyle/>
          <a:p>
            <a:pPr>
              <a:lnSpc>
                <a:spcPct val="200000"/>
              </a:lnSpc>
            </a:pPr>
            <a:r>
              <a:rPr lang="en-US" sz="1600" b="1" dirty="0">
                <a:latin typeface="Times New Roman" charset="0"/>
                <a:ea typeface="Calibri" charset="0"/>
                <a:cs typeface="Times New Roman" charset="0"/>
              </a:rPr>
              <a:t>Supplemental Figure 1.  </a:t>
            </a:r>
            <a:r>
              <a:rPr lang="en-US" sz="1600" dirty="0">
                <a:latin typeface="Times New Roman" charset="0"/>
                <a:ea typeface="Calibri" charset="0"/>
                <a:cs typeface="Times New Roman" charset="0"/>
              </a:rPr>
              <a:t>Merged confocal images of isotype control antibodies with all 3 channels on each lung tissue section from WT and BCR KO mice treated repetitively with saline or ODE.   Zenon 405 labeled rabbit IgG (401 nm to 421 nm) as control for MAA staining,  mouse IgM+ anti-mouse IgM Cy3 (550 nm to 570 nm) as control for CIT staining, and ALEXA FLUOR® 594 Conjugated Rabbit IgG as control for CD68 macrophage staining.  </a:t>
            </a:r>
            <a:endParaRPr lang="en-US" sz="1600" dirty="0">
              <a:effectLst/>
              <a:latin typeface="Calibri" charset="0"/>
              <a:ea typeface="Calibri" charset="0"/>
              <a:cs typeface="Times New Roman" charset="0"/>
            </a:endParaRPr>
          </a:p>
        </p:txBody>
      </p:sp>
    </p:spTree>
    <p:extLst>
      <p:ext uri="{BB962C8B-B14F-4D97-AF65-F5344CB8AC3E}">
        <p14:creationId xmlns:p14="http://schemas.microsoft.com/office/powerpoint/2010/main" val="12816670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166</TotalTime>
  <Words>179</Words>
  <Application>Microsoft Macintosh PowerPoint</Application>
  <PresentationFormat>Widescreen</PresentationFormat>
  <Paragraphs>8</Paragraphs>
  <Slides>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Times New Roman</vt:lpstr>
      <vt:lpstr>Office Theme</vt:lpstr>
      <vt:lpstr>PowerPoint Presentation</vt:lpstr>
      <vt:lpstr>PowerPoint Presentation</vt:lpstr>
    </vt:vector>
  </TitlesOfParts>
  <Company>UNMC</Company>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Duryee</dc:creator>
  <cp:lastModifiedBy>Chudomelka, Lisa R</cp:lastModifiedBy>
  <cp:revision>10</cp:revision>
  <cp:lastPrinted>2017-11-29T18:09:34Z</cp:lastPrinted>
  <dcterms:created xsi:type="dcterms:W3CDTF">2017-11-16T18:20:08Z</dcterms:created>
  <dcterms:modified xsi:type="dcterms:W3CDTF">2017-12-04T21:19:02Z</dcterms:modified>
</cp:coreProperties>
</file>