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3" r:id="rId2"/>
    <p:sldId id="271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451" autoAdjust="0"/>
  </p:normalViewPr>
  <p:slideViewPr>
    <p:cSldViewPr snapToGrid="0">
      <p:cViewPr varScale="1">
        <p:scale>
          <a:sx n="80" d="100"/>
          <a:sy n="80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51625-2589-4F7A-849B-296674FF4349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91BA5-F930-4F33-A257-37177CA7C7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196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Figure </a:t>
            </a:r>
            <a:r>
              <a:rPr lang="en-US" altLang="zh-TW" dirty="0" smtClean="0"/>
              <a:t>S1</a:t>
            </a:r>
            <a:r>
              <a:rPr lang="en-US" altLang="zh-TW" dirty="0"/>
              <a:t>. Flow chart of the study</a:t>
            </a:r>
            <a:r>
              <a:rPr lang="en-US" altLang="zh-TW" dirty="0" smtClean="0"/>
              <a:t>. </a:t>
            </a:r>
            <a:r>
              <a:rPr lang="en-US" altLang="zh-TW" dirty="0" err="1" smtClean="0"/>
              <a:t>a.Virology</a:t>
            </a:r>
            <a:r>
              <a:rPr lang="en-US" altLang="zh-TW" dirty="0" smtClean="0"/>
              <a:t>-proven </a:t>
            </a:r>
            <a:r>
              <a:rPr lang="en-US" altLang="zh-TW" dirty="0"/>
              <a:t>methods include the rapid influenza diagnostic test, reverse transcription-polymerase chain reaction and virus culture</a:t>
            </a:r>
            <a:r>
              <a:rPr lang="en-US" altLang="zh-TW" dirty="0" smtClean="0"/>
              <a:t>. ARDS</a:t>
            </a:r>
            <a:r>
              <a:rPr lang="en-US" altLang="zh-TW" dirty="0"/>
              <a:t>, acute respiratory distress syndrome; ICU, intensive care unit; MV, mechanical ventilator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CCE00-65B2-4B48-8570-FABD55AE8F9F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868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Figure 1. Flow chart of the study.</a:t>
            </a:r>
          </a:p>
          <a:p>
            <a:r>
              <a:rPr lang="en-US" altLang="zh-TW" dirty="0" err="1"/>
              <a:t>a.Virology</a:t>
            </a:r>
            <a:r>
              <a:rPr lang="en-US" altLang="zh-TW" dirty="0"/>
              <a:t>-proven methods include the rapid influenza diagnostic test, reverse transcription-polymerase chain reaction and virus culture.</a:t>
            </a:r>
          </a:p>
          <a:p>
            <a:r>
              <a:rPr lang="en-US" altLang="zh-TW" dirty="0"/>
              <a:t>ARDS, acute respiratory distress syndrome; ICU, intensive care unit; MV, mechanical ventilator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CCE00-65B2-4B48-8570-FABD55AE8F9F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868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0E43C7D-0022-5F03-B900-75D641BCE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1AC5AA3D-0567-25E6-E123-2CF321D59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983FD730-5BEB-A41A-878C-DD9BB365C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7F6824E2-BE13-0546-DBEB-60A5F101A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2260B48-7A63-16C1-FD6E-F46CBCBD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337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7278C9E-D11F-2E79-B5E1-32319347C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5E04EC26-A358-3D02-1493-928756A05F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4CF9D09-0810-58AA-EC46-E7F0E3A72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0E2537DA-AC1C-D4E9-40B1-9234B6DA6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56EBE0C-ED0E-42F1-9889-4D472CC2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019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C6327CB5-EB13-AF9F-A671-4030A0FF4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0530CB7A-A040-76F9-3BE3-822E009AF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2D418326-770F-E89C-5344-1232459D1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766BACF0-A3F8-8FBD-9174-22F3259B7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27240DC-9E8C-F041-2D33-4EF390FC8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277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196AEC5-D548-BA35-BA6B-DD231E71A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1BC2096-345A-EE7F-5C79-561B6A533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0A44366-9A8F-3001-998E-F3DA7F4CD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6EAE709-4742-B5DA-A5F1-75E274224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4541EC6F-AE5F-58F4-64D4-478A73F1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626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733B189-888D-C0F5-F8A1-63A6271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1AA66BA-86EF-58BF-9CAC-AE58722B3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74CDA50-7512-83DE-13EE-F7A1FEF91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31023CF-763B-A092-FFFA-080BA0FF6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E4C2972-6F76-DD62-96D4-09DB7AB8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911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9D7ED2A-DCED-72D9-9965-1059F5979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60A38B7-5370-90EF-8DB3-B057117085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9B4B77E1-6C94-AFA3-87E3-3B1FFED10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B7BD7F43-5BF1-C4A6-7B0C-2ED9BB931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7A1A0344-3AF9-6FC3-E87E-4C85A17D6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B1224DF0-CD33-1A27-AA82-01B21521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6370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BFD8AC2-0A8B-6257-44CD-85880878A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D5A387EE-6710-CAB7-3B00-FF92A36BA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E1BDDC45-330E-6B43-F99A-0219716ED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355EF93D-A1EE-CDB1-21FE-84A055A019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AC162480-55F8-5D71-A7EA-6502F2FA6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E6F61975-7763-AE46-B555-46171F897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35D4D8AE-1767-C5DB-FAAD-659884857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EFCD6C08-BD16-AB32-F425-0A83AFF3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8242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5643306-D859-6806-DFC7-E159A5889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DEF35AE3-1D06-066C-0545-682EB190B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742DCC66-B55A-0781-59AE-7E3794D5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5F10D0D-C2AF-5237-4511-F00D92CEC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7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6B9AE76-4335-6F4E-27E3-6CE34CCC8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F4F9209B-FC7C-BC96-10D1-01778926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81DDF05-A1C6-EEDA-667B-1B31AFD03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93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0FA419A-047C-92C9-8E65-579B79026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782157E-AA5E-68C7-9884-A5A9BEB99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B29ED667-AE3E-3EBA-65A7-58B3B65FB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07391817-EF35-3FF5-734E-8F3755AF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6ABA0F69-8150-6BDC-AE27-BEF923C5F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0141BDA4-77D9-D198-171E-CB7B602E5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6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AA873E8-CD20-FAA8-F925-E79CF7DBE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ABF633A1-2CA0-3480-5DAC-2C0B04D0A9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974A7703-44DF-58F6-20B7-F2E43907D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8083CDE-C038-350D-FA3B-A5CF5EFE3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B8C344B1-FE36-324C-C0AE-B490E5751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F620F51-AA90-C8FE-597E-83BE9408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831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6D38212C-1F5B-F6EF-3F8D-9443FCB30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AAAC5C03-011D-7F0E-F86A-50A357064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6221B60E-8D71-2A26-AED8-B8B2B99887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5932B-AE4E-4BEF-A960-C11B3EED407C}" type="datetimeFigureOut">
              <a:rPr lang="zh-TW" altLang="en-US" smtClean="0"/>
              <a:t>2023/12/21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9E9CB9C-2425-4077-75C8-C0335DEFF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5691C9BC-73C9-E6D9-7301-A883E0D5F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48859-8236-4120-BDB6-5619C5883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63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>
            <a:extLst>
              <a:ext uri="{FF2B5EF4-FFF2-40B4-BE49-F238E27FC236}">
                <a16:creationId xmlns:a16="http://schemas.microsoft.com/office/drawing/2014/main" xmlns="" id="{0D229337-9845-3D0D-54F1-66379DDB7230}"/>
              </a:ext>
            </a:extLst>
          </p:cNvPr>
          <p:cNvGrpSpPr/>
          <p:nvPr/>
        </p:nvGrpSpPr>
        <p:grpSpPr>
          <a:xfrm>
            <a:off x="2959696" y="1177874"/>
            <a:ext cx="6120296" cy="2582480"/>
            <a:chOff x="256912" y="1163070"/>
            <a:chExt cx="4097557" cy="1485132"/>
          </a:xfrm>
        </p:grpSpPr>
        <p:cxnSp>
          <p:nvCxnSpPr>
            <p:cNvPr id="36" name="肘形接點 124">
              <a:extLst>
                <a:ext uri="{FF2B5EF4-FFF2-40B4-BE49-F238E27FC236}">
                  <a16:creationId xmlns:a16="http://schemas.microsoft.com/office/drawing/2014/main" xmlns="" id="{158754D3-EB63-0A28-476D-FF82A67EB9AA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 rot="10800000" flipV="1">
              <a:off x="1363841" y="1925217"/>
              <a:ext cx="947540" cy="265578"/>
            </a:xfrm>
            <a:prstGeom prst="bentConnector2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cap="flat" cmpd="sng" algn="ctr">
              <a:solidFill>
                <a:schemeClr val="dk1"/>
              </a:solidFill>
              <a:prstDash val="solid"/>
              <a:miter lim="800000"/>
            </a:ln>
            <a:effectLst/>
          </p:spPr>
        </p:cxn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xmlns="" id="{0BDA56DF-7CBC-E69C-20A2-38FBEA878188}"/>
                </a:ext>
              </a:extLst>
            </p:cNvPr>
            <p:cNvGrpSpPr/>
            <p:nvPr/>
          </p:nvGrpSpPr>
          <p:grpSpPr>
            <a:xfrm>
              <a:off x="256912" y="1163070"/>
              <a:ext cx="4097557" cy="1485132"/>
              <a:chOff x="256912" y="1163070"/>
              <a:chExt cx="4097557" cy="1485132"/>
            </a:xfrm>
          </p:grpSpPr>
          <p:sp>
            <p:nvSpPr>
              <p:cNvPr id="39" name="文字方塊 11">
                <a:extLst>
                  <a:ext uri="{FF2B5EF4-FFF2-40B4-BE49-F238E27FC236}">
                    <a16:creationId xmlns:a16="http://schemas.microsoft.com/office/drawing/2014/main" xmlns="" id="{D31DBC48-DB64-7F0C-1652-B64872F0CA5E}"/>
                  </a:ext>
                </a:extLst>
              </p:cNvPr>
              <p:cNvSpPr txBox="1"/>
              <p:nvPr/>
            </p:nvSpPr>
            <p:spPr>
              <a:xfrm>
                <a:off x="256912" y="1163070"/>
                <a:ext cx="4097557" cy="505797"/>
              </a:xfrm>
              <a:prstGeom prst="rect">
                <a:avLst/>
              </a:prstGeom>
              <a:noFill/>
              <a:ln w="19050">
                <a:solidFill>
                  <a:schemeClr val="dk1"/>
                </a:solidFill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16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Patients admitted to ICU at eight medical centers in Taiwan for virology-proven complicated influenza-related ARDS receiving invasive ventilation between January 2016 and March 2016 </a:t>
                </a:r>
                <a:r>
                  <a:rPr lang="en-US" sz="1600" kern="1200" baseline="300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a</a:t>
                </a:r>
                <a:r>
                  <a:rPr lang="en-US" sz="16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 (N =263)</a:t>
                </a: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xmlns="" id="{8E1F38EF-F254-A9FC-BC74-555EE6F82103}"/>
                  </a:ext>
                </a:extLst>
              </p:cNvPr>
              <p:cNvSpPr/>
              <p:nvPr/>
            </p:nvSpPr>
            <p:spPr>
              <a:xfrm>
                <a:off x="639450" y="2190795"/>
                <a:ext cx="1448781" cy="457407"/>
              </a:xfrm>
              <a:prstGeom prst="rect">
                <a:avLst/>
              </a:prstGeom>
              <a:noFill/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b="1" kern="100" dirty="0"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PMV or death before MV D21 group </a:t>
                </a:r>
              </a:p>
              <a:p>
                <a:pPr algn="ctr"/>
                <a:r>
                  <a:rPr lang="en-US" sz="1600" b="1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(N=</a:t>
                </a:r>
                <a:r>
                  <a:rPr lang="en-US" sz="1600" b="1" kern="100" dirty="0"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126</a:t>
                </a:r>
                <a:r>
                  <a:rPr lang="en-US" sz="1600" b="1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)</a:t>
                </a:r>
                <a:endParaRPr lang="zh-TW" sz="16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xmlns="" id="{07386528-6ED2-4951-A3E3-145F150486A4}"/>
                  </a:ext>
                </a:extLst>
              </p:cNvPr>
              <p:cNvSpPr/>
              <p:nvPr/>
            </p:nvSpPr>
            <p:spPr>
              <a:xfrm>
                <a:off x="2523785" y="2190794"/>
                <a:ext cx="1448781" cy="457407"/>
              </a:xfrm>
              <a:prstGeom prst="rect">
                <a:avLst/>
              </a:prstGeom>
              <a:noFill/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Non-PMV group</a:t>
                </a:r>
                <a:endParaRPr lang="zh-TW" sz="16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6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(N=137)</a:t>
                </a:r>
                <a:endParaRPr lang="zh-TW" sz="16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肘形接點 123">
                <a:extLst>
                  <a:ext uri="{FF2B5EF4-FFF2-40B4-BE49-F238E27FC236}">
                    <a16:creationId xmlns:a16="http://schemas.microsoft.com/office/drawing/2014/main" xmlns="" id="{F42503E1-68E8-C4BE-877C-A1CEA5CA0648}"/>
                  </a:ext>
                </a:extLst>
              </p:cNvPr>
              <p:cNvCxnSpPr>
                <a:cxnSpLocks/>
                <a:endCxn id="41" idx="0"/>
              </p:cNvCxnSpPr>
              <p:nvPr/>
            </p:nvCxnSpPr>
            <p:spPr>
              <a:xfrm>
                <a:off x="2311381" y="1925217"/>
                <a:ext cx="936795" cy="265577"/>
              </a:xfrm>
              <a:prstGeom prst="bentConnector2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0" name="直線接點 49">
                <a:extLst>
                  <a:ext uri="{FF2B5EF4-FFF2-40B4-BE49-F238E27FC236}">
                    <a16:creationId xmlns:a16="http://schemas.microsoft.com/office/drawing/2014/main" xmlns="" id="{5DC0B527-9BC1-7F5C-0F52-49D1BB1842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5690" y="1668868"/>
                <a:ext cx="636" cy="262857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81929EA4-5431-473E-AEF4-51C7C0063C60}"/>
              </a:ext>
            </a:extLst>
          </p:cNvPr>
          <p:cNvSpPr txBox="1"/>
          <p:nvPr/>
        </p:nvSpPr>
        <p:spPr>
          <a:xfrm>
            <a:off x="0" y="68826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Figure S1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7317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>
            <a:extLst>
              <a:ext uri="{FF2B5EF4-FFF2-40B4-BE49-F238E27FC236}">
                <a16:creationId xmlns:a16="http://schemas.microsoft.com/office/drawing/2014/main" xmlns="" id="{0D229337-9845-3D0D-54F1-66379DDB7230}"/>
              </a:ext>
            </a:extLst>
          </p:cNvPr>
          <p:cNvGrpSpPr/>
          <p:nvPr/>
        </p:nvGrpSpPr>
        <p:grpSpPr>
          <a:xfrm>
            <a:off x="2504661" y="987551"/>
            <a:ext cx="7712765" cy="4449153"/>
            <a:chOff x="180000" y="483197"/>
            <a:chExt cx="4927557" cy="2161079"/>
          </a:xfrm>
        </p:grpSpPr>
        <p:cxnSp>
          <p:nvCxnSpPr>
            <p:cNvPr id="36" name="肘形接點 124">
              <a:extLst>
                <a:ext uri="{FF2B5EF4-FFF2-40B4-BE49-F238E27FC236}">
                  <a16:creationId xmlns:a16="http://schemas.microsoft.com/office/drawing/2014/main" xmlns="" id="{158754D3-EB63-0A28-476D-FF82A67EB9AA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 rot="10800000" flipV="1">
              <a:off x="1185817" y="1925215"/>
              <a:ext cx="1125567" cy="216978"/>
            </a:xfrm>
            <a:prstGeom prst="bentConnector2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cap="flat" cmpd="sng" algn="ctr">
              <a:solidFill>
                <a:schemeClr val="dk1"/>
              </a:solidFill>
              <a:prstDash val="solid"/>
              <a:miter lim="800000"/>
            </a:ln>
            <a:effectLst/>
          </p:spPr>
        </p:cxn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xmlns="" id="{0BDA56DF-7CBC-E69C-20A2-38FBEA878188}"/>
                </a:ext>
              </a:extLst>
            </p:cNvPr>
            <p:cNvGrpSpPr/>
            <p:nvPr/>
          </p:nvGrpSpPr>
          <p:grpSpPr>
            <a:xfrm>
              <a:off x="180000" y="483197"/>
              <a:ext cx="4927557" cy="2161079"/>
              <a:chOff x="180000" y="483197"/>
              <a:chExt cx="4927557" cy="2161079"/>
            </a:xfrm>
          </p:grpSpPr>
          <p:sp>
            <p:nvSpPr>
              <p:cNvPr id="39" name="文字方塊 11">
                <a:extLst>
                  <a:ext uri="{FF2B5EF4-FFF2-40B4-BE49-F238E27FC236}">
                    <a16:creationId xmlns:a16="http://schemas.microsoft.com/office/drawing/2014/main" xmlns="" id="{D31DBC48-DB64-7F0C-1652-B64872F0CA5E}"/>
                  </a:ext>
                </a:extLst>
              </p:cNvPr>
              <p:cNvSpPr txBox="1"/>
              <p:nvPr/>
            </p:nvSpPr>
            <p:spPr>
              <a:xfrm>
                <a:off x="180000" y="483197"/>
                <a:ext cx="4097557" cy="430546"/>
              </a:xfrm>
              <a:prstGeom prst="rect">
                <a:avLst/>
              </a:prstGeom>
              <a:noFill/>
              <a:ln w="19050">
                <a:solidFill>
                  <a:schemeClr val="dk1"/>
                </a:solidFill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16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Patients admitted to ICU at eight medical centers in Taiwan for virology-proven complicated influenza-related ARDS receiving invasive ventilation between January 2016 and March 2016 </a:t>
                </a:r>
                <a:r>
                  <a:rPr lang="en-US" sz="1600" kern="1200" baseline="300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a</a:t>
                </a:r>
                <a:r>
                  <a:rPr lang="en-US" sz="16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 (N =263)</a:t>
                </a: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xmlns="" id="{8E1F38EF-F254-A9FC-BC74-555EE6F82103}"/>
                  </a:ext>
                </a:extLst>
              </p:cNvPr>
              <p:cNvSpPr/>
              <p:nvPr/>
            </p:nvSpPr>
            <p:spPr>
              <a:xfrm>
                <a:off x="283401" y="2142194"/>
                <a:ext cx="1804830" cy="502082"/>
              </a:xfrm>
              <a:prstGeom prst="rect">
                <a:avLst/>
              </a:prstGeom>
              <a:noFill/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600" b="1" kern="100" dirty="0"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PMV or death during MV D7 to D21 group</a:t>
                </a:r>
              </a:p>
              <a:p>
                <a:pPr algn="ctr"/>
                <a:r>
                  <a:rPr lang="en-US" sz="1600" b="1" kern="100" dirty="0"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 (N=106)</a:t>
                </a:r>
              </a:p>
              <a:p>
                <a:pPr algn="ctr"/>
                <a:r>
                  <a:rPr lang="en-US" sz="16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xmlns="" id="{07386528-6ED2-4951-A3E3-145F150486A4}"/>
                  </a:ext>
                </a:extLst>
              </p:cNvPr>
              <p:cNvSpPr/>
              <p:nvPr/>
            </p:nvSpPr>
            <p:spPr>
              <a:xfrm>
                <a:off x="2442053" y="2142193"/>
                <a:ext cx="1835504" cy="502082"/>
              </a:xfrm>
              <a:prstGeom prst="rect">
                <a:avLst/>
              </a:prstGeom>
              <a:noFill/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Non-PMV group</a:t>
                </a:r>
              </a:p>
              <a:p>
                <a:pPr algn="ctr"/>
                <a:r>
                  <a:rPr lang="en-US" altLang="zh-TW" sz="1600" b="1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 (N=107)</a:t>
                </a:r>
              </a:p>
            </p:txBody>
          </p:sp>
          <p:cxnSp>
            <p:nvCxnSpPr>
              <p:cNvPr id="42" name="肘形接點 123">
                <a:extLst>
                  <a:ext uri="{FF2B5EF4-FFF2-40B4-BE49-F238E27FC236}">
                    <a16:creationId xmlns:a16="http://schemas.microsoft.com/office/drawing/2014/main" xmlns="" id="{F42503E1-68E8-C4BE-877C-A1CEA5CA0648}"/>
                  </a:ext>
                </a:extLst>
              </p:cNvPr>
              <p:cNvCxnSpPr>
                <a:cxnSpLocks/>
                <a:endCxn id="41" idx="0"/>
              </p:cNvCxnSpPr>
              <p:nvPr/>
            </p:nvCxnSpPr>
            <p:spPr>
              <a:xfrm>
                <a:off x="2305690" y="1924732"/>
                <a:ext cx="1054115" cy="217461"/>
              </a:xfrm>
              <a:prstGeom prst="bentConnector2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p:spPr>
          </p:cxnSp>
          <p:sp>
            <p:nvSpPr>
              <p:cNvPr id="43" name="文字方塊 19">
                <a:extLst>
                  <a:ext uri="{FF2B5EF4-FFF2-40B4-BE49-F238E27FC236}">
                    <a16:creationId xmlns:a16="http://schemas.microsoft.com/office/drawing/2014/main" xmlns="" id="{9AAE299B-D31B-2FB9-A79A-7A6A7F32507A}"/>
                  </a:ext>
                </a:extLst>
              </p:cNvPr>
              <p:cNvSpPr txBox="1"/>
              <p:nvPr/>
            </p:nvSpPr>
            <p:spPr>
              <a:xfrm>
                <a:off x="1535091" y="1406335"/>
                <a:ext cx="1555114" cy="288514"/>
              </a:xfrm>
              <a:prstGeom prst="rect">
                <a:avLst/>
              </a:prstGeom>
              <a:noFill/>
              <a:ln w="19050">
                <a:solidFill>
                  <a:schemeClr val="dk1"/>
                </a:solidFill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MV use </a:t>
                </a:r>
                <a:r>
                  <a:rPr lang="en-US" altLang="zh-TW" sz="16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&gt;7days</a:t>
                </a:r>
                <a:endParaRPr lang="en-US" sz="1600" b="1" dirty="0">
                  <a:solidFill>
                    <a:srgbClr val="000000"/>
                  </a:solidFill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6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 (N=213)</a:t>
                </a:r>
                <a:endParaRPr lang="zh-TW" sz="16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7" name="直線單箭頭接點 46">
                <a:extLst>
                  <a:ext uri="{FF2B5EF4-FFF2-40B4-BE49-F238E27FC236}">
                    <a16:creationId xmlns:a16="http://schemas.microsoft.com/office/drawing/2014/main" xmlns="" id="{23818519-D454-A587-E51A-B6B83170033C}"/>
                  </a:ext>
                </a:extLst>
              </p:cNvPr>
              <p:cNvCxnSpPr/>
              <p:nvPr/>
            </p:nvCxnSpPr>
            <p:spPr>
              <a:xfrm>
                <a:off x="2306326" y="1185188"/>
                <a:ext cx="857250" cy="0"/>
              </a:xfrm>
              <a:prstGeom prst="straightConnector1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 cap="flat" cmpd="sng" algn="ctr">
                <a:solidFill>
                  <a:sysClr val="windowText" lastClr="000000">
                    <a:shade val="95000"/>
                    <a:satMod val="105000"/>
                  </a:sysClr>
                </a:solidFill>
                <a:prstDash val="solid"/>
                <a:tailEnd type="arrow"/>
              </a:ln>
              <a:effectLst/>
            </p:spPr>
          </p:cxnSp>
          <p:sp>
            <p:nvSpPr>
              <p:cNvPr id="48" name="文字方塊 19">
                <a:extLst>
                  <a:ext uri="{FF2B5EF4-FFF2-40B4-BE49-F238E27FC236}">
                    <a16:creationId xmlns:a16="http://schemas.microsoft.com/office/drawing/2014/main" xmlns="" id="{F57CAB89-AF80-4C6A-871D-084AFC250A42}"/>
                  </a:ext>
                </a:extLst>
              </p:cNvPr>
              <p:cNvSpPr txBox="1"/>
              <p:nvPr/>
            </p:nvSpPr>
            <p:spPr>
              <a:xfrm>
                <a:off x="3219104" y="1031662"/>
                <a:ext cx="1888453" cy="39098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b="1" kern="12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Weaning from MV or death before MV D7</a:t>
                </a:r>
                <a:endParaRPr lang="en-US" altLang="zh-TW" sz="1600" b="1" dirty="0"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600" b="1" kern="12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(N=50)</a:t>
                </a:r>
                <a:endParaRPr lang="zh-TW" sz="16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xmlns="" id="{4CE44D55-5274-9B92-3ACF-F335EFBE66B6}"/>
                  </a:ext>
                </a:extLst>
              </p:cNvPr>
              <p:cNvCxnSpPr>
                <a:cxnSpLocks/>
                <a:endCxn id="43" idx="0"/>
              </p:cNvCxnSpPr>
              <p:nvPr/>
            </p:nvCxnSpPr>
            <p:spPr>
              <a:xfrm>
                <a:off x="2305690" y="905505"/>
                <a:ext cx="6958" cy="50083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0" name="直線接點 49">
                <a:extLst>
                  <a:ext uri="{FF2B5EF4-FFF2-40B4-BE49-F238E27FC236}">
                    <a16:creationId xmlns:a16="http://schemas.microsoft.com/office/drawing/2014/main" xmlns="" id="{5DC0B527-9BC1-7F5C-0F52-49D1BB1842BE}"/>
                  </a:ext>
                </a:extLst>
              </p:cNvPr>
              <p:cNvCxnSpPr>
                <a:cxnSpLocks/>
                <a:stCxn id="43" idx="2"/>
              </p:cNvCxnSpPr>
              <p:nvPr/>
            </p:nvCxnSpPr>
            <p:spPr>
              <a:xfrm flipH="1">
                <a:off x="2306326" y="1694849"/>
                <a:ext cx="6322" cy="236876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49C6D0AA-FCFE-4CC4-E847-9B0058127AC3}"/>
              </a:ext>
            </a:extLst>
          </p:cNvPr>
          <p:cNvSpPr txBox="1"/>
          <p:nvPr/>
        </p:nvSpPr>
        <p:spPr>
          <a:xfrm>
            <a:off x="0" y="59378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Figure S2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8734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206</Words>
  <Application>Microsoft Office PowerPoint</Application>
  <PresentationFormat>Widescreen</PresentationFormat>
  <Paragraphs>24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新細明體</vt:lpstr>
      <vt:lpstr>Times New Roman</vt:lpstr>
      <vt:lpstr>Office 佈景主題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許百淇</dc:creator>
  <cp:lastModifiedBy>Sowmiya Subramani</cp:lastModifiedBy>
  <cp:revision>22</cp:revision>
  <dcterms:created xsi:type="dcterms:W3CDTF">2023-11-21T16:00:44Z</dcterms:created>
  <dcterms:modified xsi:type="dcterms:W3CDTF">2023-12-21T12:05:16Z</dcterms:modified>
</cp:coreProperties>
</file>