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6" autoAdjust="0"/>
    <p:restoredTop sz="86385" autoAdjust="0"/>
  </p:normalViewPr>
  <p:slideViewPr>
    <p:cSldViewPr snapToGrid="0">
      <p:cViewPr varScale="1">
        <p:scale>
          <a:sx n="94" d="100"/>
          <a:sy n="94" d="100"/>
        </p:scale>
        <p:origin x="1736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varo moreira" userId="3fd8eb3d935e2122" providerId="LiveId" clId="{9C67C7D4-5F59-4344-9007-FCBFE2F217C6}"/>
    <pc:docChg chg="modSld">
      <pc:chgData name="alvaro moreira" userId="3fd8eb3d935e2122" providerId="LiveId" clId="{9C67C7D4-5F59-4344-9007-FCBFE2F217C6}" dt="2024-03-01T18:16:45.775" v="131" actId="20577"/>
      <pc:docMkLst>
        <pc:docMk/>
      </pc:docMkLst>
      <pc:sldChg chg="modSp mod">
        <pc:chgData name="alvaro moreira" userId="3fd8eb3d935e2122" providerId="LiveId" clId="{9C67C7D4-5F59-4344-9007-FCBFE2F217C6}" dt="2024-03-01T18:16:45.775" v="131" actId="20577"/>
        <pc:sldMkLst>
          <pc:docMk/>
          <pc:sldMk cId="1654000528" sldId="282"/>
        </pc:sldMkLst>
        <pc:spChg chg="mod">
          <ac:chgData name="alvaro moreira" userId="3fd8eb3d935e2122" providerId="LiveId" clId="{9C67C7D4-5F59-4344-9007-FCBFE2F217C6}" dt="2024-03-01T18:16:45.775" v="131" actId="20577"/>
          <ac:spMkLst>
            <pc:docMk/>
            <pc:sldMk cId="1654000528" sldId="282"/>
            <ac:spMk id="12" creationId="{8A593983-3DD0-4750-6921-4EA776188547}"/>
          </ac:spMkLst>
        </pc:spChg>
        <pc:spChg chg="mod">
          <ac:chgData name="alvaro moreira" userId="3fd8eb3d935e2122" providerId="LiveId" clId="{9C67C7D4-5F59-4344-9007-FCBFE2F217C6}" dt="2024-03-01T18:15:57.232" v="125" actId="14100"/>
          <ac:spMkLst>
            <pc:docMk/>
            <pc:sldMk cId="1654000528" sldId="282"/>
            <ac:spMk id="13" creationId="{24605C6D-8244-9F01-E6A7-13FE506C50A0}"/>
          </ac:spMkLst>
        </pc:spChg>
        <pc:cxnChg chg="mod">
          <ac:chgData name="alvaro moreira" userId="3fd8eb3d935e2122" providerId="LiveId" clId="{9C67C7D4-5F59-4344-9007-FCBFE2F217C6}" dt="2024-03-01T18:15:57.232" v="125" actId="14100"/>
          <ac:cxnSpMkLst>
            <pc:docMk/>
            <pc:sldMk cId="1654000528" sldId="282"/>
            <ac:cxnSpMk id="25" creationId="{7D132E92-FE24-B510-E5CA-BE37AA92EC4E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FB30F2-C8B4-5A42-AC1F-B4DDC470FB79}" type="datetimeFigureOut">
              <a:rPr lang="en-US" smtClean="0"/>
              <a:t>3/2/24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5F080-3E33-1B4A-A4B9-07A36C47E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28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Figure 1. Preferred Reporting Items for Systematic Reviews and Meta-Analyses (PRISMA) Diagram</a:t>
            </a:r>
          </a:p>
          <a:p>
            <a:endParaRPr lang="en-US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5F080-3E33-1B4A-A4B9-07A36C47EC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70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9A8CD-B4CF-E3CA-B0E4-280DD706D3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18B690-A989-A1C5-5302-7E4CB5CFBC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53BF8-5342-A7F3-1FBC-1690F2A5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6E44-AE4A-4CFA-86DF-0291FCF6F50C}" type="datetimeFigureOut">
              <a:rPr lang="en-US" smtClean="0"/>
              <a:t>3/2/24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6E8C0-742D-AA56-520E-99344E96F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02B6AE-9B57-34F7-8CBD-36D3EF01B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2856E-E1D5-43C4-9781-1ECBB5CE1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374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A9407-27C2-3386-102C-7C8565C72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594F80-D022-6894-C069-86FE16A33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C9D74-F8F0-463E-F19C-6260872DA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6E44-AE4A-4CFA-86DF-0291FCF6F50C}" type="datetimeFigureOut">
              <a:rPr lang="en-US" smtClean="0"/>
              <a:t>3/2/24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7AE09E-7867-EBF7-0293-2F5384159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1B7518-574E-AFC4-4D67-B1CE27394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2856E-E1D5-43C4-9781-1ECBB5CE1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9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4D0893-856F-48D8-E198-A17AAB1B70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770DB3-6234-2A94-7165-77C61DA3C5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A87A6-7837-BD77-F48C-A1BCC4585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6E44-AE4A-4CFA-86DF-0291FCF6F50C}" type="datetimeFigureOut">
              <a:rPr lang="en-US" smtClean="0"/>
              <a:t>3/2/24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F0DD2-BABC-295D-DD37-8596327A3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C5A212-7B05-B120-6A91-6F68058BC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2856E-E1D5-43C4-9781-1ECBB5CE1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10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2A72A-CFFE-801B-F8EA-2F2CC93EF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DA021-5265-132E-D5F3-9760A3D7C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BAF5D7-4764-295F-D620-C7A01023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6E44-AE4A-4CFA-86DF-0291FCF6F50C}" type="datetimeFigureOut">
              <a:rPr lang="en-US" smtClean="0"/>
              <a:t>3/2/24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8D649-EB73-5626-D635-3CA29F861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A9DC0-9835-F1E6-355B-A2204E88C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2856E-E1D5-43C4-9781-1ECBB5CE1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32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885D9-7C85-CB14-3262-74CF1DFE2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379BD6-3BDD-96FE-D526-C990BD951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F3A0B-38E3-08C1-2F17-DDE4558E5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6E44-AE4A-4CFA-86DF-0291FCF6F50C}" type="datetimeFigureOut">
              <a:rPr lang="en-US" smtClean="0"/>
              <a:t>3/2/24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11496-7A2C-70B6-E798-E7B5E8E71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365AB1-B46F-2AEA-4A64-63911A79A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2856E-E1D5-43C4-9781-1ECBB5CE1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41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5F941-D943-7E5B-4934-E78F50157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3A191-53A1-616C-BB09-0EBDEA53A9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B7F54B-018D-DB17-02EF-96539CEA3E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818AE3-2A03-B1E4-A331-D1395F652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6E44-AE4A-4CFA-86DF-0291FCF6F50C}" type="datetimeFigureOut">
              <a:rPr lang="en-US" smtClean="0"/>
              <a:t>3/2/24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A6616A-644E-56D4-6202-3B64BEA4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B6D4BE-6240-2386-CB69-2714C103D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2856E-E1D5-43C4-9781-1ECBB5CE1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639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DD8EF-61C1-4433-E1DD-D2176CF00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B240D9-86D8-0110-C601-1F1F8E3F4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9CEB29-653D-76D1-ADCD-FF42CE9BD4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57C2C9-B58F-01F4-C5AF-E5D841F108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B085E0-7CA7-25BB-A5D7-CEE68549F0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A178E9-143C-317E-C30F-033948F64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6E44-AE4A-4CFA-86DF-0291FCF6F50C}" type="datetimeFigureOut">
              <a:rPr lang="en-US" smtClean="0"/>
              <a:t>3/2/24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8FC6EC-FA07-44D1-036C-C25F621A3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652820-1F1F-DCFB-0042-6FDD2F69C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2856E-E1D5-43C4-9781-1ECBB5CE1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675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F8F18-036C-587E-78DA-DD9855A52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590270-362F-CFA7-5A9D-1B4CF585F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6E44-AE4A-4CFA-86DF-0291FCF6F50C}" type="datetimeFigureOut">
              <a:rPr lang="en-US" smtClean="0"/>
              <a:t>3/2/24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8D0C73-58A9-02DB-7E46-C02FFDE66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6958D0-B183-E138-FE55-F7835FEE9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2856E-E1D5-43C4-9781-1ECBB5CE1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156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3D88DF-0FF7-2379-111E-A8984D51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6E44-AE4A-4CFA-86DF-0291FCF6F50C}" type="datetimeFigureOut">
              <a:rPr lang="en-US" smtClean="0"/>
              <a:t>3/2/24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14654-399C-E489-9385-6BE110181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A5CC84-DDDC-225B-8A6C-B8E95C523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2856E-E1D5-43C4-9781-1ECBB5CE1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538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2FB1B-98F9-AC56-2756-791068627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E600D-9915-B8BB-FC11-76B51991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2FDF4A-21B5-BA8C-ECC8-CCD210CC44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FB8AC0-0B88-744A-D77E-9F24F507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6E44-AE4A-4CFA-86DF-0291FCF6F50C}" type="datetimeFigureOut">
              <a:rPr lang="en-US" smtClean="0"/>
              <a:t>3/2/24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6DD21A-97A5-4A4A-19D7-D7868728C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119A34-FF97-89C0-E896-0ACA38B7F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2856E-E1D5-43C4-9781-1ECBB5CE1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447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F53EA-BBF7-5704-D8B6-B9681246E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66973C-853A-886D-8A46-DC35846A4E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E648B4-1C63-BB70-66B3-650620E27C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EA595B-F099-D221-A9FF-7846E7C9C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46E44-AE4A-4CFA-86DF-0291FCF6F50C}" type="datetimeFigureOut">
              <a:rPr lang="en-US" smtClean="0"/>
              <a:t>3/2/24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35C4FC-91EE-2809-D9EF-67B937B9E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1A1DCA-2248-B460-9E97-AD99D5EFA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2856E-E1D5-43C4-9781-1ECBB5CE1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02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5D2AB8-28AF-5D7E-A921-F74195B1C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A2F34D-BEE4-DA7E-EDCC-EB39CEA5B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48D47-EC17-F636-47CD-9CBEA655EB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46E44-AE4A-4CFA-86DF-0291FCF6F50C}" type="datetimeFigureOut">
              <a:rPr lang="en-US" smtClean="0"/>
              <a:t>3/2/24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F913A-077F-118A-A5A6-1D050CA0D6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5A4E3-9F98-B3A5-A5CC-663E67ADD8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2856E-E1D5-43C4-9781-1ECBB5CE1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093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F8193233-E5E5-7BE9-5086-27FCBD8C1FE9}"/>
              </a:ext>
            </a:extLst>
          </p:cNvPr>
          <p:cNvGrpSpPr/>
          <p:nvPr/>
        </p:nvGrpSpPr>
        <p:grpSpPr>
          <a:xfrm>
            <a:off x="2131796" y="549627"/>
            <a:ext cx="7916703" cy="6192259"/>
            <a:chOff x="3266661" y="265044"/>
            <a:chExt cx="7916703" cy="619225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C0FBE15-CAAC-F984-3895-01B48735ADA5}"/>
                </a:ext>
              </a:extLst>
            </p:cNvPr>
            <p:cNvSpPr/>
            <p:nvPr/>
          </p:nvSpPr>
          <p:spPr>
            <a:xfrm>
              <a:off x="4306956" y="265044"/>
              <a:ext cx="3080795" cy="109993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Records identified through </a:t>
              </a:r>
            </a:p>
            <a:p>
              <a:pPr algn="ctr"/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PubMed search</a:t>
              </a:r>
            </a:p>
            <a:p>
              <a:pPr algn="ctr"/>
              <a:endPara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(n </a:t>
              </a:r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 4533)</a:t>
              </a:r>
              <a:endPara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85F1FAB-EC4B-0DA3-BD5F-8F3A5FDF8ABF}"/>
                </a:ext>
              </a:extLst>
            </p:cNvPr>
            <p:cNvSpPr/>
            <p:nvPr/>
          </p:nvSpPr>
          <p:spPr>
            <a:xfrm rot="5400000">
              <a:off x="3644348" y="265044"/>
              <a:ext cx="344556" cy="10999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Data input</a:t>
              </a:r>
              <a:endPara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34CA992-9679-5BC3-0B40-B5C54B3D696A}"/>
                </a:ext>
              </a:extLst>
            </p:cNvPr>
            <p:cNvSpPr/>
            <p:nvPr/>
          </p:nvSpPr>
          <p:spPr>
            <a:xfrm>
              <a:off x="4306957" y="1817981"/>
              <a:ext cx="3080794" cy="109993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Records screened by title and abstract</a:t>
              </a:r>
            </a:p>
            <a:p>
              <a:pPr algn="ctr"/>
              <a:endPara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(n </a:t>
              </a:r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 4533)</a:t>
              </a:r>
              <a:endPara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FA4A048-852E-67DE-FB1D-061F20CF6FCF}"/>
                </a:ext>
              </a:extLst>
            </p:cNvPr>
            <p:cNvSpPr/>
            <p:nvPr/>
          </p:nvSpPr>
          <p:spPr>
            <a:xfrm rot="5400000">
              <a:off x="3644348" y="1817981"/>
              <a:ext cx="344556" cy="10999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Screening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E208546-28E0-ED49-4F23-3FF3B0C83262}"/>
                </a:ext>
              </a:extLst>
            </p:cNvPr>
            <p:cNvSpPr/>
            <p:nvPr/>
          </p:nvSpPr>
          <p:spPr>
            <a:xfrm>
              <a:off x="4306957" y="3370918"/>
              <a:ext cx="3080794" cy="109993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Full </a:t>
              </a:r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– text records evaluated for eligibility</a:t>
              </a:r>
            </a:p>
            <a:p>
              <a:pPr algn="ctr"/>
              <a:endPara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(n </a:t>
              </a:r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 255)</a:t>
              </a:r>
              <a:endPara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E486DFA-A8EF-0AEF-990E-1A177862B153}"/>
                </a:ext>
              </a:extLst>
            </p:cNvPr>
            <p:cNvSpPr/>
            <p:nvPr/>
          </p:nvSpPr>
          <p:spPr>
            <a:xfrm>
              <a:off x="7705804" y="1817981"/>
              <a:ext cx="3388399" cy="109993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Records excluded for lack of relevance</a:t>
              </a:r>
            </a:p>
            <a:p>
              <a:pPr algn="ctr"/>
              <a:endPara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(n </a:t>
              </a:r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 4,278)</a:t>
              </a:r>
              <a:endPara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A593983-3DD0-4750-6921-4EA776188547}"/>
                </a:ext>
              </a:extLst>
            </p:cNvPr>
            <p:cNvSpPr/>
            <p:nvPr/>
          </p:nvSpPr>
          <p:spPr>
            <a:xfrm>
              <a:off x="7794964" y="3236238"/>
              <a:ext cx="3388400" cy="286473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Records excluded</a:t>
              </a:r>
            </a:p>
            <a:p>
              <a:pPr algn="ctr"/>
              <a:endPara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(n </a:t>
              </a:r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= 213)</a:t>
              </a:r>
              <a:endPara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79 Overlap in countries &amp; years</a:t>
              </a:r>
            </a:p>
            <a:p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34 National datasets were more </a:t>
              </a:r>
            </a:p>
            <a:p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representative</a:t>
              </a:r>
            </a:p>
            <a:p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33 Primary outcome not observed</a:t>
              </a:r>
            </a:p>
            <a:p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31 Regional and community data</a:t>
              </a:r>
            </a:p>
            <a:p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14 Comparative study in BPD patients</a:t>
              </a:r>
            </a:p>
            <a:p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BPD grouped with other morbidities</a:t>
              </a:r>
            </a:p>
            <a:p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8 Less than 23 weeks gestation &amp; &lt;500   </a:t>
              </a:r>
            </a:p>
            <a:p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grams</a:t>
              </a:r>
            </a:p>
            <a:p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4 Combined multiple countries with no   </a:t>
              </a:r>
            </a:p>
            <a:p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clear stratification</a:t>
              </a:r>
            </a:p>
            <a:p>
              <a:endPara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4605C6D-8244-9F01-E6A7-13FE506C50A0}"/>
                </a:ext>
              </a:extLst>
            </p:cNvPr>
            <p:cNvSpPr/>
            <p:nvPr/>
          </p:nvSpPr>
          <p:spPr>
            <a:xfrm>
              <a:off x="4306957" y="4923855"/>
              <a:ext cx="3080794" cy="153344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Records included in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quantitative analysis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42 articles </a:t>
              </a:r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+ 4 </a:t>
              </a:r>
              <a:r>
                <a:rPr lang="en-U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national databases </a:t>
              </a:r>
              <a:r>
                <a:rPr lang="en-US"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 multiple </a:t>
              </a:r>
              <a:r>
                <a:rPr lang="en-U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years</a:t>
              </a:r>
            </a:p>
            <a:p>
              <a:pPr algn="ctr"/>
              <a:endPara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BPD 28 days=27 datasets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BPD 36 weeks=70 datasets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6D84729-D11F-3A56-2C17-AD1F90AE3A7E}"/>
                </a:ext>
              </a:extLst>
            </p:cNvPr>
            <p:cNvSpPr/>
            <p:nvPr/>
          </p:nvSpPr>
          <p:spPr>
            <a:xfrm rot="5400000">
              <a:off x="3644348" y="3370918"/>
              <a:ext cx="344556" cy="10999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Evaluation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3F92176-C615-CC18-A380-7E89440858E0}"/>
                </a:ext>
              </a:extLst>
            </p:cNvPr>
            <p:cNvSpPr/>
            <p:nvPr/>
          </p:nvSpPr>
          <p:spPr>
            <a:xfrm rot="5400000">
              <a:off x="3644348" y="4923855"/>
              <a:ext cx="344556" cy="10999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Inclusion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A4723B82-B74F-66C8-5864-94AE48D83E7B}"/>
                </a:ext>
              </a:extLst>
            </p:cNvPr>
            <p:cNvCxnSpPr>
              <a:cxnSpLocks/>
              <a:stCxn id="4" idx="2"/>
              <a:endCxn id="8" idx="0"/>
            </p:cNvCxnSpPr>
            <p:nvPr/>
          </p:nvCxnSpPr>
          <p:spPr>
            <a:xfrm>
              <a:off x="5847354" y="1364974"/>
              <a:ext cx="0" cy="45300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902F691-57A2-1FD7-27B8-42F5AEAD5F82}"/>
                </a:ext>
              </a:extLst>
            </p:cNvPr>
            <p:cNvCxnSpPr>
              <a:cxnSpLocks/>
              <a:stCxn id="8" idx="2"/>
              <a:endCxn id="10" idx="0"/>
            </p:cNvCxnSpPr>
            <p:nvPr/>
          </p:nvCxnSpPr>
          <p:spPr>
            <a:xfrm>
              <a:off x="5847354" y="2917911"/>
              <a:ext cx="0" cy="45300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660DA33-5C6B-D5AA-1037-D30760AEC31F}"/>
                </a:ext>
              </a:extLst>
            </p:cNvPr>
            <p:cNvCxnSpPr>
              <a:cxnSpLocks/>
              <a:stCxn id="8" idx="3"/>
              <a:endCxn id="11" idx="1"/>
            </p:cNvCxnSpPr>
            <p:nvPr/>
          </p:nvCxnSpPr>
          <p:spPr>
            <a:xfrm>
              <a:off x="7387751" y="2367946"/>
              <a:ext cx="31805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AA5C5EFB-9B6F-95DE-8989-F92268F5CEC2}"/>
                </a:ext>
              </a:extLst>
            </p:cNvPr>
            <p:cNvCxnSpPr>
              <a:cxnSpLocks/>
              <a:stCxn id="10" idx="3"/>
              <a:endCxn id="12" idx="1"/>
            </p:cNvCxnSpPr>
            <p:nvPr/>
          </p:nvCxnSpPr>
          <p:spPr>
            <a:xfrm>
              <a:off x="7387751" y="3920883"/>
              <a:ext cx="407213" cy="7477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D132E92-FE24-B510-E5CA-BE37AA92EC4E}"/>
                </a:ext>
              </a:extLst>
            </p:cNvPr>
            <p:cNvCxnSpPr>
              <a:cxnSpLocks/>
              <a:stCxn id="10" idx="2"/>
              <a:endCxn id="13" idx="0"/>
            </p:cNvCxnSpPr>
            <p:nvPr/>
          </p:nvCxnSpPr>
          <p:spPr>
            <a:xfrm>
              <a:off x="5847354" y="4470848"/>
              <a:ext cx="0" cy="45300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54000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1889</TotalTime>
  <Words>155</Words>
  <Application>Microsoft Macintosh PowerPoint</Application>
  <PresentationFormat>Widescreen</PresentationFormat>
  <Paragraphs>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BPD Global</dc:title>
  <dc:creator>alvaro moreira</dc:creator>
  <cp:lastModifiedBy>Decker, Isabelle Jane</cp:lastModifiedBy>
  <cp:revision>9</cp:revision>
  <dcterms:created xsi:type="dcterms:W3CDTF">2023-01-17T19:54:09Z</dcterms:created>
  <dcterms:modified xsi:type="dcterms:W3CDTF">2024-03-02T21:13:54Z</dcterms:modified>
</cp:coreProperties>
</file>