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348" r:id="rId3"/>
    <p:sldId id="349" r:id="rId4"/>
    <p:sldId id="350" r:id="rId5"/>
    <p:sldId id="352" r:id="rId6"/>
    <p:sldId id="357" r:id="rId7"/>
    <p:sldId id="353" r:id="rId8"/>
    <p:sldId id="361" r:id="rId9"/>
    <p:sldId id="362" r:id="rId10"/>
    <p:sldId id="364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650" userDrawn="1">
          <p15:clr>
            <a:srgbClr val="A4A3A4"/>
          </p15:clr>
        </p15:guide>
        <p15:guide id="3" pos="64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94" autoAdjust="0"/>
    <p:restoredTop sz="94660"/>
  </p:normalViewPr>
  <p:slideViewPr>
    <p:cSldViewPr snapToGrid="0">
      <p:cViewPr varScale="1">
        <p:scale>
          <a:sx n="74" d="100"/>
          <a:sy n="74" d="100"/>
        </p:scale>
        <p:origin x="486" y="90"/>
      </p:cViewPr>
      <p:guideLst>
        <p:guide orient="horz" pos="2160"/>
        <p:guide pos="4650"/>
        <p:guide pos="64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figur\Dropbox\My%20PC%20(LAPTOP-O6TMU9QV)\Desktop\Tokyo\&#9733;&#9733;%20&#20849;&#33879;\forest%20plot%20SGLT2%20All-Cause%20Death%20020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0.32000000000000006</c:v>
                  </c:pt>
                  <c:pt idx="4">
                    <c:v>0.24</c:v>
                  </c:pt>
                  <c:pt idx="5">
                    <c:v>0.17000000000000004</c:v>
                  </c:pt>
                  <c:pt idx="6">
                    <c:v>0</c:v>
                  </c:pt>
                  <c:pt idx="7">
                    <c:v>0</c:v>
                  </c:pt>
                  <c:pt idx="8">
                    <c:v>0.55000000000000004</c:v>
                  </c:pt>
                  <c:pt idx="9">
                    <c:v>0.63</c:v>
                  </c:pt>
                  <c:pt idx="10">
                    <c:v>0.38000000000000012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0.34000000000000008</c:v>
                  </c:pt>
                  <c:pt idx="14">
                    <c:v>0.32000000000000006</c:v>
                  </c:pt>
                  <c:pt idx="15">
                    <c:v>0.24999999999999989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0.59000000000000008</c:v>
                  </c:pt>
                  <c:pt idx="19">
                    <c:v>0.44999999999999996</c:v>
                  </c:pt>
                  <c:pt idx="20">
                    <c:v>0.39000000000000012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0.48000000000000009</c:v>
                  </c:pt>
                  <c:pt idx="24">
                    <c:v>0.68</c:v>
                  </c:pt>
                  <c:pt idx="25">
                    <c:v>0.34000000000000008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0.19999999999999996</c:v>
                  </c:pt>
                  <c:pt idx="4">
                    <c:v>0.2400000000000001</c:v>
                  </c:pt>
                  <c:pt idx="5">
                    <c:v>0.17000000000000004</c:v>
                  </c:pt>
                  <c:pt idx="6">
                    <c:v>0</c:v>
                  </c:pt>
                  <c:pt idx="7">
                    <c:v>0</c:v>
                  </c:pt>
                  <c:pt idx="8">
                    <c:v>0.34</c:v>
                  </c:pt>
                  <c:pt idx="9">
                    <c:v>0.39</c:v>
                  </c:pt>
                  <c:pt idx="10">
                    <c:v>0.27999999999999997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0.20999999999999996</c:v>
                  </c:pt>
                  <c:pt idx="14">
                    <c:v>0.21999999999999997</c:v>
                  </c:pt>
                  <c:pt idx="15">
                    <c:v>0.17000000000000004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0.30999999999999994</c:v>
                  </c:pt>
                  <c:pt idx="19">
                    <c:v>0.30999999999999994</c:v>
                  </c:pt>
                  <c:pt idx="20">
                    <c:v>0.2599999999999999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0.27999999999999997</c:v>
                  </c:pt>
                  <c:pt idx="24">
                    <c:v>0.37</c:v>
                  </c:pt>
                  <c:pt idx="25">
                    <c:v>0.28999999999999998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0.95</c:v>
                </c:pt>
                <c:pt idx="4" formatCode="0.00">
                  <c:v>1.1100000000000001</c:v>
                </c:pt>
                <c:pt idx="5" formatCode="0.00">
                  <c:v>0.9</c:v>
                </c:pt>
                <c:pt idx="7" formatCode="0.00">
                  <c:v>1</c:v>
                </c:pt>
                <c:pt idx="8" formatCode="0.00">
                  <c:v>0.78</c:v>
                </c:pt>
                <c:pt idx="9" formatCode="0.00">
                  <c:v>0.89</c:v>
                </c:pt>
                <c:pt idx="10" formatCode="0.00">
                  <c:v>0.73</c:v>
                </c:pt>
                <c:pt idx="12" formatCode="0.00">
                  <c:v>1</c:v>
                </c:pt>
                <c:pt idx="13" formatCode="0.00">
                  <c:v>0.96</c:v>
                </c:pt>
                <c:pt idx="14" formatCode="0.00">
                  <c:v>0.99</c:v>
                </c:pt>
                <c:pt idx="15" formatCode="0.00">
                  <c:v>0.92</c:v>
                </c:pt>
                <c:pt idx="17" formatCode="0.00">
                  <c:v>1</c:v>
                </c:pt>
                <c:pt idx="18" formatCode="0.00">
                  <c:v>0.97</c:v>
                </c:pt>
                <c:pt idx="19" formatCode="0.00">
                  <c:v>0.95</c:v>
                </c:pt>
                <c:pt idx="20" formatCode="0.00">
                  <c:v>0.94</c:v>
                </c:pt>
                <c:pt idx="22" formatCode="0.00">
                  <c:v>1</c:v>
                </c:pt>
                <c:pt idx="23" formatCode="0.00">
                  <c:v>0.61</c:v>
                </c:pt>
                <c:pt idx="24" formatCode="0.00">
                  <c:v>0.85</c:v>
                </c:pt>
                <c:pt idx="25">
                  <c:v>0.75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389-46B8-946A-C32A08462B60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389-46B8-946A-C32A08462B60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389-46B8-946A-C32A08462B60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389-46B8-946A-C32A08462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61152"/>
        <c:axId val="498661696"/>
      </c:scatterChart>
      <c:valAx>
        <c:axId val="498661152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61696"/>
        <c:crosses val="autoZero"/>
        <c:crossBetween val="midCat"/>
        <c:majorUnit val="0.5"/>
      </c:valAx>
      <c:valAx>
        <c:axId val="498661696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6115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0.26</c:v>
                  </c:pt>
                  <c:pt idx="4">
                    <c:v>0.28000000000000003</c:v>
                  </c:pt>
                  <c:pt idx="5">
                    <c:v>0.19000000000000006</c:v>
                  </c:pt>
                  <c:pt idx="6">
                    <c:v>0</c:v>
                  </c:pt>
                  <c:pt idx="7">
                    <c:v>0</c:v>
                  </c:pt>
                  <c:pt idx="8">
                    <c:v>0.53</c:v>
                  </c:pt>
                  <c:pt idx="9">
                    <c:v>0.59000000000000008</c:v>
                  </c:pt>
                  <c:pt idx="10">
                    <c:v>0.39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0.29000000000000004</c:v>
                  </c:pt>
                  <c:pt idx="14">
                    <c:v>0.28000000000000003</c:v>
                  </c:pt>
                  <c:pt idx="15">
                    <c:v>0.21999999999999997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0.52</c:v>
                  </c:pt>
                  <c:pt idx="19">
                    <c:v>0.51</c:v>
                  </c:pt>
                  <c:pt idx="20">
                    <c:v>0.3899999999999999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0.47000000000000008</c:v>
                  </c:pt>
                  <c:pt idx="24">
                    <c:v>0.62</c:v>
                  </c:pt>
                  <c:pt idx="25">
                    <c:v>0.4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0.19999999999999996</c:v>
                  </c:pt>
                  <c:pt idx="4">
                    <c:v>0.22000000000000008</c:v>
                  </c:pt>
                  <c:pt idx="5">
                    <c:v>0.16000000000000003</c:v>
                  </c:pt>
                  <c:pt idx="6">
                    <c:v>0</c:v>
                  </c:pt>
                  <c:pt idx="7">
                    <c:v>0</c:v>
                  </c:pt>
                  <c:pt idx="8">
                    <c:v>0.31</c:v>
                  </c:pt>
                  <c:pt idx="9">
                    <c:v>0.33</c:v>
                  </c:pt>
                  <c:pt idx="10">
                    <c:v>0.24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0.22000000000000008</c:v>
                  </c:pt>
                  <c:pt idx="14">
                    <c:v>0.20999999999999996</c:v>
                  </c:pt>
                  <c:pt idx="15">
                    <c:v>0.17999999999999994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0.34999999999999987</c:v>
                  </c:pt>
                  <c:pt idx="19">
                    <c:v>0.34000000000000008</c:v>
                  </c:pt>
                  <c:pt idx="20">
                    <c:v>0.28000000000000003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0.25999999999999995</c:v>
                  </c:pt>
                  <c:pt idx="24">
                    <c:v>0.37</c:v>
                  </c:pt>
                  <c:pt idx="25">
                    <c:v>0.25000000000000006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0.97</c:v>
                </c:pt>
                <c:pt idx="4" formatCode="0.00">
                  <c:v>1.05</c:v>
                </c:pt>
                <c:pt idx="5" formatCode="0.00">
                  <c:v>0.87</c:v>
                </c:pt>
                <c:pt idx="7" formatCode="0.00">
                  <c:v>1</c:v>
                </c:pt>
                <c:pt idx="8" formatCode="0.00">
                  <c:v>0.72</c:v>
                </c:pt>
                <c:pt idx="9" formatCode="0.00">
                  <c:v>0.76</c:v>
                </c:pt>
                <c:pt idx="10" formatCode="0.00">
                  <c:v>0.62</c:v>
                </c:pt>
                <c:pt idx="12" formatCode="0.00">
                  <c:v>1</c:v>
                </c:pt>
                <c:pt idx="13" formatCode="0.00">
                  <c:v>1.06</c:v>
                </c:pt>
                <c:pt idx="14" formatCode="0.00">
                  <c:v>0.96</c:v>
                </c:pt>
                <c:pt idx="15" formatCode="0.00">
                  <c:v>0.95</c:v>
                </c:pt>
                <c:pt idx="17" formatCode="0.00">
                  <c:v>1</c:v>
                </c:pt>
                <c:pt idx="18" formatCode="0.00">
                  <c:v>1.1299999999999999</c:v>
                </c:pt>
                <c:pt idx="19" formatCode="0.00">
                  <c:v>1.05</c:v>
                </c:pt>
                <c:pt idx="20" formatCode="0.00">
                  <c:v>1</c:v>
                </c:pt>
                <c:pt idx="22" formatCode="0.00">
                  <c:v>1</c:v>
                </c:pt>
                <c:pt idx="23" formatCode="0.00">
                  <c:v>0.6</c:v>
                </c:pt>
                <c:pt idx="24" formatCode="0.00">
                  <c:v>0.89</c:v>
                </c:pt>
                <c:pt idx="25">
                  <c:v>0.67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EE6-4A8D-AF1F-E4F9F16B88FC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8EE6-4A8D-AF1F-E4F9F16B88FC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EE6-4A8D-AF1F-E4F9F16B88FC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EE6-4A8D-AF1F-E4F9F16B88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54080"/>
        <c:axId val="498666048"/>
      </c:scatterChart>
      <c:valAx>
        <c:axId val="498654080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66048"/>
        <c:crosses val="autoZero"/>
        <c:crossBetween val="midCat"/>
        <c:majorUnit val="0.5"/>
      </c:valAx>
      <c:valAx>
        <c:axId val="498666048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540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0.20999999999999996</c:v>
                  </c:pt>
                  <c:pt idx="4">
                    <c:v>0.24</c:v>
                  </c:pt>
                  <c:pt idx="5">
                    <c:v>0.17000000000000004</c:v>
                  </c:pt>
                  <c:pt idx="6">
                    <c:v>0</c:v>
                  </c:pt>
                  <c:pt idx="7">
                    <c:v>0</c:v>
                  </c:pt>
                  <c:pt idx="8">
                    <c:v>0.45999999999999996</c:v>
                  </c:pt>
                  <c:pt idx="9">
                    <c:v>0.54999999999999993</c:v>
                  </c:pt>
                  <c:pt idx="10">
                    <c:v>0.37999999999999989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0.24</c:v>
                  </c:pt>
                  <c:pt idx="14">
                    <c:v>0.25</c:v>
                  </c:pt>
                  <c:pt idx="15">
                    <c:v>0.19999999999999996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0.3899999999999999</c:v>
                  </c:pt>
                  <c:pt idx="19">
                    <c:v>0.37</c:v>
                  </c:pt>
                  <c:pt idx="20">
                    <c:v>0.30999999999999994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0.43000000000000005</c:v>
                  </c:pt>
                  <c:pt idx="24">
                    <c:v>0.59</c:v>
                  </c:pt>
                  <c:pt idx="25">
                    <c:v>0.3899999999999999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0.17999999999999994</c:v>
                  </c:pt>
                  <c:pt idx="4">
                    <c:v>0.20000000000000007</c:v>
                  </c:pt>
                  <c:pt idx="5">
                    <c:v>0.15000000000000002</c:v>
                  </c:pt>
                  <c:pt idx="6">
                    <c:v>0</c:v>
                  </c:pt>
                  <c:pt idx="7">
                    <c:v>0</c:v>
                  </c:pt>
                  <c:pt idx="8">
                    <c:v>0.28999999999999998</c:v>
                  </c:pt>
                  <c:pt idx="9">
                    <c:v>0.33999999999999997</c:v>
                  </c:pt>
                  <c:pt idx="10">
                    <c:v>0.26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0.20000000000000007</c:v>
                  </c:pt>
                  <c:pt idx="14">
                    <c:v>0.21000000000000008</c:v>
                  </c:pt>
                  <c:pt idx="15">
                    <c:v>0.16999999999999993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0.28000000000000003</c:v>
                  </c:pt>
                  <c:pt idx="19">
                    <c:v>0.27</c:v>
                  </c:pt>
                  <c:pt idx="20">
                    <c:v>0.23000000000000009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0.25</c:v>
                  </c:pt>
                  <c:pt idx="24">
                    <c:v>0.3600000000000001</c:v>
                  </c:pt>
                  <c:pt idx="25">
                    <c:v>0.26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0.99</c:v>
                </c:pt>
                <c:pt idx="4" formatCode="0.00">
                  <c:v>1.06</c:v>
                </c:pt>
                <c:pt idx="5" formatCode="0.00">
                  <c:v>0.91</c:v>
                </c:pt>
                <c:pt idx="7" formatCode="0.00">
                  <c:v>1</c:v>
                </c:pt>
                <c:pt idx="8" formatCode="0.00">
                  <c:v>0.73</c:v>
                </c:pt>
                <c:pt idx="9" formatCode="0.00">
                  <c:v>0.87</c:v>
                </c:pt>
                <c:pt idx="10" formatCode="0.00">
                  <c:v>0.75</c:v>
                </c:pt>
                <c:pt idx="12" formatCode="0.00">
                  <c:v>1</c:v>
                </c:pt>
                <c:pt idx="13" formatCode="0.00">
                  <c:v>1.03</c:v>
                </c:pt>
                <c:pt idx="14" formatCode="0.00">
                  <c:v>1.04</c:v>
                </c:pt>
                <c:pt idx="15" formatCode="0.00">
                  <c:v>0.97</c:v>
                </c:pt>
                <c:pt idx="17" formatCode="0.00">
                  <c:v>1</c:v>
                </c:pt>
                <c:pt idx="18" formatCode="0.00">
                  <c:v>1.01</c:v>
                </c:pt>
                <c:pt idx="19" formatCode="0.00">
                  <c:v>0.92</c:v>
                </c:pt>
                <c:pt idx="20" formatCode="0.00">
                  <c:v>0.93</c:v>
                </c:pt>
                <c:pt idx="22" formatCode="0.00">
                  <c:v>1</c:v>
                </c:pt>
                <c:pt idx="23" formatCode="0.00">
                  <c:v>0.62</c:v>
                </c:pt>
                <c:pt idx="24" formatCode="0.00">
                  <c:v>0.93</c:v>
                </c:pt>
                <c:pt idx="25">
                  <c:v>0.76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1A8F-40B4-A68E-04F7CABB8CA0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A8F-40B4-A68E-04F7CABB8CA0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A8F-40B4-A68E-04F7CABB8CA0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1A8F-40B4-A68E-04F7CABB8C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62240"/>
        <c:axId val="498657344"/>
      </c:scatterChart>
      <c:valAx>
        <c:axId val="498662240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57344"/>
        <c:crosses val="autoZero"/>
        <c:crossBetween val="midCat"/>
        <c:majorUnit val="0.5"/>
      </c:valAx>
      <c:valAx>
        <c:axId val="498657344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622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0.25</c:v>
                  </c:pt>
                  <c:pt idx="4">
                    <c:v>0.27</c:v>
                  </c:pt>
                  <c:pt idx="5">
                    <c:v>0.19000000000000006</c:v>
                  </c:pt>
                  <c:pt idx="6">
                    <c:v>0</c:v>
                  </c:pt>
                  <c:pt idx="7">
                    <c:v>0</c:v>
                  </c:pt>
                  <c:pt idx="8">
                    <c:v>0.54</c:v>
                  </c:pt>
                  <c:pt idx="9">
                    <c:v>0.65</c:v>
                  </c:pt>
                  <c:pt idx="10">
                    <c:v>0.42000000000000015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0.27</c:v>
                  </c:pt>
                  <c:pt idx="14">
                    <c:v>0.28000000000000003</c:v>
                  </c:pt>
                  <c:pt idx="15">
                    <c:v>0.20999999999999996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0.45999999999999996</c:v>
                  </c:pt>
                  <c:pt idx="19">
                    <c:v>0.43999999999999995</c:v>
                  </c:pt>
                  <c:pt idx="20">
                    <c:v>0.3600000000000001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0.47000000000000008</c:v>
                  </c:pt>
                  <c:pt idx="24">
                    <c:v>0.64</c:v>
                  </c:pt>
                  <c:pt idx="25">
                    <c:v>0.39000000000000012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0.20999999999999996</c:v>
                  </c:pt>
                  <c:pt idx="4">
                    <c:v>0.21000000000000008</c:v>
                  </c:pt>
                  <c:pt idx="5">
                    <c:v>0.15000000000000002</c:v>
                  </c:pt>
                  <c:pt idx="6">
                    <c:v>0</c:v>
                  </c:pt>
                  <c:pt idx="7">
                    <c:v>0</c:v>
                  </c:pt>
                  <c:pt idx="8">
                    <c:v>0.32</c:v>
                  </c:pt>
                  <c:pt idx="9">
                    <c:v>0.37</c:v>
                  </c:pt>
                  <c:pt idx="10">
                    <c:v>0.26999999999999996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0.21000000000000008</c:v>
                  </c:pt>
                  <c:pt idx="14">
                    <c:v>0.21999999999999997</c:v>
                  </c:pt>
                  <c:pt idx="15">
                    <c:v>0.16999999999999993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0.33000000000000007</c:v>
                  </c:pt>
                  <c:pt idx="19">
                    <c:v>0.29999999999999993</c:v>
                  </c:pt>
                  <c:pt idx="20">
                    <c:v>0.27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0.27</c:v>
                  </c:pt>
                  <c:pt idx="24">
                    <c:v>0.37</c:v>
                  </c:pt>
                  <c:pt idx="25">
                    <c:v>0.25999999999999995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1.02</c:v>
                </c:pt>
                <c:pt idx="4" formatCode="0.00">
                  <c:v>1.08</c:v>
                </c:pt>
                <c:pt idx="5" formatCode="0.00">
                  <c:v>0.88</c:v>
                </c:pt>
                <c:pt idx="7" formatCode="0.00">
                  <c:v>1</c:v>
                </c:pt>
                <c:pt idx="8" formatCode="0.00">
                  <c:v>0.77</c:v>
                </c:pt>
                <c:pt idx="9" formatCode="0.00">
                  <c:v>0.88</c:v>
                </c:pt>
                <c:pt idx="10" formatCode="0.00">
                  <c:v>0.7</c:v>
                </c:pt>
                <c:pt idx="12" formatCode="0.00">
                  <c:v>1</c:v>
                </c:pt>
                <c:pt idx="13" formatCode="0.00">
                  <c:v>1.03</c:v>
                </c:pt>
                <c:pt idx="14" formatCode="0.00">
                  <c:v>1.03</c:v>
                </c:pt>
                <c:pt idx="15" formatCode="0.00">
                  <c:v>0.96</c:v>
                </c:pt>
                <c:pt idx="17" formatCode="0.00">
                  <c:v>1</c:v>
                </c:pt>
                <c:pt idx="18" formatCode="0.00">
                  <c:v>1.1000000000000001</c:v>
                </c:pt>
                <c:pt idx="19" formatCode="0.00">
                  <c:v>0.96</c:v>
                </c:pt>
                <c:pt idx="20" formatCode="0.00">
                  <c:v>0.98</c:v>
                </c:pt>
                <c:pt idx="22" formatCode="0.00">
                  <c:v>1</c:v>
                </c:pt>
                <c:pt idx="23" formatCode="0.00">
                  <c:v>0.63</c:v>
                </c:pt>
                <c:pt idx="24" formatCode="0.00">
                  <c:v>0.9</c:v>
                </c:pt>
                <c:pt idx="25">
                  <c:v>0.7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149-4924-AECA-BD26285DE9B2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149-4924-AECA-BD26285DE9B2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149-4924-AECA-BD26285DE9B2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149-4924-AECA-BD26285DE9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54624"/>
        <c:axId val="498662784"/>
      </c:scatterChart>
      <c:valAx>
        <c:axId val="498654624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62784"/>
        <c:crosses val="autoZero"/>
        <c:crossBetween val="midCat"/>
        <c:majorUnit val="0.5"/>
      </c:valAx>
      <c:valAx>
        <c:axId val="498662784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546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1">
                    <c:v>0</c:v>
                  </c:pt>
                  <c:pt idx="22">
                    <c:v>0</c:v>
                  </c:pt>
                  <c:pt idx="23">
                    <c:v>1.1499999999999999</c:v>
                  </c:pt>
                  <c:pt idx="24">
                    <c:v>1.1299999999999999</c:v>
                  </c:pt>
                  <c:pt idx="25">
                    <c:v>0.88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1">
                    <c:v>0</c:v>
                  </c:pt>
                  <c:pt idx="22">
                    <c:v>0</c:v>
                  </c:pt>
                  <c:pt idx="23">
                    <c:v>0.5</c:v>
                  </c:pt>
                  <c:pt idx="24">
                    <c:v>0.47000000000000003</c:v>
                  </c:pt>
                  <c:pt idx="25">
                    <c:v>0.44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2" formatCode="0.00">
                  <c:v>1</c:v>
                </c:pt>
                <c:pt idx="23" formatCode="0.00">
                  <c:v>0.89</c:v>
                </c:pt>
                <c:pt idx="24" formatCode="0.00">
                  <c:v>0.81</c:v>
                </c:pt>
                <c:pt idx="25">
                  <c:v>0.87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D7A-4A9F-8377-AE6A881A091A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D7A-4A9F-8377-AE6A881A091A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BD7A-4A9F-8377-AE6A881A091A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BD7A-4A9F-8377-AE6A881A09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64960"/>
        <c:axId val="498659520"/>
      </c:scatterChart>
      <c:valAx>
        <c:axId val="498664960"/>
        <c:scaling>
          <c:orientation val="minMax"/>
          <c:max val="2.5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59520"/>
        <c:crosses val="autoZero"/>
        <c:crossBetween val="midCat"/>
        <c:majorUnit val="0.5"/>
      </c:valAx>
      <c:valAx>
        <c:axId val="498659520"/>
        <c:scaling>
          <c:orientation val="minMax"/>
          <c:max val="8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649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0.38000000000000012</c:v>
                  </c:pt>
                  <c:pt idx="4">
                    <c:v>0.45999999999999996</c:v>
                  </c:pt>
                  <c:pt idx="5">
                    <c:v>0.25</c:v>
                  </c:pt>
                  <c:pt idx="6">
                    <c:v>0</c:v>
                  </c:pt>
                  <c:pt idx="7">
                    <c:v>0</c:v>
                  </c:pt>
                  <c:pt idx="8">
                    <c:v>1.0699999999999998</c:v>
                  </c:pt>
                  <c:pt idx="9">
                    <c:v>1.1599999999999997</c:v>
                  </c:pt>
                  <c:pt idx="10">
                    <c:v>0.58000000000000007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0.5</c:v>
                  </c:pt>
                  <c:pt idx="14">
                    <c:v>0.43999999999999995</c:v>
                  </c:pt>
                  <c:pt idx="15">
                    <c:v>0.31999999999999995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0.99000000000000021</c:v>
                  </c:pt>
                  <c:pt idx="19">
                    <c:v>0.81</c:v>
                  </c:pt>
                  <c:pt idx="20">
                    <c:v>0.62999999999999989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0.73</c:v>
                  </c:pt>
                  <c:pt idx="24">
                    <c:v>1.58</c:v>
                  </c:pt>
                  <c:pt idx="25">
                    <c:v>0.74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0.27</c:v>
                  </c:pt>
                  <c:pt idx="4">
                    <c:v>0.47</c:v>
                  </c:pt>
                  <c:pt idx="5">
                    <c:v>0.20000000000000007</c:v>
                  </c:pt>
                  <c:pt idx="6">
                    <c:v>0</c:v>
                  </c:pt>
                  <c:pt idx="7">
                    <c:v>0</c:v>
                  </c:pt>
                  <c:pt idx="8">
                    <c:v>0.5</c:v>
                  </c:pt>
                  <c:pt idx="9">
                    <c:v>0.51</c:v>
                  </c:pt>
                  <c:pt idx="10">
                    <c:v>0.27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0.35</c:v>
                  </c:pt>
                  <c:pt idx="14">
                    <c:v>0.28999999999999992</c:v>
                  </c:pt>
                  <c:pt idx="15">
                    <c:v>0.22999999999999998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0.57999999999999996</c:v>
                  </c:pt>
                  <c:pt idx="19">
                    <c:v>0.46000000000000008</c:v>
                  </c:pt>
                  <c:pt idx="20">
                    <c:v>0.39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0.27</c:v>
                  </c:pt>
                  <c:pt idx="24">
                    <c:v>0.72999999999999987</c:v>
                  </c:pt>
                  <c:pt idx="25">
                    <c:v>0.35999999999999993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0.99</c:v>
                </c:pt>
                <c:pt idx="4" formatCode="0.00">
                  <c:v>1.19</c:v>
                </c:pt>
                <c:pt idx="5" formatCode="0.00">
                  <c:v>0.77</c:v>
                </c:pt>
                <c:pt idx="7" formatCode="0.00">
                  <c:v>1</c:v>
                </c:pt>
                <c:pt idx="8" formatCode="0.00">
                  <c:v>0.92</c:v>
                </c:pt>
                <c:pt idx="9" formatCode="0.00">
                  <c:v>0.91</c:v>
                </c:pt>
                <c:pt idx="10" formatCode="0.00">
                  <c:v>0.53</c:v>
                </c:pt>
                <c:pt idx="12" formatCode="0.00">
                  <c:v>1</c:v>
                </c:pt>
                <c:pt idx="13" formatCode="0.00">
                  <c:v>1.22</c:v>
                </c:pt>
                <c:pt idx="14" formatCode="0.00">
                  <c:v>0.94</c:v>
                </c:pt>
                <c:pt idx="15" formatCode="0.00">
                  <c:v>0.86</c:v>
                </c:pt>
                <c:pt idx="17" formatCode="0.00">
                  <c:v>1</c:v>
                </c:pt>
                <c:pt idx="18" formatCode="0.00">
                  <c:v>1.42</c:v>
                </c:pt>
                <c:pt idx="19" formatCode="0.00">
                  <c:v>1.05</c:v>
                </c:pt>
                <c:pt idx="20" formatCode="0.00">
                  <c:v>1.02</c:v>
                </c:pt>
                <c:pt idx="22" formatCode="0.00">
                  <c:v>1</c:v>
                </c:pt>
                <c:pt idx="23" formatCode="0.00">
                  <c:v>0.43</c:v>
                </c:pt>
                <c:pt idx="24" formatCode="0.00">
                  <c:v>1.38</c:v>
                </c:pt>
                <c:pt idx="25">
                  <c:v>0.7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DF6-4755-AA02-63F5C967A681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DF6-4755-AA02-63F5C967A681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DF6-4755-AA02-63F5C967A681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9DF6-4755-AA02-63F5C967A6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67680"/>
        <c:axId val="498666592"/>
      </c:scatterChart>
      <c:valAx>
        <c:axId val="498667680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66592"/>
        <c:crosses val="autoZero"/>
        <c:crossBetween val="midCat"/>
        <c:majorUnit val="0.5"/>
      </c:valAx>
      <c:valAx>
        <c:axId val="498666592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6768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0.28000000000000003</c:v>
                  </c:pt>
                  <c:pt idx="4">
                    <c:v>0.30000000000000004</c:v>
                  </c:pt>
                  <c:pt idx="5">
                    <c:v>0.20999999999999985</c:v>
                  </c:pt>
                  <c:pt idx="6">
                    <c:v>0</c:v>
                  </c:pt>
                  <c:pt idx="7">
                    <c:v>0</c:v>
                  </c:pt>
                  <c:pt idx="8">
                    <c:v>0.54</c:v>
                  </c:pt>
                  <c:pt idx="9">
                    <c:v>0.67</c:v>
                  </c:pt>
                  <c:pt idx="10">
                    <c:v>0.41000000000000003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0.30999999999999983</c:v>
                  </c:pt>
                  <c:pt idx="14">
                    <c:v>0.31000000000000005</c:v>
                  </c:pt>
                  <c:pt idx="15">
                    <c:v>0.26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0.60999999999999988</c:v>
                  </c:pt>
                  <c:pt idx="19">
                    <c:v>0.56000000000000005</c:v>
                  </c:pt>
                  <c:pt idx="20">
                    <c:v>0.45999999999999996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0.60000000000000009</c:v>
                  </c:pt>
                  <c:pt idx="24">
                    <c:v>0.8</c:v>
                  </c:pt>
                  <c:pt idx="25">
                    <c:v>0.51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2">
                    <c:v>0</c:v>
                  </c:pt>
                  <c:pt idx="3">
                    <c:v>0.23000000000000009</c:v>
                  </c:pt>
                  <c:pt idx="4">
                    <c:v>0.23000000000000009</c:v>
                  </c:pt>
                  <c:pt idx="5">
                    <c:v>0.17000000000000004</c:v>
                  </c:pt>
                  <c:pt idx="6">
                    <c:v>0</c:v>
                  </c:pt>
                  <c:pt idx="7">
                    <c:v>0</c:v>
                  </c:pt>
                  <c:pt idx="8">
                    <c:v>0.31</c:v>
                  </c:pt>
                  <c:pt idx="9">
                    <c:v>0.38</c:v>
                  </c:pt>
                  <c:pt idx="10">
                    <c:v>0.26</c:v>
                  </c:pt>
                  <c:pt idx="11">
                    <c:v>0</c:v>
                  </c:pt>
                  <c:pt idx="12">
                    <c:v>0</c:v>
                  </c:pt>
                  <c:pt idx="13">
                    <c:v>0.25000000000000011</c:v>
                  </c:pt>
                  <c:pt idx="14">
                    <c:v>0.2400000000000001</c:v>
                  </c:pt>
                  <c:pt idx="15">
                    <c:v>0.20000000000000007</c:v>
                  </c:pt>
                  <c:pt idx="16">
                    <c:v>0</c:v>
                  </c:pt>
                  <c:pt idx="17">
                    <c:v>0</c:v>
                  </c:pt>
                  <c:pt idx="18">
                    <c:v>0.42000000000000004</c:v>
                  </c:pt>
                  <c:pt idx="19">
                    <c:v>0.37999999999999989</c:v>
                  </c:pt>
                  <c:pt idx="20">
                    <c:v>0.32000000000000006</c:v>
                  </c:pt>
                  <c:pt idx="21">
                    <c:v>0</c:v>
                  </c:pt>
                  <c:pt idx="22">
                    <c:v>0</c:v>
                  </c:pt>
                  <c:pt idx="23">
                    <c:v>0.32999999999999996</c:v>
                  </c:pt>
                  <c:pt idx="24">
                    <c:v>0.45000000000000007</c:v>
                  </c:pt>
                  <c:pt idx="25">
                    <c:v>0.31000000000000005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2" formatCode="0.00">
                  <c:v>1</c:v>
                </c:pt>
                <c:pt idx="3" formatCode="0.00">
                  <c:v>1.06</c:v>
                </c:pt>
                <c:pt idx="4" formatCode="0.00">
                  <c:v>1.06</c:v>
                </c:pt>
                <c:pt idx="5" formatCode="0.00">
                  <c:v>0.92</c:v>
                </c:pt>
                <c:pt idx="7" formatCode="0.00">
                  <c:v>1</c:v>
                </c:pt>
                <c:pt idx="8" formatCode="0.00">
                  <c:v>0.72</c:v>
                </c:pt>
                <c:pt idx="9" formatCode="0.00">
                  <c:v>0.9</c:v>
                </c:pt>
                <c:pt idx="10" formatCode="0.00">
                  <c:v>0.66</c:v>
                </c:pt>
                <c:pt idx="12" formatCode="0.00">
                  <c:v>1</c:v>
                </c:pt>
                <c:pt idx="13" formatCode="0.00">
                  <c:v>1.1000000000000001</c:v>
                </c:pt>
                <c:pt idx="14" formatCode="0.00">
                  <c:v>1.06</c:v>
                </c:pt>
                <c:pt idx="15" formatCode="0.00">
                  <c:v>1.03</c:v>
                </c:pt>
                <c:pt idx="17" formatCode="0.00">
                  <c:v>1</c:v>
                </c:pt>
                <c:pt idx="18" formatCode="0.00">
                  <c:v>1.3</c:v>
                </c:pt>
                <c:pt idx="19" formatCode="0.00">
                  <c:v>1.1299999999999999</c:v>
                </c:pt>
                <c:pt idx="20" formatCode="0.00">
                  <c:v>1.1000000000000001</c:v>
                </c:pt>
                <c:pt idx="22" formatCode="0.00">
                  <c:v>1</c:v>
                </c:pt>
                <c:pt idx="23" formatCode="0.00">
                  <c:v>0.73</c:v>
                </c:pt>
                <c:pt idx="24" formatCode="0.00">
                  <c:v>1.04</c:v>
                </c:pt>
                <c:pt idx="25">
                  <c:v>0.78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">
                  <c:v>49</c:v>
                </c:pt>
                <c:pt idx="2">
                  <c:v>47</c:v>
                </c:pt>
                <c:pt idx="3">
                  <c:v>45</c:v>
                </c:pt>
                <c:pt idx="4">
                  <c:v>43</c:v>
                </c:pt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7B8-4EC3-A2F0-EDD9247E9B09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7B8-4EC3-A2F0-EDD9247E9B09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7B8-4EC3-A2F0-EDD9247E9B09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2">
                  <c:v>49</c:v>
                </c:pt>
                <c:pt idx="3">
                  <c:v>47</c:v>
                </c:pt>
                <c:pt idx="4">
                  <c:v>45</c:v>
                </c:pt>
                <c:pt idx="5">
                  <c:v>43</c:v>
                </c:pt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7B8-4EC3-A2F0-EDD9247E9B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67136"/>
        <c:axId val="498668224"/>
      </c:scatterChart>
      <c:valAx>
        <c:axId val="498667136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98668224"/>
        <c:crosses val="autoZero"/>
        <c:crossBetween val="midCat"/>
        <c:majorUnit val="0.5"/>
      </c:valAx>
      <c:valAx>
        <c:axId val="498668224"/>
        <c:scaling>
          <c:orientation val="minMax"/>
          <c:max val="4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671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5">
                    <c:v>0</c:v>
                  </c:pt>
                  <c:pt idx="6">
                    <c:v>0</c:v>
                  </c:pt>
                  <c:pt idx="7">
                    <c:v>0.25</c:v>
                  </c:pt>
                  <c:pt idx="8">
                    <c:v>0.27</c:v>
                  </c:pt>
                  <c:pt idx="9">
                    <c:v>0.22999999999999987</c:v>
                  </c:pt>
                  <c:pt idx="10">
                    <c:v>0.2400000000000001</c:v>
                  </c:pt>
                  <c:pt idx="11">
                    <c:v>0.27000000000000013</c:v>
                  </c:pt>
                  <c:pt idx="12">
                    <c:v>0</c:v>
                  </c:pt>
                  <c:pt idx="13">
                    <c:v>0</c:v>
                  </c:pt>
                  <c:pt idx="14">
                    <c:v>0.55000000000000004</c:v>
                  </c:pt>
                  <c:pt idx="15">
                    <c:v>0.64</c:v>
                  </c:pt>
                  <c:pt idx="16">
                    <c:v>0.46000000000000008</c:v>
                  </c:pt>
                  <c:pt idx="17">
                    <c:v>0.60999999999999988</c:v>
                  </c:pt>
                  <c:pt idx="18">
                    <c:v>0.67999999999999994</c:v>
                  </c:pt>
                  <c:pt idx="19">
                    <c:v>0</c:v>
                  </c:pt>
                  <c:pt idx="20">
                    <c:v>0</c:v>
                  </c:pt>
                  <c:pt idx="21">
                    <c:v>0.27</c:v>
                  </c:pt>
                  <c:pt idx="22">
                    <c:v>0.27</c:v>
                  </c:pt>
                  <c:pt idx="23">
                    <c:v>0.24</c:v>
                  </c:pt>
                  <c:pt idx="24">
                    <c:v>0.27</c:v>
                  </c:pt>
                  <c:pt idx="25">
                    <c:v>0.32000000000000006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5">
                    <c:v>0</c:v>
                  </c:pt>
                  <c:pt idx="6">
                    <c:v>0</c:v>
                  </c:pt>
                  <c:pt idx="7">
                    <c:v>0.20000000000000007</c:v>
                  </c:pt>
                  <c:pt idx="8">
                    <c:v>0.21000000000000008</c:v>
                  </c:pt>
                  <c:pt idx="9">
                    <c:v>0.18000000000000005</c:v>
                  </c:pt>
                  <c:pt idx="10">
                    <c:v>0.18999999999999995</c:v>
                  </c:pt>
                  <c:pt idx="11">
                    <c:v>0.20999999999999996</c:v>
                  </c:pt>
                  <c:pt idx="12">
                    <c:v>0</c:v>
                  </c:pt>
                  <c:pt idx="13">
                    <c:v>0</c:v>
                  </c:pt>
                  <c:pt idx="14">
                    <c:v>0.32</c:v>
                  </c:pt>
                  <c:pt idx="15">
                    <c:v>0.37</c:v>
                  </c:pt>
                  <c:pt idx="16">
                    <c:v>0.27</c:v>
                  </c:pt>
                  <c:pt idx="17">
                    <c:v>0.35000000000000003</c:v>
                  </c:pt>
                  <c:pt idx="18">
                    <c:v>0.35</c:v>
                  </c:pt>
                  <c:pt idx="19">
                    <c:v>0</c:v>
                  </c:pt>
                  <c:pt idx="20">
                    <c:v>0</c:v>
                  </c:pt>
                  <c:pt idx="21">
                    <c:v>0.21000000000000008</c:v>
                  </c:pt>
                  <c:pt idx="22">
                    <c:v>0.21999999999999997</c:v>
                  </c:pt>
                  <c:pt idx="23">
                    <c:v>0.18999999999999995</c:v>
                  </c:pt>
                  <c:pt idx="24">
                    <c:v>0.21999999999999997</c:v>
                  </c:pt>
                  <c:pt idx="25">
                    <c:v>0.24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6" formatCode="0.00">
                  <c:v>1</c:v>
                </c:pt>
                <c:pt idx="7" formatCode="0.00">
                  <c:v>1.02</c:v>
                </c:pt>
                <c:pt idx="8" formatCode="0.00">
                  <c:v>1.08</c:v>
                </c:pt>
                <c:pt idx="9" formatCode="0.00">
                  <c:v>0.92</c:v>
                </c:pt>
                <c:pt idx="10" formatCode="0.00">
                  <c:v>0.86</c:v>
                </c:pt>
                <c:pt idx="11" formatCode="0.00">
                  <c:v>0.83</c:v>
                </c:pt>
                <c:pt idx="13" formatCode="0.00">
                  <c:v>1</c:v>
                </c:pt>
                <c:pt idx="14" formatCode="0.00">
                  <c:v>0.77</c:v>
                </c:pt>
                <c:pt idx="15" formatCode="0.00">
                  <c:v>0.88</c:v>
                </c:pt>
                <c:pt idx="16" formatCode="0.00">
                  <c:v>0.65</c:v>
                </c:pt>
                <c:pt idx="17" formatCode="0.00">
                  <c:v>0.78</c:v>
                </c:pt>
                <c:pt idx="18" formatCode="0.00">
                  <c:v>0.7</c:v>
                </c:pt>
                <c:pt idx="20" formatCode="0.00">
                  <c:v>1</c:v>
                </c:pt>
                <c:pt idx="21" formatCode="0.00">
                  <c:v>1.03</c:v>
                </c:pt>
                <c:pt idx="22" formatCode="0.00">
                  <c:v>1.03</c:v>
                </c:pt>
                <c:pt idx="23" formatCode="0.00">
                  <c:v>0.95</c:v>
                </c:pt>
                <c:pt idx="24" formatCode="0.00">
                  <c:v>0.95</c:v>
                </c:pt>
                <c:pt idx="25">
                  <c:v>1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5">
                  <c:v>41</c:v>
                </c:pt>
                <c:pt idx="6">
                  <c:v>39</c:v>
                </c:pt>
                <c:pt idx="7">
                  <c:v>37</c:v>
                </c:pt>
                <c:pt idx="8">
                  <c:v>35</c:v>
                </c:pt>
                <c:pt idx="9">
                  <c:v>33</c:v>
                </c:pt>
                <c:pt idx="10">
                  <c:v>31</c:v>
                </c:pt>
                <c:pt idx="11">
                  <c:v>29</c:v>
                </c:pt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A69-4FC3-93CA-AF12FD4A617F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A69-4FC3-93CA-AF12FD4A617F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A69-4FC3-93CA-AF12FD4A617F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6">
                  <c:v>41</c:v>
                </c:pt>
                <c:pt idx="7">
                  <c:v>39</c:v>
                </c:pt>
                <c:pt idx="8">
                  <c:v>37</c:v>
                </c:pt>
                <c:pt idx="9">
                  <c:v>35</c:v>
                </c:pt>
                <c:pt idx="10">
                  <c:v>33</c:v>
                </c:pt>
                <c:pt idx="11">
                  <c:v>31</c:v>
                </c:pt>
                <c:pt idx="12">
                  <c:v>29</c:v>
                </c:pt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A69-4FC3-93CA-AF12FD4A6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8655712"/>
        <c:axId val="411124960"/>
      </c:scatterChart>
      <c:valAx>
        <c:axId val="498655712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411124960"/>
        <c:crosses val="autoZero"/>
        <c:crossBetween val="midCat"/>
        <c:majorUnit val="0.5"/>
      </c:valAx>
      <c:valAx>
        <c:axId val="411124960"/>
        <c:scaling>
          <c:orientation val="minMax"/>
          <c:max val="41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4986557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スライド２!$C$3</c:f>
              <c:strCache>
                <c:ptCount val="1"/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iamond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スライド２!$H$4:$H$29</c:f>
                <c:numCache>
                  <c:formatCode>General</c:formatCode>
                  <c:ptCount val="26"/>
                  <c:pt idx="12">
                    <c:v>0</c:v>
                  </c:pt>
                  <c:pt idx="13">
                    <c:v>0</c:v>
                  </c:pt>
                  <c:pt idx="14">
                    <c:v>0.47</c:v>
                  </c:pt>
                  <c:pt idx="15">
                    <c:v>0.42999999999999994</c:v>
                  </c:pt>
                  <c:pt idx="16">
                    <c:v>0.43999999999999995</c:v>
                  </c:pt>
                  <c:pt idx="17">
                    <c:v>0.44000000000000006</c:v>
                  </c:pt>
                  <c:pt idx="18">
                    <c:v>0.5099999999999999</c:v>
                  </c:pt>
                  <c:pt idx="19">
                    <c:v>0</c:v>
                  </c:pt>
                  <c:pt idx="20">
                    <c:v>0</c:v>
                  </c:pt>
                  <c:pt idx="21">
                    <c:v>0.47000000000000008</c:v>
                  </c:pt>
                  <c:pt idx="22">
                    <c:v>0.63</c:v>
                  </c:pt>
                  <c:pt idx="23">
                    <c:v>0.45000000000000007</c:v>
                  </c:pt>
                  <c:pt idx="24">
                    <c:v>0.7</c:v>
                  </c:pt>
                  <c:pt idx="25">
                    <c:v>0.56000000000000005</c:v>
                  </c:pt>
                </c:numCache>
              </c:numRef>
            </c:plus>
            <c:minus>
              <c:numRef>
                <c:f>スライド２!$G$4:$G$29</c:f>
                <c:numCache>
                  <c:formatCode>General</c:formatCode>
                  <c:ptCount val="26"/>
                  <c:pt idx="12">
                    <c:v>0</c:v>
                  </c:pt>
                  <c:pt idx="13">
                    <c:v>0</c:v>
                  </c:pt>
                  <c:pt idx="14">
                    <c:v>0.33000000000000007</c:v>
                  </c:pt>
                  <c:pt idx="15">
                    <c:v>0.30999999999999994</c:v>
                  </c:pt>
                  <c:pt idx="16">
                    <c:v>0.31000000000000005</c:v>
                  </c:pt>
                  <c:pt idx="17">
                    <c:v>0.29000000000000004</c:v>
                  </c:pt>
                  <c:pt idx="18">
                    <c:v>0.32000000000000006</c:v>
                  </c:pt>
                  <c:pt idx="19">
                    <c:v>0</c:v>
                  </c:pt>
                  <c:pt idx="20">
                    <c:v>0</c:v>
                  </c:pt>
                  <c:pt idx="21">
                    <c:v>0.27</c:v>
                  </c:pt>
                  <c:pt idx="22">
                    <c:v>0.36</c:v>
                  </c:pt>
                  <c:pt idx="23">
                    <c:v>0.25</c:v>
                  </c:pt>
                  <c:pt idx="24">
                    <c:v>0.41000000000000003</c:v>
                  </c:pt>
                  <c:pt idx="25">
                    <c:v>0.25</c:v>
                  </c:pt>
                </c:numCache>
              </c:numRef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xVal>
            <c:numRef>
              <c:f>スライド２!$B$4:$B$30</c:f>
              <c:numCache>
                <c:formatCode>General</c:formatCode>
                <c:ptCount val="27"/>
                <c:pt idx="13" formatCode="0.00">
                  <c:v>1</c:v>
                </c:pt>
                <c:pt idx="14" formatCode="0.00">
                  <c:v>1.1000000000000001</c:v>
                </c:pt>
                <c:pt idx="15" formatCode="0.00">
                  <c:v>0.97</c:v>
                </c:pt>
                <c:pt idx="16" formatCode="0.00">
                  <c:v>1.07</c:v>
                </c:pt>
                <c:pt idx="17" formatCode="0.00">
                  <c:v>0.88</c:v>
                </c:pt>
                <c:pt idx="18" formatCode="0.00">
                  <c:v>0.89</c:v>
                </c:pt>
                <c:pt idx="20" formatCode="0.00">
                  <c:v>1</c:v>
                </c:pt>
                <c:pt idx="21" formatCode="0.00">
                  <c:v>0.63</c:v>
                </c:pt>
                <c:pt idx="22" formatCode="0.00">
                  <c:v>0.9</c:v>
                </c:pt>
                <c:pt idx="23" formatCode="0.00">
                  <c:v>0.62</c:v>
                </c:pt>
                <c:pt idx="24" formatCode="0.00">
                  <c:v>0.98</c:v>
                </c:pt>
                <c:pt idx="25">
                  <c:v>0.46</c:v>
                </c:pt>
              </c:numCache>
            </c:numRef>
          </c:xVal>
          <c:yVal>
            <c:numRef>
              <c:f>スライド２!$C$4:$C$30</c:f>
              <c:numCache>
                <c:formatCode>General</c:formatCode>
                <c:ptCount val="27"/>
                <c:pt idx="12">
                  <c:v>27</c:v>
                </c:pt>
                <c:pt idx="13">
                  <c:v>25</c:v>
                </c:pt>
                <c:pt idx="14">
                  <c:v>23</c:v>
                </c:pt>
                <c:pt idx="15">
                  <c:v>21</c:v>
                </c:pt>
                <c:pt idx="16">
                  <c:v>19</c:v>
                </c:pt>
                <c:pt idx="17">
                  <c:v>17</c:v>
                </c:pt>
                <c:pt idx="18">
                  <c:v>15</c:v>
                </c:pt>
                <c:pt idx="19">
                  <c:v>13</c:v>
                </c:pt>
                <c:pt idx="20">
                  <c:v>11</c:v>
                </c:pt>
                <c:pt idx="21">
                  <c:v>9</c:v>
                </c:pt>
                <c:pt idx="22">
                  <c:v>7</c:v>
                </c:pt>
                <c:pt idx="23">
                  <c:v>5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16F-4B0D-A2A6-94180C037FAC}"/>
            </c:ext>
          </c:extLst>
        </c:ser>
        <c:ser>
          <c:idx val="1"/>
          <c:order val="1"/>
          <c:spPr>
            <a:ln w="15875" cap="rnd">
              <a:solidFill>
                <a:schemeClr val="tx1">
                  <a:lumMod val="65000"/>
                  <a:lumOff val="3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スライド２!$F$3:$F$30</c:f>
              <c:numCache>
                <c:formatCode>General</c:formatCode>
                <c:ptCount val="28"/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16F-4B0D-A2A6-94180C037FAC}"/>
            </c:ext>
          </c:extLst>
        </c:ser>
        <c:ser>
          <c:idx val="2"/>
          <c:order val="2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スライド２!$I$3:$I$30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16F-4B0D-A2A6-94180C037FAC}"/>
            </c:ext>
          </c:extLst>
        </c:ser>
        <c:ser>
          <c:idx val="3"/>
          <c:order val="3"/>
          <c:spPr>
            <a:ln w="15875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xVal>
            <c:numRef>
              <c:f>スライド２!$J$3:$J$30</c:f>
              <c:numCache>
                <c:formatCode>General</c:formatCode>
                <c:ptCount val="28"/>
              </c:numCache>
            </c:numRef>
          </c:xVal>
          <c:yVal>
            <c:numRef>
              <c:f>スライド２!$C$3:$C$30</c:f>
              <c:numCache>
                <c:formatCode>General</c:formatCode>
                <c:ptCount val="28"/>
                <c:pt idx="13">
                  <c:v>27</c:v>
                </c:pt>
                <c:pt idx="14">
                  <c:v>25</c:v>
                </c:pt>
                <c:pt idx="15">
                  <c:v>23</c:v>
                </c:pt>
                <c:pt idx="16">
                  <c:v>21</c:v>
                </c:pt>
                <c:pt idx="17">
                  <c:v>19</c:v>
                </c:pt>
                <c:pt idx="18">
                  <c:v>17</c:v>
                </c:pt>
                <c:pt idx="19">
                  <c:v>15</c:v>
                </c:pt>
                <c:pt idx="20">
                  <c:v>13</c:v>
                </c:pt>
                <c:pt idx="21">
                  <c:v>11</c:v>
                </c:pt>
                <c:pt idx="22">
                  <c:v>9</c:v>
                </c:pt>
                <c:pt idx="23">
                  <c:v>7</c:v>
                </c:pt>
                <c:pt idx="24">
                  <c:v>5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16F-4B0D-A2A6-94180C037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0261376"/>
        <c:axId val="660268448"/>
      </c:scatterChart>
      <c:valAx>
        <c:axId val="660261376"/>
        <c:scaling>
          <c:orientation val="minMax"/>
          <c:max val="2"/>
          <c:min val="0"/>
        </c:scaling>
        <c:delete val="0"/>
        <c:axPos val="b"/>
        <c:numFmt formatCode="#,##0.0_);[Red]\(#,##0.0\)" sourceLinked="0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0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660268448"/>
        <c:crosses val="autoZero"/>
        <c:crossBetween val="midCat"/>
        <c:majorUnit val="0.5"/>
      </c:valAx>
      <c:valAx>
        <c:axId val="660268448"/>
        <c:scaling>
          <c:orientation val="minMax"/>
          <c:max val="27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6602613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ysClr val="windowText" lastClr="000000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EBB09A2C-0BE5-4291-AC3C-F4BAEDD89E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xmlns="" id="{C0FEA7FD-7718-42F7-81D6-71A065C306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2CAFE2E-63A0-4596-B0AE-5CE6A25F1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A9F5C51-0A9D-4C92-864C-6D57E67FB8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B5178CB5-B11C-412B-91E5-DF265354A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3627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AF1616E-6193-4409-8E8C-80A8CD6F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3908C01-956D-41DB-8BCC-41D6D8589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51B60682-B5FD-4E53-AF2A-AABBF77B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BA8BA2C-7ACE-4EBF-A8CC-6BF398213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D3F46A42-1B9D-48EA-90CF-BA6CB31D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11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4A07C839-FE68-47A1-94FC-349A2206E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A16B3390-EC89-49DC-B51C-B333E8303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9174F673-1488-494C-A8B5-E7AD9A509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38CFA1C9-ECAD-490B-A1B8-F7D84635B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AB4B9582-490C-4EFC-9F48-4D8C705B9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3132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271A918C-8DA5-44E5-8534-077E635FA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61CC134F-728F-4ADA-80B2-BD53D376D2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90E35DC9-A914-4ACF-8BAD-86B6D6309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909931C7-09AF-4ECF-B338-8822DD118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77B71C65-F016-4912-9F89-CBF4EDF8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0E39AB45-B4DB-4F9B-A4A8-9E93B7832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58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C5997F77-FA8C-4C4A-9C14-BE95A3C05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CBB041C1-6F2D-48C6-9E36-542B97DF9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xmlns="" id="{F5A561EA-FDAB-4C0B-883A-7279B50470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xmlns="" id="{EF0BCABF-4DA8-4688-9E1C-D9C9BCEAA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xmlns="" id="{9FB7AFE7-CD35-4AE3-B47F-D8A3EC7C80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xmlns="" id="{B5727EC2-B7ED-44EB-86A6-FF1A07E03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xmlns="" id="{7DC6A014-09E1-48BD-8802-B773399B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xmlns="" id="{CADAFCC2-DA59-4462-9C0C-FA64A351F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91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175E2EB6-43B1-4AF6-A0B2-3096859BA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xmlns="" id="{6C4C11C6-0C8E-4F06-9AAD-6E3CC824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xmlns="" id="{1856F989-03A3-4E3A-9774-CC83C719F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xmlns="" id="{237BA3E3-A3EA-4145-B425-27857FFC6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106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xmlns="" id="{9B593B83-A678-453D-989C-48CAE94FF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xmlns="" id="{78AED767-7641-4878-8182-0938B1683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xmlns="" id="{CF29A25E-772C-48ED-B045-F3C1A770F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986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6B97E8E1-30BB-40F0-B158-331500ADE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xmlns="" id="{8E422BE6-F6D9-41F3-80E6-9B68C822A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B3B9FA46-E7C0-427C-A436-81B05759C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584D5D45-EC95-44DF-88A9-6500C3A2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2DADC44E-AFF9-44C1-8935-457ECFD46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7175D38D-DD2F-45DE-9BED-3034A9110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4806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B266F82F-8738-4183-9FD0-C69AAB5AF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xmlns="" id="{E9EB5684-2AE0-4B0A-8DE2-3E146B8167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xmlns="" id="{A7E5D40E-50C5-4C2D-A935-A01BB1FE0D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xmlns="" id="{7CA70508-C59F-4FA9-B560-7574EBACE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xmlns="" id="{3626E0F1-4749-4904-93F5-0F30798E7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xmlns="" id="{56D9221B-AC26-4E93-91DB-4B4769122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56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xmlns="" id="{A6845964-044D-4EFE-B14C-5F1EE2C3A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29FEB9C6-8737-4AE4-A0B2-45031E40E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68719C17-FA52-49F4-8B4B-B990B5D3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4790BE24-9753-493A-9A7C-F359DA06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09E2BA4-952E-4C49-943A-31793BAC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6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xmlns="" id="{3DC8B572-B3E5-45CB-A7C6-56FA09B441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xmlns="" id="{42D30A34-C2E8-4E18-A94F-32A1DB6933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8314C0E0-1796-4004-B875-933E83E73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C4666479-A81E-48B5-98B9-EC7DC6EF7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E5EE1A39-94A2-456B-9487-979437A44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57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xmlns="" id="{3BBB3994-F3AE-4182-87A8-3A4E2E33A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xmlns="" id="{952B2427-B3CA-4F80-9249-C1FA79C82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xmlns="" id="{081FFDB0-E7E5-49FA-85FE-FA41BEADE6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E90C9-E738-409D-9614-78851F040AF5}" type="datetimeFigureOut">
              <a:rPr kumimoji="1" lang="ja-JP" altLang="en-US" smtClean="0"/>
              <a:t>2022/4/28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xmlns="" id="{FFF66C84-80C4-4914-92B5-0A724DA2D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xmlns="" id="{40F29601-6E55-411D-A859-BBA6A51B2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13685-0609-4154-8BF5-11252BE6DB6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8319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矢印: 左右 23">
            <a:extLst>
              <a:ext uri="{FF2B5EF4-FFF2-40B4-BE49-F238E27FC236}">
                <a16:creationId xmlns:a16="http://schemas.microsoft.com/office/drawing/2014/main" xmlns="" id="{1B3F4E4B-2DDA-4A90-8713-419B4BABB764}"/>
              </a:ext>
            </a:extLst>
          </p:cNvPr>
          <p:cNvSpPr/>
          <p:nvPr/>
        </p:nvSpPr>
        <p:spPr>
          <a:xfrm>
            <a:off x="817034" y="3555966"/>
            <a:ext cx="3210650" cy="588597"/>
          </a:xfrm>
          <a:prstGeom prst="leftRightArrow">
            <a:avLst>
              <a:gd name="adj1" fmla="val 36238"/>
              <a:gd name="adj2" fmla="val 7201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xmlns="" id="{3399F910-66B8-42B4-B142-9A882B5E3E4F}"/>
              </a:ext>
            </a:extLst>
          </p:cNvPr>
          <p:cNvSpPr txBox="1"/>
          <p:nvPr/>
        </p:nvSpPr>
        <p:spPr>
          <a:xfrm>
            <a:off x="2926513" y="2260482"/>
            <a:ext cx="2405462" cy="30777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SGLT 2 Inhibitor User</a:t>
            </a:r>
            <a:endParaRPr lang="ja-JP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矢印: 右 2">
            <a:extLst>
              <a:ext uri="{FF2B5EF4-FFF2-40B4-BE49-F238E27FC236}">
                <a16:creationId xmlns:a16="http://schemas.microsoft.com/office/drawing/2014/main" xmlns="" id="{28BBAFA3-90B5-453F-9803-6FFE783149F3}"/>
              </a:ext>
            </a:extLst>
          </p:cNvPr>
          <p:cNvSpPr/>
          <p:nvPr/>
        </p:nvSpPr>
        <p:spPr>
          <a:xfrm>
            <a:off x="6195110" y="3428975"/>
            <a:ext cx="5399992" cy="843280"/>
          </a:xfrm>
          <a:prstGeom prst="rightArrow">
            <a:avLst/>
          </a:prstGeom>
          <a:gradFill flip="none" rotWithShape="1">
            <a:gsLst>
              <a:gs pos="29000">
                <a:schemeClr val="accent1"/>
              </a:gs>
              <a:gs pos="63000">
                <a:srgbClr val="00B0F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矢印: 右 6">
            <a:extLst>
              <a:ext uri="{FF2B5EF4-FFF2-40B4-BE49-F238E27FC236}">
                <a16:creationId xmlns:a16="http://schemas.microsoft.com/office/drawing/2014/main" xmlns="" id="{3B102169-0E89-41AB-B268-22A8059A7A01}"/>
              </a:ext>
            </a:extLst>
          </p:cNvPr>
          <p:cNvSpPr/>
          <p:nvPr/>
        </p:nvSpPr>
        <p:spPr>
          <a:xfrm rot="16200000">
            <a:off x="771317" y="4464387"/>
            <a:ext cx="461433" cy="3699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矢印: 右 7">
            <a:extLst>
              <a:ext uri="{FF2B5EF4-FFF2-40B4-BE49-F238E27FC236}">
                <a16:creationId xmlns:a16="http://schemas.microsoft.com/office/drawing/2014/main" xmlns="" id="{28AC9567-3C72-467D-9D89-D02C23EA0FB2}"/>
              </a:ext>
            </a:extLst>
          </p:cNvPr>
          <p:cNvSpPr/>
          <p:nvPr/>
        </p:nvSpPr>
        <p:spPr>
          <a:xfrm rot="16200000">
            <a:off x="3833137" y="4464387"/>
            <a:ext cx="461433" cy="3699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xmlns="" id="{B55DE679-4F5F-4B73-A78E-27C38B8888CF}"/>
              </a:ext>
            </a:extLst>
          </p:cNvPr>
          <p:cNvSpPr txBox="1"/>
          <p:nvPr/>
        </p:nvSpPr>
        <p:spPr>
          <a:xfrm>
            <a:off x="6275491" y="3686567"/>
            <a:ext cx="25651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Observation Period</a:t>
            </a:r>
            <a:endParaRPr lang="ja-JP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xmlns="" id="{5617DECE-8115-4427-8500-C5209685AA35}"/>
              </a:ext>
            </a:extLst>
          </p:cNvPr>
          <p:cNvSpPr txBox="1"/>
          <p:nvPr/>
        </p:nvSpPr>
        <p:spPr>
          <a:xfrm>
            <a:off x="1631251" y="3696727"/>
            <a:ext cx="16315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Look-Back Period</a:t>
            </a:r>
            <a:endParaRPr lang="ja-JP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xmlns="" id="{D1AFB7FD-974F-426A-BACA-E5DDE0964FCB}"/>
              </a:ext>
            </a:extLst>
          </p:cNvPr>
          <p:cNvSpPr txBox="1"/>
          <p:nvPr/>
        </p:nvSpPr>
        <p:spPr>
          <a:xfrm>
            <a:off x="2964151" y="4924698"/>
            <a:ext cx="2219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</a:t>
            </a:r>
          </a:p>
          <a:p>
            <a:pPr algn="ctr"/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endParaRPr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84035252-E4F3-4CB9-B522-C4F26F4EF4A6}"/>
              </a:ext>
            </a:extLst>
          </p:cNvPr>
          <p:cNvSpPr txBox="1"/>
          <p:nvPr/>
        </p:nvSpPr>
        <p:spPr>
          <a:xfrm>
            <a:off x="1471241" y="4069148"/>
            <a:ext cx="1925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(At least four months)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グラフィックス 57" descr="グループ">
            <a:extLst>
              <a:ext uri="{FF2B5EF4-FFF2-40B4-BE49-F238E27FC236}">
                <a16:creationId xmlns:a16="http://schemas.microsoft.com/office/drawing/2014/main" xmlns="" id="{26CE258B-8158-43E0-9AFF-BFE5F4D1EF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7122" t="17520" r="4218" b="21539"/>
          <a:stretch/>
        </p:blipFill>
        <p:spPr>
          <a:xfrm flipH="1">
            <a:off x="4095418" y="2834190"/>
            <a:ext cx="1038286" cy="713655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xmlns="" id="{D7BEEE2D-04D3-4B6B-A0D3-D79ECB8242AF}"/>
              </a:ext>
            </a:extLst>
          </p:cNvPr>
          <p:cNvSpPr txBox="1"/>
          <p:nvPr/>
        </p:nvSpPr>
        <p:spPr>
          <a:xfrm>
            <a:off x="194587" y="4924699"/>
            <a:ext cx="16148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</a:t>
            </a:r>
          </a:p>
          <a:p>
            <a:pPr algn="ctr"/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Coverage</a:t>
            </a:r>
            <a:endParaRPr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xmlns="" id="{4DB7D66D-DD2E-4879-991C-000EA48B54F7}"/>
              </a:ext>
            </a:extLst>
          </p:cNvPr>
          <p:cNvSpPr txBox="1"/>
          <p:nvPr/>
        </p:nvSpPr>
        <p:spPr>
          <a:xfrm>
            <a:off x="8526419" y="4376925"/>
            <a:ext cx="2680390" cy="156966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Endpoint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Heart Failure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Myocardial Infarction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Angina Pectoris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Stroke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Atrial Fibrillation</a:t>
            </a:r>
            <a:endParaRPr lang="ja-JP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グラフィックス 27" descr="グループ">
            <a:extLst>
              <a:ext uri="{FF2B5EF4-FFF2-40B4-BE49-F238E27FC236}">
                <a16:creationId xmlns:a16="http://schemas.microsoft.com/office/drawing/2014/main" xmlns="" id="{74D80B6B-3B3B-433F-9F8E-D51F345C7E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7122" t="17520" r="4218" b="21539"/>
          <a:stretch/>
        </p:blipFill>
        <p:spPr>
          <a:xfrm flipH="1">
            <a:off x="3112901" y="2834190"/>
            <a:ext cx="1038286" cy="713655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xmlns="" id="{2514C7F2-51D1-431D-B817-2F323D9F0B27}"/>
              </a:ext>
            </a:extLst>
          </p:cNvPr>
          <p:cNvSpPr txBox="1"/>
          <p:nvPr/>
        </p:nvSpPr>
        <p:spPr>
          <a:xfrm>
            <a:off x="7295673" y="1592412"/>
            <a:ext cx="3086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Dapagliflozin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xmlns="" id="{18008AE7-46BD-4BA6-80B7-BBB022B2C891}"/>
              </a:ext>
            </a:extLst>
          </p:cNvPr>
          <p:cNvSpPr txBox="1"/>
          <p:nvPr/>
        </p:nvSpPr>
        <p:spPr>
          <a:xfrm>
            <a:off x="7295673" y="935904"/>
            <a:ext cx="3086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Empagliflozin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xmlns="" id="{681D105F-C84F-4C08-8A46-A7333428C160}"/>
              </a:ext>
            </a:extLst>
          </p:cNvPr>
          <p:cNvSpPr txBox="1"/>
          <p:nvPr/>
        </p:nvSpPr>
        <p:spPr>
          <a:xfrm>
            <a:off x="7295673" y="2371922"/>
            <a:ext cx="30868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Canagliflozin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グラフィックス 38" descr="男性と女性">
            <a:extLst>
              <a:ext uri="{FF2B5EF4-FFF2-40B4-BE49-F238E27FC236}">
                <a16:creationId xmlns:a16="http://schemas.microsoft.com/office/drawing/2014/main" xmlns="" id="{D21C2439-FA29-4BD4-A5B4-03376D6CD5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4079" y="719750"/>
            <a:ext cx="796434" cy="796434"/>
          </a:xfrm>
          <a:prstGeom prst="rect">
            <a:avLst/>
          </a:prstGeom>
        </p:spPr>
      </p:pic>
      <p:pic>
        <p:nvPicPr>
          <p:cNvPr id="40" name="グラフィックス 39" descr="男性と女性">
            <a:extLst>
              <a:ext uri="{FF2B5EF4-FFF2-40B4-BE49-F238E27FC236}">
                <a16:creationId xmlns:a16="http://schemas.microsoft.com/office/drawing/2014/main" xmlns="" id="{24F77B06-DB85-4104-891E-9AEA602135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4079" y="1439588"/>
            <a:ext cx="796434" cy="796434"/>
          </a:xfrm>
          <a:prstGeom prst="rect">
            <a:avLst/>
          </a:prstGeom>
        </p:spPr>
      </p:pic>
      <p:pic>
        <p:nvPicPr>
          <p:cNvPr id="41" name="グラフィックス 40" descr="男性と女性">
            <a:extLst>
              <a:ext uri="{FF2B5EF4-FFF2-40B4-BE49-F238E27FC236}">
                <a16:creationId xmlns:a16="http://schemas.microsoft.com/office/drawing/2014/main" xmlns="" id="{EAE1B386-64A1-4A62-8BDF-A7D340A0FF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4079" y="2143278"/>
            <a:ext cx="796434" cy="796434"/>
          </a:xfrm>
          <a:prstGeom prst="rect">
            <a:avLst/>
          </a:prstGeom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xmlns="" id="{440D1D03-2D38-4BB1-84D0-F4BB2B54E973}"/>
              </a:ext>
            </a:extLst>
          </p:cNvPr>
          <p:cNvCxnSpPr>
            <a:cxnSpLocks/>
            <a:endCxn id="44" idx="1"/>
          </p:cNvCxnSpPr>
          <p:nvPr/>
        </p:nvCxnSpPr>
        <p:spPr>
          <a:xfrm>
            <a:off x="5158694" y="3261160"/>
            <a:ext cx="1355385" cy="7740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xmlns="" id="{5D6D343B-2B95-4530-9750-7E12216A4DB3}"/>
              </a:ext>
            </a:extLst>
          </p:cNvPr>
          <p:cNvCxnSpPr>
            <a:cxnSpLocks/>
            <a:endCxn id="40" idx="1"/>
          </p:cNvCxnSpPr>
          <p:nvPr/>
        </p:nvCxnSpPr>
        <p:spPr>
          <a:xfrm flipV="1">
            <a:off x="5670576" y="1837805"/>
            <a:ext cx="843503" cy="1378760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xmlns="" id="{F5888CB3-1B39-4850-856B-C5C7A8084161}"/>
              </a:ext>
            </a:extLst>
          </p:cNvPr>
          <p:cNvCxnSpPr>
            <a:cxnSpLocks/>
            <a:endCxn id="41" idx="1"/>
          </p:cNvCxnSpPr>
          <p:nvPr/>
        </p:nvCxnSpPr>
        <p:spPr>
          <a:xfrm flipV="1">
            <a:off x="5645658" y="2541495"/>
            <a:ext cx="868421" cy="719665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xmlns="" id="{63BE364A-CB10-4F59-8913-64948541D46E}"/>
              </a:ext>
            </a:extLst>
          </p:cNvPr>
          <p:cNvSpPr txBox="1"/>
          <p:nvPr/>
        </p:nvSpPr>
        <p:spPr>
          <a:xfrm>
            <a:off x="162937" y="110447"/>
            <a:ext cx="81902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20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S1</a:t>
            </a:r>
            <a:r>
              <a:rPr lang="en-US" altLang="ja-JP" sz="20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Study Design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xmlns="" id="{681D105F-C84F-4C08-8A46-A7333428C160}"/>
              </a:ext>
            </a:extLst>
          </p:cNvPr>
          <p:cNvSpPr txBox="1"/>
          <p:nvPr/>
        </p:nvSpPr>
        <p:spPr>
          <a:xfrm>
            <a:off x="7295673" y="3099327"/>
            <a:ext cx="47954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Others (Ipragliflozin/Tofogliflozin/Luseogliflozin)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グラフィックス 40" descr="男性と女性">
            <a:extLst>
              <a:ext uri="{FF2B5EF4-FFF2-40B4-BE49-F238E27FC236}">
                <a16:creationId xmlns:a16="http://schemas.microsoft.com/office/drawing/2014/main" xmlns="" id="{EAE1B386-64A1-4A62-8BDF-A7D340A0FF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514079" y="2870683"/>
            <a:ext cx="796434" cy="796434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4037368" y="3639229"/>
            <a:ext cx="56269" cy="40280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矢印: 左右 23">
            <a:extLst>
              <a:ext uri="{FF2B5EF4-FFF2-40B4-BE49-F238E27FC236}">
                <a16:creationId xmlns:a16="http://schemas.microsoft.com/office/drawing/2014/main" xmlns="" id="{1B3F4E4B-2DDA-4A90-8713-419B4BABB764}"/>
              </a:ext>
            </a:extLst>
          </p:cNvPr>
          <p:cNvSpPr/>
          <p:nvPr/>
        </p:nvSpPr>
        <p:spPr>
          <a:xfrm>
            <a:off x="4110566" y="3555966"/>
            <a:ext cx="2084543" cy="588597"/>
          </a:xfrm>
          <a:prstGeom prst="leftRightArrow">
            <a:avLst>
              <a:gd name="adj1" fmla="val 36238"/>
              <a:gd name="adj2" fmla="val 7201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xmlns="" id="{5617DECE-8115-4427-8500-C5209685AA35}"/>
              </a:ext>
            </a:extLst>
          </p:cNvPr>
          <p:cNvSpPr txBox="1"/>
          <p:nvPr/>
        </p:nvSpPr>
        <p:spPr>
          <a:xfrm>
            <a:off x="4407942" y="3696727"/>
            <a:ext cx="15070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Induction Period</a:t>
            </a:r>
            <a:endParaRPr lang="ja-JP" alt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xmlns="" id="{84035252-E4F3-4CB9-B522-C4F26F4EF4A6}"/>
              </a:ext>
            </a:extLst>
          </p:cNvPr>
          <p:cNvSpPr txBox="1"/>
          <p:nvPr/>
        </p:nvSpPr>
        <p:spPr>
          <a:xfrm>
            <a:off x="4196110" y="4069148"/>
            <a:ext cx="19257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(One month)</a:t>
            </a:r>
            <a:endParaRPr lang="ja-JP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xmlns="" id="{5D6D343B-2B95-4530-9750-7E12216A4DB3}"/>
              </a:ext>
            </a:extLst>
          </p:cNvPr>
          <p:cNvCxnSpPr>
            <a:cxnSpLocks/>
            <a:endCxn id="39" idx="1"/>
          </p:cNvCxnSpPr>
          <p:nvPr/>
        </p:nvCxnSpPr>
        <p:spPr>
          <a:xfrm flipV="1">
            <a:off x="5648325" y="1117967"/>
            <a:ext cx="865754" cy="2136688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633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4769574"/>
              </p:ext>
            </p:extLst>
          </p:nvPr>
        </p:nvGraphicFramePr>
        <p:xfrm>
          <a:off x="104400" y="3024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21096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63418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0.2283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4,308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149.6 (126.1-177.6)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3,782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145.1 (122.6-171.8)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(0.73-1.18) 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(0.74-1.20)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0.95 (0.75-1.22)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166.7 (141.5-196.8)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1.09 (0.86-1.38)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(0.86-1.39)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1.11 (0.87-1.41)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9,028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319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138.1 (123.7-154.1)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(0.71-1.07)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(0.72-1.08)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(0.73-1.11)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0.6231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4,308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28.0 (18.9-41.5)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3,782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25.3 (17.0-37.8)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(0.49-1.51)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(0.50-1.53)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(0.44-1.38)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27.8 (18.7-41.5)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(0.55-1.70)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(0.55-1.69)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0.89 (0.50-1.56)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9,028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(19.1-31.9)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(0.51-1.32)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0.83 (0.51-1.33)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(0.45-1.19)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0.8683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4,308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140.5 (117.7-167.6)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3,782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142.4 (120.0-168.8)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1.01 (0.79-1.29)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(0.80-1.31)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(0.75-1.23)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143.0 (119.7-170.9)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(0.79-1.31)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(0.79-1.31)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(0.77-1.27)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9,028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139.8 (125.3-155.9)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(0.81-1.22)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(0.81-1.23)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(0.75-1.14)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4,308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56.4 (42.8-74.4)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3,782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56.2 (42.9-73.5)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(0.68-1.47)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(0.70-1.51)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(0.66-1.44)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54.7 (41.1-72.8)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(0.65-1.44)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(0.65-1.45)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0.95 (0.64-1.42)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9,028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56.8 (48.0-67.4)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(0.72-1.39)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(0.73-1.41)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(0.68-1.32)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0.4144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4,308 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29.2 (20.0-42.9)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3,782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19.0 (11.9-30.1)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0.62 (0.34-1.13)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0.63 (0.35-1.16)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0.61 (0.33-1.12)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25.5 (16.8-38.7)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0.85 (0.48-1.51)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(0.49-1.51)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0.85 (0.48-1.51)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9,028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23.4 (18.0-30.5)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0.76 (0.48-1.22)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(0.48-1.24)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0.75 (0.46-1.21)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6"/>
            <a:ext cx="11697759" cy="338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S2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(Continuous Prescription Group)</a:t>
            </a:r>
          </a:p>
        </p:txBody>
      </p:sp>
      <p:graphicFrame>
        <p:nvGraphicFramePr>
          <p:cNvPr id="8" name="グラフ 7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432211"/>
              </p:ext>
            </p:extLst>
          </p:nvPr>
        </p:nvGraphicFramePr>
        <p:xfrm>
          <a:off x="7350020" y="528320"/>
          <a:ext cx="3262840" cy="64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452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2076"/>
              </p:ext>
            </p:extLst>
          </p:nvPr>
        </p:nvGraphicFramePr>
        <p:xfrm>
          <a:off x="109393" y="2952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29563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4951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155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4,878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157.7 (133.8-185.9)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154.1 (131.5-180.5)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(0.75-1.18)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(0.75-1.19)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(0.77-1.23)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164.8 (140.0-194.0)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(0.81-1.29)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(0.81-1.29)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(0.83-1.33)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339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138.3 (124.4-153.9)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0.83 (0.68-1.02)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(0.69-1.02)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(0.71-1.06)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0.2895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4,878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28.4 (19.3-41.7)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(16.7-36.6)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(0.47-1.42)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(0.47-1.43)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0.72 (0.41-1.25)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(16.3-37.5)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(0.48-1.49)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(0.48-1.48)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0.76 (0.43-1.35)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22.5 (17.3-29.2)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0.72 (0.45-1.16)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(0.45-1.17)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0.62 (0.38-1.01)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0.6768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4,878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136.5 (114.4-162.8)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156.1 (133.3-182.8)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1.14 (0.90-1.45)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1.15 (0.91-1.46)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(0.84-1.35)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137.0 (114.6-163.8)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(0.78-1.29)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(0.78-1.29)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(0.75-1.24)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345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141.7 (127.5-157.5)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(0.84-1.28)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(0.85-1.28)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0.95 (0.77-1.17)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0.8537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4,878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54.8 (41.6-72.3)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63.7 (49.8-81.4)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(0.80-1.69)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1.19 (0.82-1.72)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1.13 (0.78-1.65)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58.7 (44.7-77.0)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(0.73-1.58)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(0.73-1.58)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(0.71-1.56)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58.4 (49.6-68.7)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(0.77-1.47)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(0.77-1.48)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1.00 (0.72-1.39)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0.2192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4,878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31.7 (22.0-45.6)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4,369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20.7 (13.5-31.8)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0.63 (0.36-1.11)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0.64 (0.36-1.13)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0.60 (0.34-1.07)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29.2 (19.9-42.9)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0.91 (0.53-1.54)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0.91 (0.53-1.54)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0.89 (0.52-1.51)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10,281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22.8 (17.6-29.6)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(0.44-1.09)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(0.45-1.10)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0.67 (0.42-1.07)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6"/>
            <a:ext cx="10328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Figure S3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(Induction Period ≥ 90 Days)</a:t>
            </a: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445689"/>
              </p:ext>
            </p:extLst>
          </p:nvPr>
        </p:nvGraphicFramePr>
        <p:xfrm>
          <a:off x="7248420" y="487680"/>
          <a:ext cx="3262840" cy="6441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6044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559410"/>
              </p:ext>
            </p:extLst>
          </p:nvPr>
        </p:nvGraphicFramePr>
        <p:xfrm>
          <a:off x="109393" y="2952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25330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9184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0.3210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5,937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158.6 (137.0-183.6)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157.9 (137.2-181.8)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(0.79-1.19)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(0.79-1.19)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(0.81-1.22)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4,959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167.4 (144.8-193.6)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(0.85-1.28)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(0.85-1.28)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(0.86-1.30)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439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  145.3 (132.4-159.6)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(0.74-1.05)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0.89 (0.75-1.06)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0.91 (0.76-1.08)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0.4951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5,937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29.6 (21.1-41.4)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 (17.4-35.2)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0.81 (0.49-1.31)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(0.50-1.33)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(0.44-1.19)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4,959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28.9 (20.4-40.8)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(0.59-1.56)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(0.59-1.55)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(0.53-1.42)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26.3 (21.2-32.7)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(0.56-1.26)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0.75 (0.49-1.13)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0.75 (0.49-1.13)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0.8583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5,937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140.7 (120.4-164.3)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152.8 (132.4-176.3)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1.08 (0.88-1.34)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1.09 (0.89-1.35)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(0.83-1.27)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4,959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150.8 (129.4-175.7)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(0.86-1.33)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1.09 (0.89-1.35)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(0.83-1.29)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440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146.5 (133.4-160.8)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(0.87-1.25)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(0.87-1.26)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(0.80-1.17)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0.9042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5,937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61.2 (48.4-77.4)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63.4 (50.9-79.1)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(0.75-1.43)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(0.77-1.46)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1.01 (0.73-1.40)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4,959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57.0 (44.6-73.0)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(0.66-1.31)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(0.66-1.31)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(0.65-1.29)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60.3 (52.3-69.7)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(0.74-1.29)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(0.75-1.30)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(0.70-1.24)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0.2566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5,937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29.6 (21.1-41.4)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5,273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 (13.5-29.5)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0.65 (0.39-1.09)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0.66 (0.39-1.11)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0.62 (0.37-1.05)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286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4,959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28.8 (20.4-40.8)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(0.59-1.55)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0.95 (0.59-1.55)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(0.57-1.52)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12,287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 (19.4-30.5)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0.79 (0.53-1.19)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0.80 (0.53-1.21)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0.76 (0.50-1.15)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7"/>
            <a:ext cx="11498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S4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(Multiple Imputations for Missing Data)</a:t>
            </a: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2153510"/>
              </p:ext>
            </p:extLst>
          </p:nvPr>
        </p:nvGraphicFramePr>
        <p:xfrm>
          <a:off x="7352156" y="519764"/>
          <a:ext cx="3262840" cy="6408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400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117794"/>
              </p:ext>
            </p:extLst>
          </p:nvPr>
        </p:nvGraphicFramePr>
        <p:xfrm>
          <a:off x="109393" y="2952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54963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29551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0.1415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156.7 (133.9-183.5)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159.7 (137.5-185.5)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(0.79-1.23)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(0.80-1.24)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(0.81-1.27)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168.7 (144.5-197.0)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(0.85-1.32)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(0.85-1.32)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1.08 (0.87-1.35)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369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140.0 (126.5-155.1)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(0.71-1.04)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(0.71-1.04)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(0.73-1.07)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0.4659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26.8 (18.4-39.1)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(17.0-36.1)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(0.51-1.49)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(0.52-1.50)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0.77 (0.45-1.31)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26.9 (18.3-39.5)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(0.57-1.68)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(0.57-1.67)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(0.51-1.53)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23.5 (18.3-30.0)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0.81 (0.51-1.29)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(0.51-1.30)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(0.43-1.12)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0.8333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138.4 (117.1-163.6)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151.9 (130.2-177.1)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(0.87-1.38)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1.11 (0.88-1.39)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(0.82-1.30)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147.4 (124.9-174.0)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(0.84-1.35)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(0.84-1.35)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(0.81-1.31)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376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143.6 (129.8-158.9)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(0.85-1.27)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(0.86-1.27)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(0.79-1.17)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0.8597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56.9 (43.9-73.8)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64.5 (51.0-81.5)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1.14 (0.80-1.61)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(0.82-1.64)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(0.77-1.56)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56.0 (42.9-73.1)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(0.68-1.43)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(0.68-1.44)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0.96 (0.66-1.40)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59.5 (51.0-69.5)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(0.77-1.41)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(0.77-1.42)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(0.71-1.34)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29.8 (20.9-42.7)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20.1 (13.2-30.5)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0.65 (0.37-1.13)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0.66 (0.38-1.14)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0.63 (0.36-1.10)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27.9 (19.1-40.7)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(0.54-1.55)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(0.54-1.55)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(0.53-1.54)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22.3 (17.3-28.8)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0.72 (0.46-1.12)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(0.47-1.13)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(0.44-1.09)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6"/>
            <a:ext cx="10316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S5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(Competing Risks Model) </a:t>
            </a: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2784986"/>
              </p:ext>
            </p:extLst>
          </p:nvPr>
        </p:nvGraphicFramePr>
        <p:xfrm>
          <a:off x="7313657" y="510140"/>
          <a:ext cx="3262840" cy="6427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8693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732379"/>
              </p:ext>
            </p:extLst>
          </p:nvPr>
        </p:nvGraphicFramePr>
        <p:xfrm>
          <a:off x="240632" y="557834"/>
          <a:ext cx="11733653" cy="15087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656115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799771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5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Death</a:t>
                      </a:r>
                      <a:endParaRPr kumimoji="1" lang="ja-JP" altLang="en-US" sz="10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0.9705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11.9 (6.7-20.9)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10.0 (5.6-18.1)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(0.34-1.78)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0.79 (0.35-1.82)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0.89 (0.39-2.04)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9.3 (4.8-17.8)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0.74 (0.31-1.77)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0.75 (0.32-1.78)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0.81 (0.34-1.94)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5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10,921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10.0 (6.9-14.6)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0.75 (0.38-1.50)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0.76 (0.38-1.52)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(0.43-1.75)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5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0E86975A-5339-4F5D-88F4-75D1EE03F0A0}"/>
              </a:ext>
            </a:extLst>
          </p:cNvPr>
          <p:cNvSpPr txBox="1"/>
          <p:nvPr/>
        </p:nvSpPr>
        <p:spPr>
          <a:xfrm>
            <a:off x="10537" y="110447"/>
            <a:ext cx="81902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20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S6</a:t>
            </a:r>
            <a:r>
              <a:rPr lang="en-US" altLang="ja-JP" sz="20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All-Cause Mortality among SGLT2 Inhibitors </a:t>
            </a: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4429581"/>
              </p:ext>
            </p:extLst>
          </p:nvPr>
        </p:nvGraphicFramePr>
        <p:xfrm>
          <a:off x="7179735" y="956733"/>
          <a:ext cx="3121552" cy="1411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43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678343"/>
              </p:ext>
            </p:extLst>
          </p:nvPr>
        </p:nvGraphicFramePr>
        <p:xfrm>
          <a:off x="109393" y="2952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25330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9184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0.0126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2,717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157.7 (133.8-185.9)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2,387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154.1 (131.5-180.5)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(0.68-1.28)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(0.68-1.30)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(0.72-1.37)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2,260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164.8 (140.0-194.0)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1.15 (0.84-1.59)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(0.84-1.60)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1.19 (0.87-1.65)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5,593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138.3 (124.4-153.9)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(0.55-0.96)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(0.55-0.97)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0.77 (0.57-1.02)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0.2114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2,717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28.4 (19.3-41.7)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2,387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(16.7-36.6)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1.08 (0.51-2.31)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(0.51-2.34)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(0.42-1.99)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2,260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(16.3-37.5)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(0.43-2.21)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(0.43-2.23)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0.91 (0.40-2.07)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5,593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22.5 (17.3-29.2)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0.65 (0.32-1.32)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0.66 (0.33-1.34)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0.53 (0.26-1.11)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0.0999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2,717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136.5 (114.4-162.8)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2,387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156.1 (133.3-182.8)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1.30 (0.92-1.82)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1.31 (0.94-1.84)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1.22 (0.87-1.72)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2,260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137.0 (114.6-163.8)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(0.64-1.37)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(0.65-1.38)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(0.65-1.38)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5,593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141.7 (127.5-157.5)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(0.68-1.26)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(0.69-1.27)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(0.63-1.18)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0.3940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2,717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54.8 (41.6-72.3)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2,387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63.7 (49.8-81.4)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1.38 (0.82-2.31)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1.42 (0.85-2.39)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1.42 (0.84-2.41)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2,260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58.7 (44.7-77.0)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(0.59-1.86)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(0.59-1.86)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(0.59-1.86)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5,593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58.4 (49.6-68.7)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(0.65-1.66)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1.05 (0.66-1.68)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(0.63-1.65)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0.0690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2,717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31.7 (22.0-45.6)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2,387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20.7 (13.5-31.8)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0.43 (0.16-1.16)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0.44 (0.16-1.18)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0.43 (0.16-1.16)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2,260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29.2 (19.9-42.9)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1.35 (0.63-2.88)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1.36 (0.63-2.90)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1.38 (0.65-2.96)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5,593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22.8 (17.6-29.6)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Yu Gothic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(0.35-1.41)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0.71 (0.35-1.44)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0.70 (0.34-1.44)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6"/>
            <a:ext cx="120720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S7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(Adjusted for Estimated Glomerular Filtration Rate)</a:t>
            </a:r>
          </a:p>
        </p:txBody>
      </p:sp>
      <p:graphicFrame>
        <p:nvGraphicFramePr>
          <p:cNvPr id="6" name="グラフ 5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753410"/>
              </p:ext>
            </p:extLst>
          </p:nvPr>
        </p:nvGraphicFramePr>
        <p:xfrm>
          <a:off x="7329700" y="518160"/>
          <a:ext cx="3262840" cy="64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075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136586"/>
              </p:ext>
            </p:extLst>
          </p:nvPr>
        </p:nvGraphicFramePr>
        <p:xfrm>
          <a:off x="109393" y="295200"/>
          <a:ext cx="11973215" cy="63398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588168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822476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25330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9184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4057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260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599626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0211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3,995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174.8 (147.5-207.2)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0.4039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3,295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183.5 (155.8-216.1)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1.01 (0.80-1.28)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(0.81-1.29)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(0.83-1.34)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3,188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183.9 (154.8-218.6)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(0.81-1.32)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(0.81-1.32)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(0.83-1.36)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7,716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304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158.1 (141.3-176.9)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(0.71-1.06)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0.87 (0.71-1.07)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(0.75-1.13)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3,995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33.5 (22.8-49.2)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0.3191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3,295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30.0 (20.1-44.7)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(0.48-1.47)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(0.48-1.47)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0.72 (0.41-1.26)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3,188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34.9 (23.6-51.6)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1.01 (0.58-1.75)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1.01 (0.58-1.74)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(0.52-1.57)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7,716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28.5 (22.0-37.1)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(0.49-1.26)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(0.49-1.26)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0.66 (0.40-1.07)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3,995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152.3 (127.0-182.7)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3,295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179.8 (152.4-212.2)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1.18 (0.92-1.51)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1.19 (0.93-1.52)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(0.85-1.41)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3,188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168.2 (140.4-201.5)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1.11 (0.86-1.43)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1.11 (0.86-1.43)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(0.82-1.37)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4371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7,716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170.6 (153.0-190.1)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1.12 (0.91-1.39)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1.12 (0.91-1.39)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1.03 (0.83-1.29)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427954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3,995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59.6 (44.6-79.5)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0.5910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90515346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3,295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79.3 (61.9-101.5)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1.34 (0.91-1.96)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1.35 (0.92-1.98)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1.30 (0.88-1.91)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716573452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3,188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67.3 (50.7-89.3)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1.13 (0.75-1.70)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1.14 (0.76-1.70)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1.13 (0.75-1.69)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67113193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7,716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69.2 (58.4-81.9)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(0.83-1.63)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(0.83-1.63)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(0.78-1.56)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3803580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61599795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3,995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40.0 (20.7-46.2)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0.5067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2957361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3,295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24.9 (16.1-38.6)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0.77 (0.42-1.40)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0.77 (0.43-1.41)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0.73 (0.40-1.33)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864319698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3,188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33.5 (22.4-49.9)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(0.60-1.86)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(0.60-1.86)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1.04 (0.59-1.84)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12691089"/>
                  </a:ext>
                </a:extLst>
              </a:tr>
              <a:tr h="2021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Other SGLT2-Inhibitors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7,716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26.5 (20.2-34.7)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(0.50-1.33)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0.82 (0.50-1.34)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0.78 (0.47-1.29)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77901778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xmlns="" id="{5AC73B6E-C45C-4B0C-993C-6B00EB707A0B}"/>
              </a:ext>
            </a:extLst>
          </p:cNvPr>
          <p:cNvSpPr txBox="1"/>
          <p:nvPr/>
        </p:nvSpPr>
        <p:spPr>
          <a:xfrm>
            <a:off x="10537" y="-36216"/>
            <a:ext cx="121814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S8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(Individuals with Diagnosis of Type 2 Diabetes Mellitus)</a:t>
            </a:r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/>
        </p:nvGraphicFramePr>
        <p:xfrm>
          <a:off x="7146000" y="527200"/>
          <a:ext cx="3262840" cy="6410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97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6055596"/>
              </p:ext>
            </p:extLst>
          </p:nvPr>
        </p:nvGraphicFramePr>
        <p:xfrm>
          <a:off x="103220" y="302889"/>
          <a:ext cx="11850063" cy="53644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16250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661625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33008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2437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886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604041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3239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Heart Failure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0.2931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altLang="ja-JP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156.7 (133.9-183.5)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171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159.7 (137.5-185.5)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(0.79-1.23)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(0.80-1.24)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1.02 (0.82-1.27)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168.7 (144.5-197.0)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(0.85-1.32)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1.06 (0.85-1.32)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1.08 (0.87-1.35)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Ipragliflozin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5,275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190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147.1 (127.6-169.5)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(0.72-1.11)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(0.72-1.11)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0.92 (0.74-1.15)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Tofogliflozin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137.0 (113.5-165.4)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(0.65-1.07)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0.84 (0.66-1.08)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0.86 (0.67-1.10)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90798644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Luseogliflozin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2,572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128.0 (101.4-161.5)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0.79 (0.60-1.05)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0.80 (0.60-1.06)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0.83 (0.62-1.10)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91252422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Myocardial Infarction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26.8 (18.4-39.1)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24.7 (17.0-36.1)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0.87 (0.51-1.49)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 (0.51-1.51)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 (0.45-1.32)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26.9 (18.3-39.5)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 (0.57-1.68)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 (0.57-1.67)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 (0.51-1.52)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Ipragliflozin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5,275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22.8 (15.9-32.6)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 (0.46-1.32)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 (0.46-1.32)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 (0.38-1.11)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Tofogliflozin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26.2 (17.1-40.2)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 (0.51-1.61)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 (0.51-1.62)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 (0.43-1.39)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0658733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Luseogliflozin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2,572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21.2 (12.1-37.4)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 (0.38-1.49)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 (0.39-1.51)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 (0.35-1.38)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7869751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Angina Pectoris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0.9600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38289674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138.4 (117.1-163.6)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06217138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151.9 (130.2-177.1)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 (0.87-1.38)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1.11 (0.88-1.39)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 (0.82-1.30)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5186006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147.4 (124.9-174.0)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 (0.84-1.35)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1.07 (0.84-1.35)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 (0.81-1.30)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4033757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Ipragliflozin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5,275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144.8 (125.4-167.2)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 (0.84-1.31)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 (0.84-1.31)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 (0.76-1.19)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560097510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Tofogliflozin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111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141.9 (117.8-170.9)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 (0.80-1.32)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 (0.80-1.33)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0.95 (0.73-1.22)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06699461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Luseogliflozin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2,572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143.2 (114.9-178.5)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 (0.78-1.36)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1.05 (0.80-1.39)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 (0.76-1.32)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436276769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0E86975A-5339-4F5D-88F4-75D1EE03F0A0}"/>
              </a:ext>
            </a:extLst>
          </p:cNvPr>
          <p:cNvSpPr txBox="1"/>
          <p:nvPr/>
        </p:nvSpPr>
        <p:spPr>
          <a:xfrm>
            <a:off x="10537" y="-36217"/>
            <a:ext cx="11850063" cy="339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Figure S9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(Comparison of Six SGLT2 Inhibitors)</a:t>
            </a:r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6513030"/>
              </p:ext>
            </p:extLst>
          </p:nvPr>
        </p:nvGraphicFramePr>
        <p:xfrm>
          <a:off x="7187460" y="529389"/>
          <a:ext cx="3262840" cy="5433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11565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xmlns="" id="{90529AC4-44FE-42AB-B122-50019C1F05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226869"/>
              </p:ext>
            </p:extLst>
          </p:nvPr>
        </p:nvGraphicFramePr>
        <p:xfrm>
          <a:off x="103220" y="302889"/>
          <a:ext cx="11850063" cy="36576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616250">
                  <a:extLst>
                    <a:ext uri="{9D8B030D-6E8A-4147-A177-3AD203B41FA5}">
                      <a16:colId xmlns:a16="http://schemas.microsoft.com/office/drawing/2014/main" xmlns="" val="2383592539"/>
                    </a:ext>
                  </a:extLst>
                </a:gridCol>
                <a:gridCol w="661625">
                  <a:extLst>
                    <a:ext uri="{9D8B030D-6E8A-4147-A177-3AD203B41FA5}">
                      <a16:colId xmlns:a16="http://schemas.microsoft.com/office/drawing/2014/main" xmlns="" val="3053380440"/>
                    </a:ext>
                  </a:extLst>
                </a:gridCol>
                <a:gridCol w="633008">
                  <a:extLst>
                    <a:ext uri="{9D8B030D-6E8A-4147-A177-3AD203B41FA5}">
                      <a16:colId xmlns:a16="http://schemas.microsoft.com/office/drawing/2014/main" xmlns="" val="393859822"/>
                    </a:ext>
                  </a:extLst>
                </a:gridCol>
                <a:gridCol w="1252437">
                  <a:extLst>
                    <a:ext uri="{9D8B030D-6E8A-4147-A177-3AD203B41FA5}">
                      <a16:colId xmlns:a16="http://schemas.microsoft.com/office/drawing/2014/main" xmlns="" val="2787533868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1992937632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81910823"/>
                    </a:ext>
                  </a:extLst>
                </a:gridCol>
                <a:gridCol w="1075272">
                  <a:extLst>
                    <a:ext uri="{9D8B030D-6E8A-4147-A177-3AD203B41FA5}">
                      <a16:colId xmlns:a16="http://schemas.microsoft.com/office/drawing/2014/main" xmlns="" val="3255893901"/>
                    </a:ext>
                  </a:extLst>
                </a:gridCol>
                <a:gridCol w="2856886">
                  <a:extLst>
                    <a:ext uri="{9D8B030D-6E8A-4147-A177-3AD203B41FA5}">
                      <a16:colId xmlns:a16="http://schemas.microsoft.com/office/drawing/2014/main" xmlns="" val="2961509832"/>
                    </a:ext>
                  </a:extLst>
                </a:gridCol>
                <a:gridCol w="1604041">
                  <a:extLst>
                    <a:ext uri="{9D8B030D-6E8A-4147-A177-3AD203B41FA5}">
                      <a16:colId xmlns:a16="http://schemas.microsoft.com/office/drawing/2014/main" xmlns="" val="3170789469"/>
                    </a:ext>
                  </a:extLst>
                </a:gridCol>
              </a:tblGrid>
              <a:tr h="232390"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Events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Incidence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Model 3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Hazard Ratio (95% Confidence Interval)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 value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8075191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0.8344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4085580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56.9 (43.9-73.8)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663676993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64.5 (51.0-81.5)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1.13 (0.80-1.61)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(0.82-1.65)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1.10 (0.77-1.57)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737735469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56.0 (42.9-73.1)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0.98 (0.68-1.43)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0.99 (0.68-1.44)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0.97 (0.66-1.40)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3020884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Ipragliflozin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5,275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66.5 (53.9-82.1)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(0.83-1.62)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1.16 (0.83-1.62)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1.07 (0.76-1.51)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56579116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Tofogliflozin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53.8 (39.9-72.5)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0.94 (0.63-1.41)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0.95 (0.64-1.42)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0.88 (0.59-1.32)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90798644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Luseogliflozin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2,572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51.4 (35.7-74.0)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0.90 (0.58-1.41)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0.93 (0.59-1.45)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0.89 (0.57-1.40)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091252422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Atrial Fibrillation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1120349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Empagliflozin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5,302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29.8 (20.9-42.7)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[Reference]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8890863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Dapagliflozin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4,681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20.1 (13.2-30.5)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 (0.37-1.13)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 (0.38-1.14)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 (0.36-1.10)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25988268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Canagliflozin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4,411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27.9 (19.1-40.7)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 (0.55-1.55)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 (0.54-1.54)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 (0.54-1.53)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850379375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Ipragliflozin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5,275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20.5 (14.0-29.9)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0.66 (0.39-1.12)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 (0.39-1.12)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 (0.37-1.07)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23709517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Tofogliflozin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3,074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31.2 (21.1-46.2)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0.99 (0.58-1.70)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1.01 (0.59-1.71)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 (0.57-1.68)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700658733"/>
                  </a:ext>
                </a:extLst>
              </a:tr>
              <a:tr h="2323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Luseogliflozin</a:t>
                      </a:r>
                      <a:endParaRPr kumimoji="1" lang="ja-JP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2,572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Yu Gothic" panose="020B0400000000000000" pitchFamily="50" charset="-128"/>
                          <a:cs typeface="Times New Roman" panose="02020603050405020304" pitchFamily="18" charset="0"/>
                        </a:rPr>
                        <a:t>14.1 (7.1-28.2)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 (0.21-1.00)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 (0.21-1.02)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0.46 (0.21-1.02)</a:t>
                      </a:r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27869751"/>
                  </a:ext>
                </a:extLst>
              </a:tr>
            </a:tbl>
          </a:graphicData>
        </a:graphic>
      </p:graphicFrame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xmlns="" id="{0E86975A-5339-4F5D-88F4-75D1EE03F0A0}"/>
              </a:ext>
            </a:extLst>
          </p:cNvPr>
          <p:cNvSpPr txBox="1"/>
          <p:nvPr/>
        </p:nvSpPr>
        <p:spPr>
          <a:xfrm>
            <a:off x="10537" y="-36217"/>
            <a:ext cx="11850063" cy="339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Additional file 1: 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Figure </a:t>
            </a:r>
            <a:r>
              <a:rPr lang="en-US" altLang="ja-JP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S9</a:t>
            </a:r>
            <a:r>
              <a:rPr lang="en-US" altLang="ja-JP" sz="1600" b="1" dirty="0">
                <a:solidFill>
                  <a:prstClr val="black"/>
                </a:solidFill>
                <a:latin typeface="Times New Roman" panose="02020603050405020304" pitchFamily="18" charset="0"/>
                <a:ea typeface="游ゴシック" panose="020B0400000000000000" pitchFamily="50" charset="-128"/>
                <a:cs typeface="Times New Roman" panose="02020603050405020304" pitchFamily="18" charset="0"/>
              </a:rPr>
              <a:t>. Risk of Cardiovascular Event among SGLT2 Inhibitors (Comparison of Six SGLT2 Inhibitors)</a:t>
            </a:r>
          </a:p>
        </p:txBody>
      </p:sp>
      <p:graphicFrame>
        <p:nvGraphicFramePr>
          <p:cNvPr id="5" name="グラフ 4">
            <a:extLst>
              <a:ext uri="{FF2B5EF4-FFF2-40B4-BE49-F238E27FC236}">
                <a16:creationId xmlns:a16="http://schemas.microsoft.com/office/drawing/2014/main" xmlns="" id="{D1200439-CA8E-4D9C-9D32-E624089BF7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4975701"/>
              </p:ext>
            </p:extLst>
          </p:nvPr>
        </p:nvGraphicFramePr>
        <p:xfrm>
          <a:off x="7211240" y="519765"/>
          <a:ext cx="3262840" cy="37374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873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7341</TotalTime>
  <Words>3617</Words>
  <Application>Microsoft Office PowerPoint</Application>
  <PresentationFormat>Widescreen</PresentationFormat>
  <Paragraphs>1252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游ゴシック</vt:lpstr>
      <vt:lpstr>游ゴシック</vt:lpstr>
      <vt:lpstr>游ゴシック Light</vt:lpstr>
      <vt:lpstr>Arial</vt:lpstr>
      <vt:lpstr>Times New Roman</vt:lpstr>
      <vt:lpstr>Wingdings</vt:lpstr>
      <vt:lpstr>Office テーマ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金子 英弘</dc:creator>
  <cp:lastModifiedBy>ANGEL PRECILLA</cp:lastModifiedBy>
  <cp:revision>84</cp:revision>
  <dcterms:created xsi:type="dcterms:W3CDTF">2022-02-02T01:15:27Z</dcterms:created>
  <dcterms:modified xsi:type="dcterms:W3CDTF">2022-04-28T11:48:44Z</dcterms:modified>
</cp:coreProperties>
</file>