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6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76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21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863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847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163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475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953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87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3783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530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038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A6EBF-7531-4407-9471-0B0D15DA47D3}" type="datetimeFigureOut">
              <a:rPr lang="en-US" smtClean="0"/>
              <a:t>9/5/2014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E1CC4-7947-4A5B-8BFB-3C8717F42E32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6648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79939" y="46456"/>
            <a:ext cx="12611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 smtClean="0"/>
              <a:t>Suppl. </a:t>
            </a:r>
            <a:r>
              <a:rPr lang="fr-FR" sz="1400" dirty="0"/>
              <a:t>F</a:t>
            </a:r>
            <a:r>
              <a:rPr lang="fr-FR" sz="1400" dirty="0" smtClean="0"/>
              <a:t>igure 2</a:t>
            </a:r>
            <a:endParaRPr lang="fr-FR" sz="1400" dirty="0"/>
          </a:p>
        </p:txBody>
      </p:sp>
      <p:sp>
        <p:nvSpPr>
          <p:cNvPr id="5" name="Ellipse 4"/>
          <p:cNvSpPr/>
          <p:nvPr/>
        </p:nvSpPr>
        <p:spPr>
          <a:xfrm>
            <a:off x="4068897" y="351693"/>
            <a:ext cx="1309283" cy="28074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Vector</a:t>
            </a:r>
            <a:r>
              <a:rPr lang="fr-FR" sz="800" dirty="0" smtClean="0"/>
              <a:t> of expression</a:t>
            </a:r>
            <a:endParaRPr lang="fr-FR" sz="800" dirty="0"/>
          </a:p>
        </p:txBody>
      </p:sp>
      <p:cxnSp>
        <p:nvCxnSpPr>
          <p:cNvPr id="12" name="Connecteur droit avec flèche 11"/>
          <p:cNvCxnSpPr/>
          <p:nvPr/>
        </p:nvCxnSpPr>
        <p:spPr>
          <a:xfrm>
            <a:off x="2143251" y="1378942"/>
            <a:ext cx="0" cy="4188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avec flèche 13"/>
          <p:cNvCxnSpPr>
            <a:stCxn id="5" idx="6"/>
          </p:cNvCxnSpPr>
          <p:nvPr/>
        </p:nvCxnSpPr>
        <p:spPr>
          <a:xfrm>
            <a:off x="5378180" y="492067"/>
            <a:ext cx="1309739" cy="5036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>
            <a:stCxn id="5" idx="2"/>
          </p:cNvCxnSpPr>
          <p:nvPr/>
        </p:nvCxnSpPr>
        <p:spPr>
          <a:xfrm flipH="1">
            <a:off x="2844579" y="492067"/>
            <a:ext cx="1224319" cy="50363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>
            <a:off x="7098761" y="1431696"/>
            <a:ext cx="0" cy="4188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>
            <a:stCxn id="69" idx="2"/>
          </p:cNvCxnSpPr>
          <p:nvPr/>
        </p:nvCxnSpPr>
        <p:spPr>
          <a:xfrm>
            <a:off x="2132593" y="2329962"/>
            <a:ext cx="1999651" cy="52728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>
            <a:stCxn id="70" idx="2"/>
          </p:cNvCxnSpPr>
          <p:nvPr/>
        </p:nvCxnSpPr>
        <p:spPr>
          <a:xfrm flipH="1">
            <a:off x="5378180" y="2362642"/>
            <a:ext cx="1779163" cy="51684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4150932" y="2708920"/>
            <a:ext cx="1217724" cy="433746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Sample</a:t>
            </a:r>
            <a:r>
              <a:rPr lang="fr-FR" sz="800" dirty="0" smtClean="0"/>
              <a:t> 2-3 colonies in 3 </a:t>
            </a:r>
            <a:r>
              <a:rPr lang="fr-FR" sz="800" dirty="0" err="1" smtClean="0"/>
              <a:t>mL</a:t>
            </a:r>
            <a:r>
              <a:rPr lang="fr-FR" sz="800" dirty="0" smtClean="0"/>
              <a:t> LB, </a:t>
            </a:r>
            <a:r>
              <a:rPr lang="fr-FR" sz="800" dirty="0" err="1" smtClean="0"/>
              <a:t>grow</a:t>
            </a:r>
            <a:r>
              <a:rPr lang="fr-FR" sz="800" dirty="0" smtClean="0"/>
              <a:t> ON </a:t>
            </a:r>
            <a:r>
              <a:rPr lang="fr-FR" sz="800" dirty="0" err="1" smtClean="0"/>
              <a:t>at</a:t>
            </a:r>
            <a:r>
              <a:rPr lang="fr-FR" sz="800" dirty="0" smtClean="0"/>
              <a:t> 30°C, 210 </a:t>
            </a:r>
            <a:r>
              <a:rPr lang="fr-FR" sz="800" dirty="0" err="1" smtClean="0"/>
              <a:t>rpm</a:t>
            </a:r>
            <a:endParaRPr lang="fr-FR" sz="800" dirty="0"/>
          </a:p>
        </p:txBody>
      </p:sp>
      <p:sp>
        <p:nvSpPr>
          <p:cNvPr id="26" name="Rectangle 25"/>
          <p:cNvSpPr/>
          <p:nvPr/>
        </p:nvSpPr>
        <p:spPr>
          <a:xfrm>
            <a:off x="4160457" y="3395301"/>
            <a:ext cx="1217724" cy="3253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Make</a:t>
            </a:r>
            <a:r>
              <a:rPr lang="fr-FR" sz="800" dirty="0" smtClean="0"/>
              <a:t> </a:t>
            </a:r>
            <a:r>
              <a:rPr lang="fr-FR" sz="800" dirty="0" err="1" smtClean="0"/>
              <a:t>glycerol</a:t>
            </a:r>
            <a:r>
              <a:rPr lang="fr-FR" sz="800" dirty="0" smtClean="0"/>
              <a:t> Stocks</a:t>
            </a:r>
            <a:endParaRPr lang="fr-FR" sz="800" dirty="0"/>
          </a:p>
        </p:txBody>
      </p:sp>
      <p:sp>
        <p:nvSpPr>
          <p:cNvPr id="27" name="Rectangle 26"/>
          <p:cNvSpPr/>
          <p:nvPr/>
        </p:nvSpPr>
        <p:spPr>
          <a:xfrm>
            <a:off x="1551977" y="3755784"/>
            <a:ext cx="1217724" cy="3253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Prepare</a:t>
            </a:r>
            <a:r>
              <a:rPr lang="fr-FR" sz="800" dirty="0" smtClean="0"/>
              <a:t> 5 </a:t>
            </a:r>
            <a:r>
              <a:rPr lang="fr-FR" sz="800" dirty="0" err="1" smtClean="0"/>
              <a:t>mL</a:t>
            </a:r>
            <a:r>
              <a:rPr lang="fr-FR" sz="800" dirty="0" smtClean="0"/>
              <a:t> ON culture</a:t>
            </a:r>
          </a:p>
          <a:p>
            <a:pPr algn="ctr"/>
            <a:r>
              <a:rPr lang="fr-FR" sz="800" dirty="0" smtClean="0"/>
              <a:t>LB + AB</a:t>
            </a:r>
            <a:endParaRPr lang="fr-FR" sz="800" dirty="0"/>
          </a:p>
        </p:txBody>
      </p:sp>
      <p:sp>
        <p:nvSpPr>
          <p:cNvPr id="28" name="Rectangle 27"/>
          <p:cNvSpPr/>
          <p:nvPr/>
        </p:nvSpPr>
        <p:spPr>
          <a:xfrm>
            <a:off x="6626255" y="3773368"/>
            <a:ext cx="1217724" cy="350223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Prepare</a:t>
            </a:r>
            <a:r>
              <a:rPr lang="fr-FR" sz="800" dirty="0" smtClean="0"/>
              <a:t> 30 </a:t>
            </a:r>
            <a:r>
              <a:rPr lang="fr-FR" sz="800" dirty="0" err="1" smtClean="0"/>
              <a:t>mL</a:t>
            </a:r>
            <a:r>
              <a:rPr lang="fr-FR" sz="800" dirty="0" smtClean="0"/>
              <a:t> ON culture</a:t>
            </a:r>
          </a:p>
          <a:p>
            <a:pPr algn="ctr"/>
            <a:r>
              <a:rPr lang="fr-FR" sz="800" dirty="0" smtClean="0"/>
              <a:t>2xTY+ 1%glu+ AB</a:t>
            </a:r>
            <a:endParaRPr lang="fr-FR" sz="800" dirty="0"/>
          </a:p>
        </p:txBody>
      </p:sp>
      <p:cxnSp>
        <p:nvCxnSpPr>
          <p:cNvPr id="29" name="Connecteur droit avec flèche 28"/>
          <p:cNvCxnSpPr>
            <a:stCxn id="69" idx="2"/>
          </p:cNvCxnSpPr>
          <p:nvPr/>
        </p:nvCxnSpPr>
        <p:spPr>
          <a:xfrm flipH="1">
            <a:off x="1207367" y="2329962"/>
            <a:ext cx="925226" cy="48469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ZoneTexte 32"/>
          <p:cNvSpPr txBox="1"/>
          <p:nvPr/>
        </p:nvSpPr>
        <p:spPr>
          <a:xfrm>
            <a:off x="2871039" y="2426855"/>
            <a:ext cx="89170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 smtClean="0"/>
              <a:t>Colonies</a:t>
            </a:r>
            <a:endParaRPr lang="fr-FR" sz="800" dirty="0"/>
          </a:p>
        </p:txBody>
      </p:sp>
      <p:sp>
        <p:nvSpPr>
          <p:cNvPr id="34" name="ZoneTexte 33"/>
          <p:cNvSpPr txBox="1"/>
          <p:nvPr/>
        </p:nvSpPr>
        <p:spPr>
          <a:xfrm>
            <a:off x="905661" y="2417463"/>
            <a:ext cx="9231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800" dirty="0" smtClean="0"/>
              <a:t>No colonies</a:t>
            </a:r>
            <a:endParaRPr lang="fr-FR" sz="800" dirty="0"/>
          </a:p>
        </p:txBody>
      </p:sp>
      <p:cxnSp>
        <p:nvCxnSpPr>
          <p:cNvPr id="35" name="Connecteur droit avec flèche 34"/>
          <p:cNvCxnSpPr/>
          <p:nvPr/>
        </p:nvCxnSpPr>
        <p:spPr>
          <a:xfrm>
            <a:off x="7260494" y="2362642"/>
            <a:ext cx="897327" cy="40840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7" name="ZoneTexte 36"/>
          <p:cNvSpPr txBox="1"/>
          <p:nvPr/>
        </p:nvSpPr>
        <p:spPr>
          <a:xfrm>
            <a:off x="7715660" y="2421897"/>
            <a:ext cx="97114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 smtClean="0"/>
              <a:t>No colonies</a:t>
            </a:r>
            <a:endParaRPr lang="fr-FR" sz="800" dirty="0"/>
          </a:p>
        </p:txBody>
      </p:sp>
      <p:sp>
        <p:nvSpPr>
          <p:cNvPr id="42" name="ZoneTexte 41"/>
          <p:cNvSpPr txBox="1"/>
          <p:nvPr/>
        </p:nvSpPr>
        <p:spPr>
          <a:xfrm>
            <a:off x="5788089" y="2461733"/>
            <a:ext cx="73656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/>
              <a:t>C</a:t>
            </a:r>
            <a:r>
              <a:rPr lang="fr-FR" sz="800" dirty="0" smtClean="0"/>
              <a:t>olonies</a:t>
            </a:r>
            <a:endParaRPr lang="fr-FR" sz="800" dirty="0"/>
          </a:p>
        </p:txBody>
      </p:sp>
      <p:cxnSp>
        <p:nvCxnSpPr>
          <p:cNvPr id="53" name="Connecteur droit avec flèche 52"/>
          <p:cNvCxnSpPr/>
          <p:nvPr/>
        </p:nvCxnSpPr>
        <p:spPr>
          <a:xfrm>
            <a:off x="7221903" y="4070838"/>
            <a:ext cx="8631" cy="36927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Rectangle 53"/>
          <p:cNvSpPr/>
          <p:nvPr/>
        </p:nvSpPr>
        <p:spPr>
          <a:xfrm>
            <a:off x="6524655" y="4440116"/>
            <a:ext cx="1395373" cy="3253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Add</a:t>
            </a:r>
            <a:r>
              <a:rPr lang="fr-FR" sz="800" dirty="0" smtClean="0"/>
              <a:t> 25mL </a:t>
            </a:r>
            <a:r>
              <a:rPr lang="fr-FR" sz="800" dirty="0" err="1" smtClean="0"/>
              <a:t>pre</a:t>
            </a:r>
            <a:r>
              <a:rPr lang="fr-FR" sz="800" dirty="0" smtClean="0"/>
              <a:t>-culture in 500 </a:t>
            </a:r>
            <a:r>
              <a:rPr lang="fr-FR" sz="800" dirty="0" err="1" smtClean="0"/>
              <a:t>mL</a:t>
            </a:r>
            <a:r>
              <a:rPr lang="fr-FR" sz="800" dirty="0" smtClean="0"/>
              <a:t> 2xTY</a:t>
            </a:r>
            <a:r>
              <a:rPr lang="fr-FR" sz="800" smtClean="0"/>
              <a:t>+ </a:t>
            </a:r>
            <a:r>
              <a:rPr lang="fr-FR" sz="800" smtClean="0"/>
              <a:t>0.1%glu</a:t>
            </a:r>
            <a:r>
              <a:rPr lang="fr-FR" sz="800" dirty="0" smtClean="0"/>
              <a:t>+ AB</a:t>
            </a:r>
            <a:endParaRPr lang="fr-FR" sz="800" dirty="0"/>
          </a:p>
        </p:txBody>
      </p:sp>
      <p:cxnSp>
        <p:nvCxnSpPr>
          <p:cNvPr id="56" name="Connecteur droit avec flèche 55"/>
          <p:cNvCxnSpPr>
            <a:stCxn id="54" idx="2"/>
          </p:cNvCxnSpPr>
          <p:nvPr/>
        </p:nvCxnSpPr>
        <p:spPr>
          <a:xfrm>
            <a:off x="7222341" y="4765428"/>
            <a:ext cx="12776" cy="4484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7" name="ZoneTexte 56"/>
          <p:cNvSpPr txBox="1"/>
          <p:nvPr/>
        </p:nvSpPr>
        <p:spPr>
          <a:xfrm>
            <a:off x="7239340" y="4844562"/>
            <a:ext cx="1079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err="1" smtClean="0"/>
              <a:t>Grow</a:t>
            </a:r>
            <a:r>
              <a:rPr lang="fr-FR" sz="900" dirty="0" smtClean="0"/>
              <a:t> </a:t>
            </a:r>
            <a:r>
              <a:rPr lang="fr-FR" sz="900" dirty="0" err="1" smtClean="0"/>
              <a:t>until</a:t>
            </a:r>
            <a:r>
              <a:rPr lang="fr-FR" sz="900" dirty="0" smtClean="0"/>
              <a:t> OD</a:t>
            </a:r>
            <a:r>
              <a:rPr lang="fr-FR" sz="900" baseline="-25000" dirty="0" smtClean="0"/>
              <a:t>600nm</a:t>
            </a:r>
            <a:r>
              <a:rPr lang="fr-FR" sz="900" dirty="0" smtClean="0"/>
              <a:t>=0.6</a:t>
            </a:r>
            <a:endParaRPr lang="fr-FR" sz="900" dirty="0"/>
          </a:p>
        </p:txBody>
      </p:sp>
      <p:sp>
        <p:nvSpPr>
          <p:cNvPr id="59" name="Rectangle 58"/>
          <p:cNvSpPr/>
          <p:nvPr/>
        </p:nvSpPr>
        <p:spPr>
          <a:xfrm>
            <a:off x="6687919" y="5213839"/>
            <a:ext cx="1217724" cy="3253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Add</a:t>
            </a:r>
            <a:r>
              <a:rPr lang="fr-FR" sz="800" dirty="0" smtClean="0"/>
              <a:t> IPTG 0.5mM</a:t>
            </a:r>
            <a:endParaRPr lang="fr-FR" sz="800" dirty="0"/>
          </a:p>
        </p:txBody>
      </p:sp>
      <p:cxnSp>
        <p:nvCxnSpPr>
          <p:cNvPr id="62" name="Connecteur droit avec flèche 61"/>
          <p:cNvCxnSpPr/>
          <p:nvPr/>
        </p:nvCxnSpPr>
        <p:spPr>
          <a:xfrm>
            <a:off x="7221903" y="5539151"/>
            <a:ext cx="0" cy="2916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ZoneTexte 62"/>
          <p:cNvSpPr txBox="1"/>
          <p:nvPr/>
        </p:nvSpPr>
        <p:spPr>
          <a:xfrm>
            <a:off x="7209694" y="5591908"/>
            <a:ext cx="151246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err="1" smtClean="0"/>
              <a:t>Grow</a:t>
            </a:r>
            <a:r>
              <a:rPr lang="fr-FR" sz="900" dirty="0" smtClean="0"/>
              <a:t> 4 h </a:t>
            </a:r>
            <a:r>
              <a:rPr lang="fr-FR" sz="900" dirty="0" err="1" smtClean="0"/>
              <a:t>at</a:t>
            </a:r>
            <a:r>
              <a:rPr lang="fr-FR" sz="900" dirty="0" smtClean="0"/>
              <a:t> 28°C</a:t>
            </a:r>
            <a:endParaRPr lang="fr-FR" sz="900" dirty="0"/>
          </a:p>
        </p:txBody>
      </p:sp>
      <p:sp>
        <p:nvSpPr>
          <p:cNvPr id="66" name="Ellipse 65"/>
          <p:cNvSpPr/>
          <p:nvPr/>
        </p:nvSpPr>
        <p:spPr>
          <a:xfrm>
            <a:off x="6363167" y="5830845"/>
            <a:ext cx="1794653" cy="72096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Harvest</a:t>
            </a:r>
            <a:r>
              <a:rPr lang="fr-FR" sz="800" dirty="0" smtClean="0"/>
              <a:t>  </a:t>
            </a:r>
            <a:r>
              <a:rPr lang="fr-FR" sz="800" dirty="0" err="1" smtClean="0"/>
              <a:t>bacteria</a:t>
            </a:r>
            <a:r>
              <a:rPr lang="fr-FR" sz="800" dirty="0" smtClean="0"/>
              <a:t> by centrifugation </a:t>
            </a:r>
            <a:r>
              <a:rPr lang="fr-FR" sz="800" dirty="0" err="1" smtClean="0"/>
              <a:t>at</a:t>
            </a:r>
            <a:r>
              <a:rPr lang="fr-FR" sz="800" dirty="0" smtClean="0"/>
              <a:t> 4000 </a:t>
            </a:r>
            <a:r>
              <a:rPr lang="fr-FR" sz="800" dirty="0" err="1" smtClean="0"/>
              <a:t>rpm</a:t>
            </a:r>
            <a:r>
              <a:rPr lang="fr-FR" sz="800" dirty="0" smtClean="0"/>
              <a:t>, 15 min, 4°C </a:t>
            </a:r>
            <a:r>
              <a:rPr lang="fr-FR" sz="800" dirty="0" err="1" smtClean="0"/>
              <a:t>freeze</a:t>
            </a:r>
            <a:r>
              <a:rPr lang="fr-FR" sz="800" dirty="0" smtClean="0"/>
              <a:t> and store </a:t>
            </a:r>
            <a:r>
              <a:rPr lang="fr-FR" sz="800" dirty="0" err="1" smtClean="0"/>
              <a:t>at</a:t>
            </a:r>
            <a:r>
              <a:rPr lang="fr-FR" sz="800" dirty="0" smtClean="0"/>
              <a:t> -20°C</a:t>
            </a:r>
            <a:endParaRPr lang="fr-FR" sz="800" dirty="0"/>
          </a:p>
        </p:txBody>
      </p:sp>
      <p:sp>
        <p:nvSpPr>
          <p:cNvPr id="67" name="Losange 66"/>
          <p:cNvSpPr/>
          <p:nvPr/>
        </p:nvSpPr>
        <p:spPr>
          <a:xfrm>
            <a:off x="1207367" y="813289"/>
            <a:ext cx="1845733" cy="694592"/>
          </a:xfrm>
          <a:prstGeom prst="diamo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Cytoplasmic</a:t>
            </a:r>
            <a:r>
              <a:rPr lang="fr-FR" sz="800" dirty="0" smtClean="0"/>
              <a:t> : </a:t>
            </a:r>
            <a:r>
              <a:rPr lang="fr-FR" sz="800" dirty="0" err="1" smtClean="0"/>
              <a:t>pSNAP</a:t>
            </a:r>
            <a:r>
              <a:rPr lang="fr-FR" sz="800" dirty="0"/>
              <a:t>,</a:t>
            </a:r>
            <a:r>
              <a:rPr lang="fr-FR" sz="800" dirty="0" smtClean="0"/>
              <a:t>  </a:t>
            </a:r>
            <a:r>
              <a:rPr lang="fr-FR" sz="800" dirty="0" err="1" smtClean="0"/>
              <a:t>pSORTc</a:t>
            </a:r>
            <a:r>
              <a:rPr lang="fr-FR" sz="800" dirty="0" smtClean="0"/>
              <a:t>, </a:t>
            </a:r>
            <a:r>
              <a:rPr lang="en-US" sz="800" dirty="0" err="1" smtClean="0"/>
              <a:t>pFc</a:t>
            </a:r>
            <a:endParaRPr lang="fr-FR" sz="800" dirty="0"/>
          </a:p>
        </p:txBody>
      </p:sp>
      <p:sp>
        <p:nvSpPr>
          <p:cNvPr id="68" name="Losange 67"/>
          <p:cNvSpPr/>
          <p:nvPr/>
        </p:nvSpPr>
        <p:spPr>
          <a:xfrm>
            <a:off x="6175895" y="848268"/>
            <a:ext cx="1845733" cy="694592"/>
          </a:xfrm>
          <a:prstGeom prst="diamo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/>
              <a:t>P</a:t>
            </a:r>
            <a:r>
              <a:rPr lang="fr-FR" sz="800" dirty="0" err="1" smtClean="0"/>
              <a:t>eriplasmic</a:t>
            </a:r>
            <a:r>
              <a:rPr lang="fr-FR" sz="800" dirty="0" smtClean="0"/>
              <a:t> : pHEN2,</a:t>
            </a:r>
          </a:p>
          <a:p>
            <a:pPr algn="ctr"/>
            <a:r>
              <a:rPr lang="en-US" sz="800" dirty="0" err="1" smtClean="0"/>
              <a:t>pSORTp</a:t>
            </a:r>
            <a:endParaRPr lang="fr-FR" sz="800" dirty="0" smtClean="0"/>
          </a:p>
          <a:p>
            <a:pPr algn="ctr"/>
            <a:endParaRPr lang="fr-FR" sz="800" dirty="0"/>
          </a:p>
        </p:txBody>
      </p:sp>
      <p:sp>
        <p:nvSpPr>
          <p:cNvPr id="69" name="Rectangle 68"/>
          <p:cNvSpPr/>
          <p:nvPr/>
        </p:nvSpPr>
        <p:spPr>
          <a:xfrm>
            <a:off x="1488119" y="1819510"/>
            <a:ext cx="1288948" cy="5104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smtClean="0"/>
              <a:t>Transformation in BL21 + </a:t>
            </a:r>
            <a:r>
              <a:rPr lang="fr-FR" sz="800" dirty="0" err="1" smtClean="0"/>
              <a:t>Sulfhydryl</a:t>
            </a:r>
            <a:r>
              <a:rPr lang="fr-FR" sz="800" dirty="0" smtClean="0"/>
              <a:t> oxydase</a:t>
            </a:r>
          </a:p>
          <a:p>
            <a:pPr algn="ctr"/>
            <a:r>
              <a:rPr lang="fr-FR" sz="800" dirty="0" smtClean="0"/>
              <a:t>LB +</a:t>
            </a:r>
            <a:r>
              <a:rPr lang="fr-FR" sz="800" dirty="0" err="1" smtClean="0"/>
              <a:t>antibiotics</a:t>
            </a:r>
            <a:r>
              <a:rPr lang="fr-FR" sz="800" dirty="0" smtClean="0"/>
              <a:t> (</a:t>
            </a:r>
            <a:r>
              <a:rPr lang="fr-FR" sz="800" dirty="0" err="1" smtClean="0"/>
              <a:t>ABs</a:t>
            </a:r>
            <a:r>
              <a:rPr lang="fr-FR" sz="800" dirty="0" smtClean="0"/>
              <a:t>)</a:t>
            </a:r>
            <a:endParaRPr lang="fr-FR" sz="800" dirty="0"/>
          </a:p>
        </p:txBody>
      </p:sp>
      <p:sp>
        <p:nvSpPr>
          <p:cNvPr id="70" name="Rectangle 69"/>
          <p:cNvSpPr/>
          <p:nvPr/>
        </p:nvSpPr>
        <p:spPr>
          <a:xfrm>
            <a:off x="6512869" y="1852190"/>
            <a:ext cx="1288948" cy="5104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smtClean="0"/>
              <a:t>Transformation in TG1</a:t>
            </a:r>
          </a:p>
          <a:p>
            <a:pPr algn="ctr"/>
            <a:r>
              <a:rPr lang="fr-FR" sz="800" dirty="0" smtClean="0"/>
              <a:t>2 </a:t>
            </a:r>
            <a:r>
              <a:rPr lang="fr-FR" sz="800" dirty="0" err="1" smtClean="0"/>
              <a:t>xTY</a:t>
            </a:r>
            <a:r>
              <a:rPr lang="fr-FR" sz="800" dirty="0" smtClean="0"/>
              <a:t> +1%glucose+ AB</a:t>
            </a:r>
            <a:endParaRPr lang="fr-FR" sz="800" dirty="0"/>
          </a:p>
        </p:txBody>
      </p:sp>
      <p:cxnSp>
        <p:nvCxnSpPr>
          <p:cNvPr id="73" name="Connecteur en angle 72"/>
          <p:cNvCxnSpPr>
            <a:endCxn id="69" idx="1"/>
          </p:cNvCxnSpPr>
          <p:nvPr/>
        </p:nvCxnSpPr>
        <p:spPr>
          <a:xfrm rot="5400000" flipH="1" flipV="1">
            <a:off x="783977" y="2004334"/>
            <a:ext cx="633739" cy="774545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Connecteur en angle 74"/>
          <p:cNvCxnSpPr>
            <a:endCxn id="70" idx="3"/>
          </p:cNvCxnSpPr>
          <p:nvPr/>
        </p:nvCxnSpPr>
        <p:spPr>
          <a:xfrm rot="16200000" flipV="1">
            <a:off x="7894945" y="2014287"/>
            <a:ext cx="548864" cy="735123"/>
          </a:xfrm>
          <a:prstGeom prst="bentConnector2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1565191" y="4346249"/>
            <a:ext cx="1217724" cy="3253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Add</a:t>
            </a:r>
            <a:r>
              <a:rPr lang="fr-FR" sz="800" dirty="0" smtClean="0"/>
              <a:t> 2mL </a:t>
            </a:r>
            <a:r>
              <a:rPr lang="fr-FR" sz="800" dirty="0" err="1" smtClean="0"/>
              <a:t>pre</a:t>
            </a:r>
            <a:r>
              <a:rPr lang="fr-FR" sz="800" dirty="0" smtClean="0"/>
              <a:t>-culture in 500 </a:t>
            </a:r>
            <a:r>
              <a:rPr lang="fr-FR" sz="800" dirty="0" err="1" smtClean="0"/>
              <a:t>mL</a:t>
            </a:r>
            <a:r>
              <a:rPr lang="fr-FR" sz="800" dirty="0" smtClean="0"/>
              <a:t> LB+ </a:t>
            </a:r>
            <a:r>
              <a:rPr lang="fr-FR" sz="800" dirty="0" err="1" smtClean="0"/>
              <a:t>ABs</a:t>
            </a:r>
            <a:endParaRPr lang="fr-FR" sz="800" dirty="0"/>
          </a:p>
        </p:txBody>
      </p:sp>
      <p:cxnSp>
        <p:nvCxnSpPr>
          <p:cNvPr id="79" name="Connecteur droit avec flèche 78"/>
          <p:cNvCxnSpPr>
            <a:stCxn id="78" idx="2"/>
          </p:cNvCxnSpPr>
          <p:nvPr/>
        </p:nvCxnSpPr>
        <p:spPr>
          <a:xfrm>
            <a:off x="2174054" y="4671561"/>
            <a:ext cx="10620" cy="29241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ZoneTexte 79"/>
          <p:cNvSpPr txBox="1"/>
          <p:nvPr/>
        </p:nvSpPr>
        <p:spPr>
          <a:xfrm>
            <a:off x="2126317" y="4681543"/>
            <a:ext cx="12770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err="1" smtClean="0"/>
              <a:t>Grow</a:t>
            </a:r>
            <a:r>
              <a:rPr lang="fr-FR" sz="900" dirty="0" smtClean="0"/>
              <a:t> </a:t>
            </a:r>
            <a:r>
              <a:rPr lang="fr-FR" sz="900" dirty="0" err="1" smtClean="0"/>
              <a:t>until</a:t>
            </a:r>
            <a:r>
              <a:rPr lang="fr-FR" sz="900" dirty="0" smtClean="0"/>
              <a:t> OD</a:t>
            </a:r>
            <a:r>
              <a:rPr lang="fr-FR" sz="900" baseline="-25000" dirty="0" smtClean="0"/>
              <a:t>600nm</a:t>
            </a:r>
            <a:r>
              <a:rPr lang="fr-FR" sz="900" dirty="0" smtClean="0"/>
              <a:t>=0.4</a:t>
            </a:r>
            <a:endParaRPr lang="fr-FR" sz="900" dirty="0"/>
          </a:p>
        </p:txBody>
      </p:sp>
      <p:sp>
        <p:nvSpPr>
          <p:cNvPr id="81" name="Rectangle 80"/>
          <p:cNvSpPr/>
          <p:nvPr/>
        </p:nvSpPr>
        <p:spPr>
          <a:xfrm>
            <a:off x="1616949" y="5484848"/>
            <a:ext cx="1217724" cy="3253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Add</a:t>
            </a:r>
            <a:r>
              <a:rPr lang="fr-FR" sz="800" dirty="0" smtClean="0"/>
              <a:t> IPTG 0.05mM</a:t>
            </a:r>
            <a:endParaRPr lang="fr-FR" sz="800" dirty="0"/>
          </a:p>
        </p:txBody>
      </p:sp>
      <p:cxnSp>
        <p:nvCxnSpPr>
          <p:cNvPr id="82" name="Connecteur droit avec flèche 81"/>
          <p:cNvCxnSpPr/>
          <p:nvPr/>
        </p:nvCxnSpPr>
        <p:spPr>
          <a:xfrm>
            <a:off x="2160839" y="5801371"/>
            <a:ext cx="0" cy="29169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ZoneTexte 82"/>
          <p:cNvSpPr txBox="1"/>
          <p:nvPr/>
        </p:nvSpPr>
        <p:spPr>
          <a:xfrm>
            <a:off x="2199431" y="5853356"/>
            <a:ext cx="9329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err="1" smtClean="0"/>
              <a:t>Grow</a:t>
            </a:r>
            <a:r>
              <a:rPr lang="fr-FR" sz="900" dirty="0" smtClean="0"/>
              <a:t> ON</a:t>
            </a:r>
            <a:endParaRPr lang="fr-FR" sz="900" dirty="0"/>
          </a:p>
        </p:txBody>
      </p:sp>
      <p:sp>
        <p:nvSpPr>
          <p:cNvPr id="84" name="Ellipse 83"/>
          <p:cNvSpPr/>
          <p:nvPr/>
        </p:nvSpPr>
        <p:spPr>
          <a:xfrm>
            <a:off x="1302103" y="6093066"/>
            <a:ext cx="1794653" cy="720969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Harvest</a:t>
            </a:r>
            <a:r>
              <a:rPr lang="fr-FR" sz="800" dirty="0" smtClean="0"/>
              <a:t>  </a:t>
            </a:r>
            <a:r>
              <a:rPr lang="fr-FR" sz="800" dirty="0" err="1" smtClean="0"/>
              <a:t>bacteria</a:t>
            </a:r>
            <a:r>
              <a:rPr lang="fr-FR" sz="800" dirty="0" smtClean="0"/>
              <a:t> by centrifugation </a:t>
            </a:r>
            <a:r>
              <a:rPr lang="fr-FR" sz="800" dirty="0" err="1" smtClean="0"/>
              <a:t>at</a:t>
            </a:r>
            <a:r>
              <a:rPr lang="fr-FR" sz="800" dirty="0" smtClean="0"/>
              <a:t> 4000 </a:t>
            </a:r>
            <a:r>
              <a:rPr lang="fr-FR" sz="800" dirty="0" err="1" smtClean="0"/>
              <a:t>rpm</a:t>
            </a:r>
            <a:r>
              <a:rPr lang="fr-FR" sz="800" dirty="0" smtClean="0"/>
              <a:t>, 15 min, 4°C ,</a:t>
            </a:r>
            <a:r>
              <a:rPr lang="fr-FR" sz="800" dirty="0" err="1" smtClean="0"/>
              <a:t>freeze</a:t>
            </a:r>
            <a:r>
              <a:rPr lang="fr-FR" sz="800" dirty="0" smtClean="0"/>
              <a:t> and store </a:t>
            </a:r>
            <a:r>
              <a:rPr lang="fr-FR" sz="800" dirty="0" err="1" smtClean="0"/>
              <a:t>at</a:t>
            </a:r>
            <a:r>
              <a:rPr lang="fr-FR" sz="800" dirty="0" smtClean="0"/>
              <a:t> -20°C</a:t>
            </a:r>
            <a:endParaRPr lang="fr-FR" sz="800" dirty="0"/>
          </a:p>
        </p:txBody>
      </p:sp>
      <p:cxnSp>
        <p:nvCxnSpPr>
          <p:cNvPr id="85" name="Connecteur droit avec flèche 84"/>
          <p:cNvCxnSpPr>
            <a:endCxn id="78" idx="0"/>
          </p:cNvCxnSpPr>
          <p:nvPr/>
        </p:nvCxnSpPr>
        <p:spPr>
          <a:xfrm flipH="1">
            <a:off x="2174054" y="4081096"/>
            <a:ext cx="10621" cy="26515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4" name="Rectangle 93"/>
          <p:cNvSpPr/>
          <p:nvPr/>
        </p:nvSpPr>
        <p:spPr>
          <a:xfrm>
            <a:off x="1468830" y="4958858"/>
            <a:ext cx="1663590" cy="3253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err="1" smtClean="0"/>
              <a:t>Add</a:t>
            </a:r>
            <a:r>
              <a:rPr lang="fr-FR" sz="800" dirty="0" smtClean="0"/>
              <a:t> arabinose 0.5% w/v, </a:t>
            </a:r>
            <a:r>
              <a:rPr lang="fr-FR" sz="800" dirty="0" err="1" smtClean="0"/>
              <a:t>decrease</a:t>
            </a:r>
            <a:r>
              <a:rPr lang="fr-FR" sz="800" dirty="0" smtClean="0"/>
              <a:t>  the </a:t>
            </a:r>
            <a:r>
              <a:rPr lang="fr-FR" sz="800" dirty="0" err="1" smtClean="0"/>
              <a:t>temperature</a:t>
            </a:r>
            <a:r>
              <a:rPr lang="fr-FR" sz="800" dirty="0" smtClean="0"/>
              <a:t> to 20°C</a:t>
            </a:r>
            <a:endParaRPr lang="fr-FR" sz="800" dirty="0"/>
          </a:p>
        </p:txBody>
      </p:sp>
      <p:sp>
        <p:nvSpPr>
          <p:cNvPr id="107" name="ZoneTexte 106"/>
          <p:cNvSpPr txBox="1"/>
          <p:nvPr/>
        </p:nvSpPr>
        <p:spPr>
          <a:xfrm>
            <a:off x="2160184" y="5250777"/>
            <a:ext cx="127700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err="1" smtClean="0"/>
              <a:t>Grow</a:t>
            </a:r>
            <a:r>
              <a:rPr lang="fr-FR" sz="900" dirty="0" smtClean="0"/>
              <a:t> </a:t>
            </a:r>
            <a:r>
              <a:rPr lang="fr-FR" sz="900" dirty="0" err="1" smtClean="0"/>
              <a:t>until</a:t>
            </a:r>
            <a:r>
              <a:rPr lang="fr-FR" sz="900" dirty="0" smtClean="0"/>
              <a:t> OD</a:t>
            </a:r>
            <a:r>
              <a:rPr lang="fr-FR" sz="900" baseline="-25000" dirty="0" smtClean="0"/>
              <a:t>600nm</a:t>
            </a:r>
            <a:r>
              <a:rPr lang="fr-FR" sz="900" dirty="0" smtClean="0"/>
              <a:t>=0.6</a:t>
            </a:r>
            <a:endParaRPr lang="fr-FR" sz="900" dirty="0"/>
          </a:p>
        </p:txBody>
      </p:sp>
      <p:sp>
        <p:nvSpPr>
          <p:cNvPr id="55" name="Losange 54"/>
          <p:cNvSpPr/>
          <p:nvPr/>
        </p:nvSpPr>
        <p:spPr>
          <a:xfrm>
            <a:off x="7709158" y="2724124"/>
            <a:ext cx="1447004" cy="469802"/>
          </a:xfrm>
          <a:prstGeom prst="diamo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smtClean="0"/>
              <a:t>Check </a:t>
            </a:r>
            <a:r>
              <a:rPr lang="fr-FR" sz="800" dirty="0" err="1" smtClean="0"/>
              <a:t>ABs</a:t>
            </a:r>
            <a:endParaRPr lang="fr-FR" sz="800" dirty="0" smtClean="0"/>
          </a:p>
          <a:p>
            <a:pPr algn="ctr"/>
            <a:r>
              <a:rPr lang="en-US" sz="800" dirty="0" smtClean="0"/>
              <a:t>Competent cells</a:t>
            </a:r>
            <a:endParaRPr lang="fr-FR" sz="800" dirty="0"/>
          </a:p>
        </p:txBody>
      </p:sp>
      <p:cxnSp>
        <p:nvCxnSpPr>
          <p:cNvPr id="58" name="Connecteur droit avec flèche 57"/>
          <p:cNvCxnSpPr/>
          <p:nvPr/>
        </p:nvCxnSpPr>
        <p:spPr>
          <a:xfrm>
            <a:off x="2199429" y="5284170"/>
            <a:ext cx="0" cy="20067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Connecteur droit avec flèche 59"/>
          <p:cNvCxnSpPr/>
          <p:nvPr/>
        </p:nvCxnSpPr>
        <p:spPr>
          <a:xfrm flipH="1">
            <a:off x="2777067" y="2998215"/>
            <a:ext cx="1355177" cy="757569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cteur droit avec flèche 60"/>
          <p:cNvCxnSpPr/>
          <p:nvPr/>
        </p:nvCxnSpPr>
        <p:spPr>
          <a:xfrm>
            <a:off x="5378181" y="3033349"/>
            <a:ext cx="1248074" cy="7381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Connecteur droit avec flèche 63"/>
          <p:cNvCxnSpPr>
            <a:stCxn id="23" idx="2"/>
            <a:endCxn id="26" idx="0"/>
          </p:cNvCxnSpPr>
          <p:nvPr/>
        </p:nvCxnSpPr>
        <p:spPr>
          <a:xfrm>
            <a:off x="4759794" y="3142666"/>
            <a:ext cx="9525" cy="25263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Left Brace 5"/>
          <p:cNvSpPr/>
          <p:nvPr/>
        </p:nvSpPr>
        <p:spPr>
          <a:xfrm>
            <a:off x="1248560" y="3887665"/>
            <a:ext cx="207264" cy="633046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ZoneTexte 82"/>
          <p:cNvSpPr txBox="1"/>
          <p:nvPr/>
        </p:nvSpPr>
        <p:spPr>
          <a:xfrm>
            <a:off x="446266" y="4087967"/>
            <a:ext cx="8133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err="1" smtClean="0"/>
              <a:t>Grow</a:t>
            </a:r>
            <a:r>
              <a:rPr lang="fr-FR" sz="900" dirty="0" smtClean="0"/>
              <a:t> </a:t>
            </a:r>
            <a:r>
              <a:rPr lang="fr-FR" sz="900" dirty="0" err="1" smtClean="0"/>
              <a:t>at</a:t>
            </a:r>
            <a:r>
              <a:rPr lang="fr-FR" sz="900" dirty="0" smtClean="0"/>
              <a:t> 37°C</a:t>
            </a:r>
            <a:endParaRPr lang="fr-FR" sz="900" dirty="0"/>
          </a:p>
        </p:txBody>
      </p:sp>
      <p:sp>
        <p:nvSpPr>
          <p:cNvPr id="71" name="Left Brace 70"/>
          <p:cNvSpPr/>
          <p:nvPr/>
        </p:nvSpPr>
        <p:spPr>
          <a:xfrm>
            <a:off x="1210460" y="5094409"/>
            <a:ext cx="207264" cy="633046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ZoneTexte 82"/>
          <p:cNvSpPr txBox="1"/>
          <p:nvPr/>
        </p:nvSpPr>
        <p:spPr>
          <a:xfrm>
            <a:off x="458966" y="5294711"/>
            <a:ext cx="80066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err="1" smtClean="0"/>
              <a:t>Grow</a:t>
            </a:r>
            <a:r>
              <a:rPr lang="fr-FR" sz="900" dirty="0" smtClean="0"/>
              <a:t> </a:t>
            </a:r>
            <a:r>
              <a:rPr lang="fr-FR" sz="900" dirty="0" err="1" smtClean="0"/>
              <a:t>at</a:t>
            </a:r>
            <a:r>
              <a:rPr lang="fr-FR" sz="900" dirty="0" smtClean="0"/>
              <a:t> 20°C</a:t>
            </a:r>
            <a:endParaRPr lang="fr-FR" sz="900" dirty="0"/>
          </a:p>
        </p:txBody>
      </p:sp>
      <p:sp>
        <p:nvSpPr>
          <p:cNvPr id="74" name="Left Brace 73"/>
          <p:cNvSpPr/>
          <p:nvPr/>
        </p:nvSpPr>
        <p:spPr>
          <a:xfrm flipH="1">
            <a:off x="7966860" y="3907448"/>
            <a:ext cx="207264" cy="633046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ZoneTexte 82"/>
          <p:cNvSpPr txBox="1"/>
          <p:nvPr/>
        </p:nvSpPr>
        <p:spPr>
          <a:xfrm>
            <a:off x="8133167" y="4084344"/>
            <a:ext cx="84319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00" dirty="0" err="1" smtClean="0"/>
              <a:t>Grow</a:t>
            </a:r>
            <a:r>
              <a:rPr lang="fr-FR" sz="900" dirty="0" smtClean="0"/>
              <a:t> </a:t>
            </a:r>
            <a:r>
              <a:rPr lang="fr-FR" sz="900" dirty="0" err="1" smtClean="0"/>
              <a:t>at</a:t>
            </a:r>
            <a:r>
              <a:rPr lang="fr-FR" sz="900" dirty="0" smtClean="0"/>
              <a:t> 30°C</a:t>
            </a:r>
            <a:endParaRPr lang="fr-FR" sz="900" dirty="0"/>
          </a:p>
        </p:txBody>
      </p:sp>
      <p:sp>
        <p:nvSpPr>
          <p:cNvPr id="77" name="Losange 54"/>
          <p:cNvSpPr/>
          <p:nvPr/>
        </p:nvSpPr>
        <p:spPr>
          <a:xfrm>
            <a:off x="172668" y="2780928"/>
            <a:ext cx="1447004" cy="469802"/>
          </a:xfrm>
          <a:prstGeom prst="diamon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" dirty="0" smtClean="0"/>
              <a:t>Check </a:t>
            </a:r>
            <a:r>
              <a:rPr lang="fr-FR" sz="800" dirty="0" err="1" smtClean="0"/>
              <a:t>ABs</a:t>
            </a:r>
            <a:endParaRPr lang="fr-FR" sz="800" dirty="0" smtClean="0"/>
          </a:p>
          <a:p>
            <a:pPr algn="ctr"/>
            <a:r>
              <a:rPr lang="en-US" sz="800" dirty="0" smtClean="0"/>
              <a:t>Competent cells</a:t>
            </a:r>
            <a:endParaRPr lang="fr-FR" sz="800" dirty="0"/>
          </a:p>
        </p:txBody>
      </p:sp>
    </p:spTree>
    <p:extLst>
      <p:ext uri="{BB962C8B-B14F-4D97-AF65-F5344CB8AC3E}">
        <p14:creationId xmlns:p14="http://schemas.microsoft.com/office/powerpoint/2010/main" val="82933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189</Words>
  <Application>Microsoft Office PowerPoint</Application>
  <PresentationFormat>Presentazione su schermo (4:3)</PresentationFormat>
  <Paragraphs>38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Office Theme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</dc:creator>
  <cp:lastModifiedBy>Ario</cp:lastModifiedBy>
  <cp:revision>3</cp:revision>
  <dcterms:created xsi:type="dcterms:W3CDTF">2014-08-19T15:35:16Z</dcterms:created>
  <dcterms:modified xsi:type="dcterms:W3CDTF">2014-09-05T08:28:44Z</dcterms:modified>
</cp:coreProperties>
</file>