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2363-97D6-4FC1-90D2-298714AD203B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6F77-3AA6-4CC4-911C-BE52B1AD62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2363-97D6-4FC1-90D2-298714AD203B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6F77-3AA6-4CC4-911C-BE52B1AD62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927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2363-97D6-4FC1-90D2-298714AD203B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6F77-3AA6-4CC4-911C-BE52B1AD62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097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2363-97D6-4FC1-90D2-298714AD203B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6F77-3AA6-4CC4-911C-BE52B1AD62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558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2363-97D6-4FC1-90D2-298714AD203B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6F77-3AA6-4CC4-911C-BE52B1AD62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534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2363-97D6-4FC1-90D2-298714AD203B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6F77-3AA6-4CC4-911C-BE52B1AD62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994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2363-97D6-4FC1-90D2-298714AD203B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6F77-3AA6-4CC4-911C-BE52B1AD62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642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2363-97D6-4FC1-90D2-298714AD203B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6F77-3AA6-4CC4-911C-BE52B1AD62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113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2363-97D6-4FC1-90D2-298714AD203B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6F77-3AA6-4CC4-911C-BE52B1AD62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46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2363-97D6-4FC1-90D2-298714AD203B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6F77-3AA6-4CC4-911C-BE52B1AD62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317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2363-97D6-4FC1-90D2-298714AD203B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6F77-3AA6-4CC4-911C-BE52B1AD62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936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C2363-97D6-4FC1-90D2-298714AD203B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BD6F77-3AA6-4CC4-911C-BE52B1AD62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044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emf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Suppl. Figure 3</a:t>
            </a:r>
            <a:endParaRPr lang="fr-FR" dirty="0"/>
          </a:p>
        </p:txBody>
      </p:sp>
      <p:grpSp>
        <p:nvGrpSpPr>
          <p:cNvPr id="10" name="Group 9"/>
          <p:cNvGrpSpPr/>
          <p:nvPr/>
        </p:nvGrpSpPr>
        <p:grpSpPr>
          <a:xfrm>
            <a:off x="354007" y="1312415"/>
            <a:ext cx="2478538" cy="3702091"/>
            <a:chOff x="354007" y="1312415"/>
            <a:chExt cx="2478538" cy="3702091"/>
          </a:xfrm>
        </p:grpSpPr>
        <p:grpSp>
          <p:nvGrpSpPr>
            <p:cNvPr id="8" name="Group 7"/>
            <p:cNvGrpSpPr/>
            <p:nvPr/>
          </p:nvGrpSpPr>
          <p:grpSpPr>
            <a:xfrm>
              <a:off x="354007" y="1312415"/>
              <a:ext cx="2478538" cy="3702091"/>
              <a:chOff x="354007" y="1652710"/>
              <a:chExt cx="2478538" cy="3702091"/>
            </a:xfrm>
          </p:grpSpPr>
          <p:pic>
            <p:nvPicPr>
              <p:cNvPr id="23" name="Image 4" descr="pSNAPC8_gelfiltration_260313.pdf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291" t="19448" r="16016" b="26465"/>
              <a:stretch/>
            </p:blipFill>
            <p:spPr>
              <a:xfrm>
                <a:off x="365278" y="2912048"/>
                <a:ext cx="2449892" cy="1237032"/>
              </a:xfrm>
              <a:prstGeom prst="rect">
                <a:avLst/>
              </a:prstGeom>
            </p:spPr>
          </p:pic>
          <p:pic>
            <p:nvPicPr>
              <p:cNvPr id="24" name="Image 5" descr="pSNAPG3_gelfiltration_260313.pdf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183" t="19448" r="16231" b="26618"/>
              <a:stretch/>
            </p:blipFill>
            <p:spPr>
              <a:xfrm>
                <a:off x="354007" y="4058549"/>
                <a:ext cx="2461164" cy="1296252"/>
              </a:xfrm>
              <a:prstGeom prst="rect">
                <a:avLst/>
              </a:prstGeom>
            </p:spPr>
          </p:pic>
          <p:pic>
            <p:nvPicPr>
              <p:cNvPr id="25" name="Image 6" descr="pSNAPA10_1_GF_040313.pdf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936" t="15944" r="15370" b="26923"/>
              <a:stretch/>
            </p:blipFill>
            <p:spPr>
              <a:xfrm>
                <a:off x="365278" y="1652710"/>
                <a:ext cx="2467267" cy="1315992"/>
              </a:xfrm>
              <a:prstGeom prst="rect">
                <a:avLst/>
              </a:prstGeom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1757800" y="1556792"/>
              <a:ext cx="100314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A10-SNAP</a:t>
              </a:r>
              <a:endParaRPr lang="fr-FR" sz="12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57800" y="2689175"/>
              <a:ext cx="100314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 G3-SNAP</a:t>
              </a:r>
              <a:endParaRPr lang="fr-FR" sz="12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860848" y="3841303"/>
              <a:ext cx="91095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C8-SNAP</a:t>
              </a:r>
              <a:endParaRPr lang="fr-FR" sz="12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323528" y="5085184"/>
            <a:ext cx="2429625" cy="1494337"/>
            <a:chOff x="5860110" y="2638355"/>
            <a:chExt cx="2429625" cy="1494337"/>
          </a:xfrm>
        </p:grpSpPr>
        <p:pic>
          <p:nvPicPr>
            <p:cNvPr id="27" name="Image 9"/>
            <p:cNvPicPr>
              <a:picLocks noChangeAspect="1"/>
            </p:cNvPicPr>
            <p:nvPr/>
          </p:nvPicPr>
          <p:blipFill rotWithShape="1">
            <a:blip r:embed="rId5"/>
            <a:srcRect l="29980" t="47983" r="33977" b="19504"/>
            <a:stretch/>
          </p:blipFill>
          <p:spPr>
            <a:xfrm>
              <a:off x="6104709" y="2638355"/>
              <a:ext cx="2185026" cy="1494337"/>
            </a:xfrm>
            <a:prstGeom prst="rect">
              <a:avLst/>
            </a:prstGeom>
          </p:spPr>
        </p:pic>
        <p:grpSp>
          <p:nvGrpSpPr>
            <p:cNvPr id="28" name="Group 27"/>
            <p:cNvGrpSpPr/>
            <p:nvPr/>
          </p:nvGrpSpPr>
          <p:grpSpPr>
            <a:xfrm>
              <a:off x="5860110" y="2795081"/>
              <a:ext cx="400457" cy="1197932"/>
              <a:chOff x="5836257" y="2795081"/>
              <a:chExt cx="400457" cy="1197932"/>
            </a:xfrm>
          </p:grpSpPr>
          <p:sp>
            <p:nvSpPr>
              <p:cNvPr id="29" name="ZoneTexte 13"/>
              <p:cNvSpPr txBox="1"/>
              <p:nvPr/>
            </p:nvSpPr>
            <p:spPr>
              <a:xfrm>
                <a:off x="5836543" y="3746792"/>
                <a:ext cx="400171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10</a:t>
                </a:r>
                <a:endParaRPr lang="fr-FR" sz="1000" dirty="0"/>
              </a:p>
            </p:txBody>
          </p:sp>
          <p:sp>
            <p:nvSpPr>
              <p:cNvPr id="30" name="ZoneTexte 14"/>
              <p:cNvSpPr txBox="1"/>
              <p:nvPr/>
            </p:nvSpPr>
            <p:spPr>
              <a:xfrm>
                <a:off x="5836543" y="3384714"/>
                <a:ext cx="400171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15</a:t>
                </a:r>
                <a:endParaRPr lang="fr-FR" sz="1000" dirty="0"/>
              </a:p>
            </p:txBody>
          </p:sp>
          <p:sp>
            <p:nvSpPr>
              <p:cNvPr id="31" name="ZoneTexte 15"/>
              <p:cNvSpPr txBox="1"/>
              <p:nvPr/>
            </p:nvSpPr>
            <p:spPr>
              <a:xfrm>
                <a:off x="5842607" y="3121043"/>
                <a:ext cx="38894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25</a:t>
                </a:r>
                <a:endParaRPr lang="fr-FR" sz="1000" dirty="0"/>
              </a:p>
            </p:txBody>
          </p:sp>
          <p:sp>
            <p:nvSpPr>
              <p:cNvPr id="32" name="ZoneTexte 16"/>
              <p:cNvSpPr txBox="1"/>
              <p:nvPr/>
            </p:nvSpPr>
            <p:spPr>
              <a:xfrm>
                <a:off x="5836257" y="2795081"/>
                <a:ext cx="38894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70</a:t>
                </a:r>
                <a:endParaRPr lang="fr-FR" sz="1000" dirty="0"/>
              </a:p>
            </p:txBody>
          </p:sp>
          <p:sp>
            <p:nvSpPr>
              <p:cNvPr id="33" name="ZoneTexte 17"/>
              <p:cNvSpPr txBox="1"/>
              <p:nvPr/>
            </p:nvSpPr>
            <p:spPr>
              <a:xfrm>
                <a:off x="5842607" y="2878598"/>
                <a:ext cx="38894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55</a:t>
                </a:r>
                <a:endParaRPr lang="fr-FR" sz="1000" dirty="0"/>
              </a:p>
            </p:txBody>
          </p:sp>
          <p:sp>
            <p:nvSpPr>
              <p:cNvPr id="34" name="ZoneTexte 18"/>
              <p:cNvSpPr txBox="1"/>
              <p:nvPr/>
            </p:nvSpPr>
            <p:spPr>
              <a:xfrm>
                <a:off x="5842607" y="3009979"/>
                <a:ext cx="38894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35</a:t>
                </a:r>
                <a:endParaRPr lang="fr-FR" sz="1000" dirty="0"/>
              </a:p>
            </p:txBody>
          </p:sp>
        </p:grpSp>
      </p:grpSp>
      <p:sp>
        <p:nvSpPr>
          <p:cNvPr id="46" name="TextBox 45"/>
          <p:cNvSpPr txBox="1"/>
          <p:nvPr/>
        </p:nvSpPr>
        <p:spPr>
          <a:xfrm>
            <a:off x="1696644" y="6073551"/>
            <a:ext cx="1003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Arial" pitchFamily="34" charset="0"/>
                <a:cs typeface="Arial" pitchFamily="34" charset="0"/>
              </a:rPr>
              <a:t>A10-SNAP SEC</a:t>
            </a:r>
            <a:endParaRPr lang="fr-FR" sz="12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466380" y="1556792"/>
            <a:ext cx="2570116" cy="2079727"/>
            <a:chOff x="3718537" y="1381558"/>
            <a:chExt cx="2570116" cy="2079727"/>
          </a:xfrm>
        </p:grpSpPr>
        <p:grpSp>
          <p:nvGrpSpPr>
            <p:cNvPr id="38" name="Group 37"/>
            <p:cNvGrpSpPr/>
            <p:nvPr/>
          </p:nvGrpSpPr>
          <p:grpSpPr>
            <a:xfrm>
              <a:off x="3718537" y="1381558"/>
              <a:ext cx="1706020" cy="2079727"/>
              <a:chOff x="404329" y="2895293"/>
              <a:chExt cx="2164457" cy="3630051"/>
            </a:xfrm>
          </p:grpSpPr>
          <p:grpSp>
            <p:nvGrpSpPr>
              <p:cNvPr id="39" name="Group 38"/>
              <p:cNvGrpSpPr/>
              <p:nvPr/>
            </p:nvGrpSpPr>
            <p:grpSpPr>
              <a:xfrm>
                <a:off x="748618" y="2895293"/>
                <a:ext cx="1820168" cy="3630051"/>
                <a:chOff x="5508391" y="1821589"/>
                <a:chExt cx="1287719" cy="3630051"/>
              </a:xfrm>
            </p:grpSpPr>
            <p:pic>
              <p:nvPicPr>
                <p:cNvPr id="44" name="Image 69" descr="purif pSORTp20512122.jpg"/>
                <p:cNvPicPr>
                  <a:picLocks noChangeAspect="1"/>
                </p:cNvPicPr>
                <p:nvPr/>
              </p:nvPicPr>
              <p:blipFill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8056" t="18767" r="41078" b="40575"/>
                <a:stretch/>
              </p:blipFill>
              <p:spPr>
                <a:xfrm>
                  <a:off x="5508392" y="2339948"/>
                  <a:ext cx="1190028" cy="3111692"/>
                </a:xfrm>
                <a:prstGeom prst="rect">
                  <a:avLst/>
                </a:prstGeom>
              </p:spPr>
            </p:pic>
            <p:sp>
              <p:nvSpPr>
                <p:cNvPr id="45" name="TextBox 44"/>
                <p:cNvSpPr txBox="1"/>
                <p:nvPr/>
              </p:nvSpPr>
              <p:spPr>
                <a:xfrm>
                  <a:off x="5508391" y="1821589"/>
                  <a:ext cx="1287719" cy="45662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100" dirty="0" smtClean="0">
                      <a:latin typeface="Arial" pitchFamily="34" charset="0"/>
                      <a:cs typeface="Arial" pitchFamily="34" charset="0"/>
                    </a:rPr>
                    <a:t> M   A10-Fc  C8-Fc     </a:t>
                  </a:r>
                  <a:endParaRPr lang="fr-FR" sz="1100" dirty="0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40" name="TextBox 39"/>
              <p:cNvSpPr txBox="1"/>
              <p:nvPr/>
            </p:nvSpPr>
            <p:spPr>
              <a:xfrm>
                <a:off x="404329" y="3807437"/>
                <a:ext cx="578139" cy="4566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 smtClean="0">
                    <a:cs typeface="Arial" pitchFamily="34" charset="0"/>
                  </a:rPr>
                  <a:t>50</a:t>
                </a:r>
                <a:endParaRPr lang="fr-FR" sz="1100" dirty="0">
                  <a:cs typeface="Arial" pitchFamily="34" charset="0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409026" y="4098558"/>
                <a:ext cx="573442" cy="4566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 smtClean="0">
                    <a:cs typeface="Arial" pitchFamily="34" charset="0"/>
                  </a:rPr>
                  <a:t>35</a:t>
                </a:r>
                <a:endParaRPr lang="fr-FR" sz="1100" dirty="0">
                  <a:cs typeface="Arial" pitchFamily="34" charset="0"/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409026" y="4386590"/>
                <a:ext cx="573442" cy="4566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 smtClean="0">
                    <a:cs typeface="Arial" pitchFamily="34" charset="0"/>
                  </a:rPr>
                  <a:t>25</a:t>
                </a:r>
                <a:endParaRPr lang="fr-FR" sz="1100" dirty="0">
                  <a:cs typeface="Arial" pitchFamily="34" charset="0"/>
                </a:endParaRPr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409026" y="5106670"/>
                <a:ext cx="573442" cy="4566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 smtClean="0">
                    <a:cs typeface="Arial" pitchFamily="34" charset="0"/>
                  </a:rPr>
                  <a:t>15</a:t>
                </a:r>
                <a:endParaRPr lang="fr-FR" sz="1100" dirty="0">
                  <a:cs typeface="Arial" pitchFamily="34" charset="0"/>
                </a:endParaRP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5315720" y="2060848"/>
              <a:ext cx="97293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 smtClean="0">
                  <a:cs typeface="Arial" pitchFamily="34" charset="0"/>
                </a:rPr>
                <a:t>Protein A</a:t>
              </a:r>
            </a:p>
            <a:p>
              <a:r>
                <a:rPr lang="en-US" sz="1100" dirty="0" smtClean="0">
                  <a:cs typeface="Arial" pitchFamily="34" charset="0"/>
                </a:rPr>
                <a:t>Affinity</a:t>
              </a:r>
            </a:p>
            <a:p>
              <a:r>
                <a:rPr lang="en-US" sz="1100" dirty="0" smtClean="0">
                  <a:cs typeface="Arial" pitchFamily="34" charset="0"/>
                </a:rPr>
                <a:t>Purification of  Fc-VHHs</a:t>
              </a:r>
              <a:endParaRPr lang="fr-FR" sz="1100" dirty="0">
                <a:cs typeface="Arial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45800" y="3753588"/>
            <a:ext cx="2654392" cy="1259588"/>
            <a:chOff x="5265980" y="3825596"/>
            <a:chExt cx="2654392" cy="1259588"/>
          </a:xfrm>
        </p:grpSpPr>
        <p:pic>
          <p:nvPicPr>
            <p:cNvPr id="37" name="Image 8"/>
            <p:cNvPicPr>
              <a:picLocks noChangeAspect="1"/>
            </p:cNvPicPr>
            <p:nvPr/>
          </p:nvPicPr>
          <p:blipFill rotWithShape="1">
            <a:blip r:embed="rId7"/>
            <a:srcRect t="13092" b="24167"/>
            <a:stretch/>
          </p:blipFill>
          <p:spPr>
            <a:xfrm>
              <a:off x="5265980" y="3825596"/>
              <a:ext cx="2623027" cy="1259588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7092280" y="3975447"/>
              <a:ext cx="82809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A10-Fc</a:t>
              </a:r>
            </a:p>
            <a:p>
              <a:pPr algn="ctr"/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SEC</a:t>
              </a:r>
              <a:endParaRPr lang="fr-FR" sz="12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735200" y="4983611"/>
            <a:ext cx="2492984" cy="1613741"/>
            <a:chOff x="3663192" y="4911603"/>
            <a:chExt cx="2492984" cy="1613741"/>
          </a:xfrm>
        </p:grpSpPr>
        <p:grpSp>
          <p:nvGrpSpPr>
            <p:cNvPr id="5" name="Group 4"/>
            <p:cNvGrpSpPr/>
            <p:nvPr/>
          </p:nvGrpSpPr>
          <p:grpSpPr>
            <a:xfrm>
              <a:off x="3919617" y="4911603"/>
              <a:ext cx="2236559" cy="1613741"/>
              <a:chOff x="5621709" y="4826101"/>
              <a:chExt cx="2236559" cy="1613741"/>
            </a:xfrm>
          </p:grpSpPr>
          <p:pic>
            <p:nvPicPr>
              <p:cNvPr id="49" name="Image 9"/>
              <p:cNvPicPr>
                <a:picLocks noChangeAspect="1"/>
              </p:cNvPicPr>
              <p:nvPr/>
            </p:nvPicPr>
            <p:blipFill rotWithShape="1">
              <a:blip r:embed="rId8"/>
              <a:srcRect l="7099" r="6376" b="16023"/>
              <a:stretch/>
            </p:blipFill>
            <p:spPr>
              <a:xfrm>
                <a:off x="5621709" y="4826101"/>
                <a:ext cx="2232248" cy="1613741"/>
              </a:xfrm>
              <a:prstGeom prst="rect">
                <a:avLst/>
              </a:prstGeom>
            </p:spPr>
          </p:pic>
          <p:sp>
            <p:nvSpPr>
              <p:cNvPr id="48" name="TextBox 47"/>
              <p:cNvSpPr txBox="1"/>
              <p:nvPr/>
            </p:nvSpPr>
            <p:spPr>
              <a:xfrm>
                <a:off x="7030176" y="5906169"/>
                <a:ext cx="8280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 smtClean="0">
                    <a:latin typeface="Arial" pitchFamily="34" charset="0"/>
                    <a:cs typeface="Arial" pitchFamily="34" charset="0"/>
                  </a:rPr>
                  <a:t>A10-Fc</a:t>
                </a:r>
              </a:p>
              <a:p>
                <a:pPr algn="ctr"/>
                <a:r>
                  <a:rPr lang="en-US" sz="1200" dirty="0" smtClean="0">
                    <a:latin typeface="Arial" pitchFamily="34" charset="0"/>
                    <a:cs typeface="Arial" pitchFamily="34" charset="0"/>
                  </a:rPr>
                  <a:t>SEC</a:t>
                </a:r>
                <a:endParaRPr lang="fr-FR" sz="12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3663192" y="5198136"/>
              <a:ext cx="404752" cy="1255200"/>
              <a:chOff x="5359793" y="5198136"/>
              <a:chExt cx="404752" cy="1255200"/>
            </a:xfrm>
          </p:grpSpPr>
          <p:sp>
            <p:nvSpPr>
              <p:cNvPr id="50" name="ZoneTexte 13"/>
              <p:cNvSpPr txBox="1"/>
              <p:nvPr/>
            </p:nvSpPr>
            <p:spPr>
              <a:xfrm>
                <a:off x="5364374" y="6207115"/>
                <a:ext cx="400171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10</a:t>
                </a:r>
                <a:endParaRPr lang="fr-FR" sz="1000" dirty="0"/>
              </a:p>
            </p:txBody>
          </p:sp>
          <p:sp>
            <p:nvSpPr>
              <p:cNvPr id="51" name="ZoneTexte 14"/>
              <p:cNvSpPr txBox="1"/>
              <p:nvPr/>
            </p:nvSpPr>
            <p:spPr>
              <a:xfrm>
                <a:off x="5364374" y="5847075"/>
                <a:ext cx="400171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15</a:t>
                </a:r>
                <a:endParaRPr lang="fr-FR" sz="1000" dirty="0"/>
              </a:p>
            </p:txBody>
          </p:sp>
          <p:sp>
            <p:nvSpPr>
              <p:cNvPr id="52" name="ZoneTexte 16"/>
              <p:cNvSpPr txBox="1"/>
              <p:nvPr/>
            </p:nvSpPr>
            <p:spPr>
              <a:xfrm>
                <a:off x="5364088" y="5198136"/>
                <a:ext cx="38894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70</a:t>
                </a:r>
                <a:endParaRPr lang="fr-FR" sz="1000" dirty="0"/>
              </a:p>
            </p:txBody>
          </p:sp>
          <p:sp>
            <p:nvSpPr>
              <p:cNvPr id="53" name="ZoneTexte 18"/>
              <p:cNvSpPr txBox="1"/>
              <p:nvPr/>
            </p:nvSpPr>
            <p:spPr>
              <a:xfrm>
                <a:off x="5359793" y="5415027"/>
                <a:ext cx="38894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35</a:t>
                </a:r>
                <a:endParaRPr lang="fr-FR" sz="1000" dirty="0"/>
              </a:p>
            </p:txBody>
          </p:sp>
          <p:sp>
            <p:nvSpPr>
              <p:cNvPr id="54" name="ZoneTexte 15"/>
              <p:cNvSpPr txBox="1"/>
              <p:nvPr/>
            </p:nvSpPr>
            <p:spPr>
              <a:xfrm>
                <a:off x="5364088" y="5559043"/>
                <a:ext cx="38894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25</a:t>
                </a:r>
                <a:endParaRPr lang="fr-FR" sz="1000" dirty="0"/>
              </a:p>
            </p:txBody>
          </p:sp>
          <p:sp>
            <p:nvSpPr>
              <p:cNvPr id="55" name="ZoneTexte 17"/>
              <p:cNvSpPr txBox="1"/>
              <p:nvPr/>
            </p:nvSpPr>
            <p:spPr>
              <a:xfrm>
                <a:off x="5364088" y="5283792"/>
                <a:ext cx="38894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55</a:t>
                </a:r>
                <a:endParaRPr lang="fr-FR" sz="1000" dirty="0"/>
              </a:p>
            </p:txBody>
          </p:sp>
        </p:grpSp>
      </p:grpSp>
      <p:cxnSp>
        <p:nvCxnSpPr>
          <p:cNvPr id="11" name="Straight Connector 10"/>
          <p:cNvCxnSpPr/>
          <p:nvPr/>
        </p:nvCxnSpPr>
        <p:spPr>
          <a:xfrm flipV="1">
            <a:off x="4788024" y="3913310"/>
            <a:ext cx="0" cy="9558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1331640" y="3861048"/>
            <a:ext cx="0" cy="9558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1331640" y="2689174"/>
            <a:ext cx="0" cy="9558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1331640" y="1513359"/>
            <a:ext cx="0" cy="9558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35496" y="119675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a)</a:t>
            </a:r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91880" y="119675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b)</a:t>
            </a:r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707904" y="1249015"/>
            <a:ext cx="2726419" cy="2396009"/>
            <a:chOff x="6417581" y="1192135"/>
            <a:chExt cx="2726419" cy="2396009"/>
          </a:xfrm>
        </p:grpSpPr>
        <p:grpSp>
          <p:nvGrpSpPr>
            <p:cNvPr id="12" name="Group 11"/>
            <p:cNvGrpSpPr/>
            <p:nvPr/>
          </p:nvGrpSpPr>
          <p:grpSpPr>
            <a:xfrm>
              <a:off x="6417581" y="1678536"/>
              <a:ext cx="2726419" cy="1909608"/>
              <a:chOff x="6417581" y="1678536"/>
              <a:chExt cx="2726419" cy="1909608"/>
            </a:xfrm>
          </p:grpSpPr>
          <p:pic>
            <p:nvPicPr>
              <p:cNvPr id="61" name="Image 4"/>
              <p:cNvPicPr>
                <a:picLocks noChangeAspect="1"/>
              </p:cNvPicPr>
              <p:nvPr/>
            </p:nvPicPr>
            <p:blipFill rotWithShape="1">
              <a:blip r:embed="rId9"/>
              <a:srcRect l="29529" t="25675" r="25506" b="24857"/>
              <a:stretch/>
            </p:blipFill>
            <p:spPr>
              <a:xfrm>
                <a:off x="6660231" y="1678536"/>
                <a:ext cx="2483769" cy="1909608"/>
              </a:xfrm>
              <a:prstGeom prst="rect">
                <a:avLst/>
              </a:prstGeom>
            </p:spPr>
          </p:pic>
          <p:sp>
            <p:nvSpPr>
              <p:cNvPr id="62" name="ZoneTexte 5"/>
              <p:cNvSpPr txBox="1"/>
              <p:nvPr/>
            </p:nvSpPr>
            <p:spPr>
              <a:xfrm>
                <a:off x="6417581" y="2174667"/>
                <a:ext cx="314659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000" dirty="0" smtClean="0"/>
                  <a:t>55</a:t>
                </a:r>
                <a:endParaRPr lang="fr-FR" sz="1000" dirty="0"/>
              </a:p>
            </p:txBody>
          </p:sp>
          <p:sp>
            <p:nvSpPr>
              <p:cNvPr id="63" name="ZoneTexte 6"/>
              <p:cNvSpPr txBox="1"/>
              <p:nvPr/>
            </p:nvSpPr>
            <p:spPr>
              <a:xfrm>
                <a:off x="6417581" y="2534707"/>
                <a:ext cx="314659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000" dirty="0" smtClean="0"/>
                  <a:t>35</a:t>
                </a:r>
                <a:endParaRPr lang="fr-FR" sz="1000" dirty="0"/>
              </a:p>
            </p:txBody>
          </p:sp>
          <p:sp>
            <p:nvSpPr>
              <p:cNvPr id="64" name="ZoneTexte 7"/>
              <p:cNvSpPr txBox="1"/>
              <p:nvPr/>
            </p:nvSpPr>
            <p:spPr>
              <a:xfrm>
                <a:off x="6417581" y="2782589"/>
                <a:ext cx="314659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000" dirty="0" smtClean="0"/>
                  <a:t>25</a:t>
                </a:r>
                <a:endParaRPr lang="fr-FR" sz="1000" dirty="0"/>
              </a:p>
            </p:txBody>
          </p:sp>
          <p:sp>
            <p:nvSpPr>
              <p:cNvPr id="65" name="ZoneTexte 8"/>
              <p:cNvSpPr txBox="1"/>
              <p:nvPr/>
            </p:nvSpPr>
            <p:spPr>
              <a:xfrm>
                <a:off x="6417581" y="3284984"/>
                <a:ext cx="314659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000" dirty="0" smtClean="0"/>
                  <a:t>15</a:t>
                </a:r>
                <a:endParaRPr lang="fr-FR" sz="1000" dirty="0"/>
              </a:p>
            </p:txBody>
          </p:sp>
        </p:grpSp>
        <p:sp>
          <p:nvSpPr>
            <p:cNvPr id="2" name="TextBox 1"/>
            <p:cNvSpPr txBox="1"/>
            <p:nvPr/>
          </p:nvSpPr>
          <p:spPr>
            <a:xfrm>
              <a:off x="6502902" y="1192135"/>
              <a:ext cx="264109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smtClean="0"/>
                <a:t>M    A10-Fc        C8-Fc         G3-Fc</a:t>
              </a:r>
              <a:endParaRPr lang="en-US" sz="14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732240" y="1438937"/>
              <a:ext cx="24117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smtClean="0"/>
                <a:t>L1  L2 B1 B2 L1 L2 B1 B2 L1 L2 B1 B2</a:t>
              </a:r>
              <a:endParaRPr lang="en-US" sz="1200" dirty="0"/>
            </a:p>
          </p:txBody>
        </p:sp>
      </p:grpSp>
      <p:pic>
        <p:nvPicPr>
          <p:cNvPr id="68" name="Image 5" descr="pSNAPG3_gelfiltration_260313.pdf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3" t="19448" r="16231" b="26618"/>
          <a:stretch/>
        </p:blipFill>
        <p:spPr>
          <a:xfrm>
            <a:off x="6371113" y="3769389"/>
            <a:ext cx="2521368" cy="1271345"/>
          </a:xfrm>
          <a:prstGeom prst="rect">
            <a:avLst/>
          </a:prstGeom>
        </p:spPr>
      </p:pic>
      <p:cxnSp>
        <p:nvCxnSpPr>
          <p:cNvPr id="69" name="Straight Connector 68"/>
          <p:cNvCxnSpPr/>
          <p:nvPr/>
        </p:nvCxnSpPr>
        <p:spPr>
          <a:xfrm flipV="1">
            <a:off x="7308304" y="3907656"/>
            <a:ext cx="0" cy="9558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Group 69"/>
          <p:cNvGrpSpPr/>
          <p:nvPr/>
        </p:nvGrpSpPr>
        <p:grpSpPr>
          <a:xfrm>
            <a:off x="6223873" y="5103015"/>
            <a:ext cx="2608553" cy="1494337"/>
            <a:chOff x="5860110" y="2638355"/>
            <a:chExt cx="2608553" cy="1494337"/>
          </a:xfrm>
        </p:grpSpPr>
        <p:pic>
          <p:nvPicPr>
            <p:cNvPr id="71" name="Image 9"/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aturation sat="200000"/>
                      </a14:imgEffect>
                      <a14:imgEffect>
                        <a14:brightnessContrast bright="-20000"/>
                      </a14:imgEffect>
                    </a14:imgLayer>
                  </a14:imgProps>
                </a:ext>
              </a:extLst>
            </a:blip>
            <a:srcRect l="29980" t="47983" r="33977" b="19504"/>
            <a:stretch/>
          </p:blipFill>
          <p:spPr>
            <a:xfrm>
              <a:off x="6098204" y="2638355"/>
              <a:ext cx="2370459" cy="1494337"/>
            </a:xfrm>
            <a:prstGeom prst="rect">
              <a:avLst/>
            </a:prstGeom>
          </p:spPr>
        </p:pic>
        <p:grpSp>
          <p:nvGrpSpPr>
            <p:cNvPr id="72" name="Group 71"/>
            <p:cNvGrpSpPr/>
            <p:nvPr/>
          </p:nvGrpSpPr>
          <p:grpSpPr>
            <a:xfrm>
              <a:off x="5860110" y="2795081"/>
              <a:ext cx="400457" cy="1197932"/>
              <a:chOff x="5836257" y="2795081"/>
              <a:chExt cx="400457" cy="1197932"/>
            </a:xfrm>
          </p:grpSpPr>
          <p:sp>
            <p:nvSpPr>
              <p:cNvPr id="73" name="ZoneTexte 13"/>
              <p:cNvSpPr txBox="1"/>
              <p:nvPr/>
            </p:nvSpPr>
            <p:spPr>
              <a:xfrm>
                <a:off x="5836543" y="3746792"/>
                <a:ext cx="400171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10</a:t>
                </a:r>
                <a:endParaRPr lang="fr-FR" sz="1000" dirty="0"/>
              </a:p>
            </p:txBody>
          </p:sp>
          <p:sp>
            <p:nvSpPr>
              <p:cNvPr id="74" name="ZoneTexte 14"/>
              <p:cNvSpPr txBox="1"/>
              <p:nvPr/>
            </p:nvSpPr>
            <p:spPr>
              <a:xfrm>
                <a:off x="5836543" y="3384714"/>
                <a:ext cx="400171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15</a:t>
                </a:r>
                <a:endParaRPr lang="fr-FR" sz="1000" dirty="0"/>
              </a:p>
            </p:txBody>
          </p:sp>
          <p:sp>
            <p:nvSpPr>
              <p:cNvPr id="75" name="ZoneTexte 15"/>
              <p:cNvSpPr txBox="1"/>
              <p:nvPr/>
            </p:nvSpPr>
            <p:spPr>
              <a:xfrm>
                <a:off x="5842607" y="3121043"/>
                <a:ext cx="38894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25</a:t>
                </a:r>
                <a:endParaRPr lang="fr-FR" sz="1000" dirty="0"/>
              </a:p>
            </p:txBody>
          </p:sp>
          <p:sp>
            <p:nvSpPr>
              <p:cNvPr id="76" name="ZoneTexte 16"/>
              <p:cNvSpPr txBox="1"/>
              <p:nvPr/>
            </p:nvSpPr>
            <p:spPr>
              <a:xfrm>
                <a:off x="5836257" y="2795081"/>
                <a:ext cx="38894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70</a:t>
                </a:r>
                <a:endParaRPr lang="fr-FR" sz="1000" dirty="0"/>
              </a:p>
            </p:txBody>
          </p:sp>
          <p:sp>
            <p:nvSpPr>
              <p:cNvPr id="77" name="ZoneTexte 17"/>
              <p:cNvSpPr txBox="1"/>
              <p:nvPr/>
            </p:nvSpPr>
            <p:spPr>
              <a:xfrm>
                <a:off x="5842607" y="2878598"/>
                <a:ext cx="38894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55</a:t>
                </a:r>
                <a:endParaRPr lang="fr-FR" sz="1000" dirty="0"/>
              </a:p>
            </p:txBody>
          </p:sp>
          <p:sp>
            <p:nvSpPr>
              <p:cNvPr id="78" name="ZoneTexte 18"/>
              <p:cNvSpPr txBox="1"/>
              <p:nvPr/>
            </p:nvSpPr>
            <p:spPr>
              <a:xfrm>
                <a:off x="5842607" y="3009979"/>
                <a:ext cx="38894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00" dirty="0" smtClean="0"/>
                  <a:t>35</a:t>
                </a:r>
                <a:endParaRPr lang="fr-FR" sz="1000" dirty="0"/>
              </a:p>
            </p:txBody>
          </p:sp>
        </p:grpSp>
      </p:grpSp>
      <p:sp>
        <p:nvSpPr>
          <p:cNvPr id="79" name="TextBox 78"/>
          <p:cNvSpPr txBox="1"/>
          <p:nvPr/>
        </p:nvSpPr>
        <p:spPr>
          <a:xfrm>
            <a:off x="8064388" y="3903439"/>
            <a:ext cx="828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  C8-Fc</a:t>
            </a:r>
          </a:p>
          <a:p>
            <a:pPr algn="ctr"/>
            <a:r>
              <a:rPr lang="en-US" sz="1200" dirty="0" smtClean="0">
                <a:latin typeface="Arial" pitchFamily="34" charset="0"/>
                <a:cs typeface="Arial" pitchFamily="34" charset="0"/>
              </a:rPr>
              <a:t>SEC</a:t>
            </a:r>
            <a:endParaRPr lang="fr-FR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064388" y="6093296"/>
            <a:ext cx="828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  C8-Fc</a:t>
            </a:r>
          </a:p>
          <a:p>
            <a:pPr algn="ctr"/>
            <a:r>
              <a:rPr lang="en-US" sz="1200" dirty="0" smtClean="0">
                <a:latin typeface="Arial" pitchFamily="34" charset="0"/>
                <a:cs typeface="Arial" pitchFamily="34" charset="0"/>
              </a:rPr>
              <a:t>SEC</a:t>
            </a:r>
            <a:endParaRPr lang="fr-FR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73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</Words>
  <Application>Microsoft Office PowerPoint</Application>
  <PresentationFormat>On-screen Show (4:3)</PresentationFormat>
  <Paragraphs>47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</dc:creator>
  <cp:lastModifiedBy>Ad</cp:lastModifiedBy>
  <cp:revision>1</cp:revision>
  <dcterms:created xsi:type="dcterms:W3CDTF">2014-08-19T15:35:45Z</dcterms:created>
  <dcterms:modified xsi:type="dcterms:W3CDTF">2014-08-19T15:35:58Z</dcterms:modified>
</cp:coreProperties>
</file>