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charts/colors4.xml" ContentType="application/vnd.ms-office.chartcolorstyle+xml"/>
  <Override PartName="/ppt/charts/colors5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style6.xml" ContentType="application/vnd.ms-office.chartstyl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61" userDrawn="1">
          <p15:clr>
            <a:srgbClr val="A4A3A4"/>
          </p15:clr>
        </p15:guide>
        <p15:guide id="2" pos="16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-384" y="-78"/>
      </p:cViewPr>
      <p:guideLst>
        <p:guide orient="horz" pos="1661"/>
        <p:guide pos="16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Cristiana\AppData\Roaming\Microsoft\Excel\mg%20qunatification%20(version%201).xlsb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Cristiana\AppData\Roaming\Microsoft\Excel\mg%20qunatification%20(version%201).xlsb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Cristiana\Documents\TRABALHO\Tese%20phD\Capitulo_3\ARTIGO\Cont&#237;nuos%20-%20dados%20finai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Cristiana\Documents\TRABALHO\Tese%20phD\Capitulo_3\ARTIGO\Cont&#237;nuos%20-%20dados%20fina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Cristiana\Documents\TRABALHO\Tese%20phD\Capitulo_3\ARTIGO\Reviewers\Cont&#237;nuos%20-%20dados%20finai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Cristiana\Documents\TRABALHO\Tese%20phD\Capitulo_3\ARTIGO\Reviewers\Cont&#237;nuos%20-%20dados%20fina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autoTitleDeleted val="1"/>
    <c:plotArea>
      <c:layout/>
      <c:scatterChart>
        <c:scatterStyle val="lineMarker"/>
        <c:ser>
          <c:idx val="1"/>
          <c:order val="1"/>
          <c:tx>
            <c:strRef>
              <c:f>'End-product'!$L$54</c:f>
              <c:strCache>
                <c:ptCount val="1"/>
                <c:pt idx="0">
                  <c:v>Gly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'End-product'!$Y$54:$AH$54</c:f>
                <c:numCache>
                  <c:formatCode>General</c:formatCode>
                  <c:ptCount val="10"/>
                  <c:pt idx="0">
                    <c:v>2.900610250915492E-3</c:v>
                  </c:pt>
                  <c:pt idx="1">
                    <c:v>1.4075772530029975E-2</c:v>
                  </c:pt>
                  <c:pt idx="2">
                    <c:v>1.1711750676644001E-2</c:v>
                  </c:pt>
                  <c:pt idx="3">
                    <c:v>1.3523564811684327E-2</c:v>
                  </c:pt>
                  <c:pt idx="4">
                    <c:v>4.7813021920789008E-3</c:v>
                  </c:pt>
                  <c:pt idx="5">
                    <c:v>2.8151545060059954E-2</c:v>
                  </c:pt>
                  <c:pt idx="6">
                    <c:v>1.5615667568858646E-2</c:v>
                  </c:pt>
                  <c:pt idx="7">
                    <c:v>4.8915938454731474E-2</c:v>
                  </c:pt>
                  <c:pt idx="8">
                    <c:v>4.8915938454731439E-2</c:v>
                  </c:pt>
                  <c:pt idx="9">
                    <c:v>5.2811208843780162E-2</c:v>
                  </c:pt>
                </c:numCache>
              </c:numRef>
            </c:plus>
            <c:minus>
              <c:numRef>
                <c:f>'End-product'!$AH$54</c:f>
                <c:numCache>
                  <c:formatCode>General</c:formatCode>
                  <c:ptCount val="1"/>
                  <c:pt idx="0">
                    <c:v>5.2811208843780162E-2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'End-product'!$M$52:$V$52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'End-product'!$M$54:$V$54</c:f>
              <c:numCache>
                <c:formatCode>0.00</c:formatCode>
                <c:ptCount val="10"/>
                <c:pt idx="0">
                  <c:v>3.3493362183604951E-3</c:v>
                </c:pt>
                <c:pt idx="1">
                  <c:v>4.7848626231207884E-2</c:v>
                </c:pt>
                <c:pt idx="2">
                  <c:v>5.2356481168436012E-2</c:v>
                </c:pt>
                <c:pt idx="3">
                  <c:v>7.9403610791804746E-2</c:v>
                </c:pt>
                <c:pt idx="4">
                  <c:v>0.12448216016408592</c:v>
                </c:pt>
                <c:pt idx="5">
                  <c:v>0.23943246106340299</c:v>
                </c:pt>
                <c:pt idx="6">
                  <c:v>0.3138120675276671</c:v>
                </c:pt>
                <c:pt idx="7">
                  <c:v>0.42200058602114182</c:v>
                </c:pt>
                <c:pt idx="8">
                  <c:v>0.57075979894966977</c:v>
                </c:pt>
                <c:pt idx="9">
                  <c:v>0.58653729122996789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174D-4F04-9EB3-F8101D7A5746}"/>
            </c:ext>
          </c:extLst>
        </c:ser>
        <c:ser>
          <c:idx val="2"/>
          <c:order val="2"/>
          <c:tx>
            <c:strRef>
              <c:f>'End-product'!$L$55</c:f>
              <c:strCache>
                <c:ptCount val="1"/>
                <c:pt idx="0">
                  <c:v>Acet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'End-product'!$Y$55:$AH$55</c:f>
                <c:numCache>
                  <c:formatCode>General</c:formatCode>
                  <c:ptCount val="10"/>
                  <c:pt idx="0">
                    <c:v>9.1127575490127823E-3</c:v>
                  </c:pt>
                  <c:pt idx="1">
                    <c:v>1.1429224527115861E-2</c:v>
                  </c:pt>
                  <c:pt idx="2">
                    <c:v>1.142922452711588E-2</c:v>
                  </c:pt>
                  <c:pt idx="3">
                    <c:v>6.5986658573590033E-3</c:v>
                  </c:pt>
                  <c:pt idx="4">
                    <c:v>1.3197331714718007E-2</c:v>
                  </c:pt>
                  <c:pt idx="5">
                    <c:v>1.7458428843384749E-2</c:v>
                  </c:pt>
                  <c:pt idx="6">
                    <c:v>0</c:v>
                  </c:pt>
                  <c:pt idx="7">
                    <c:v>3.4916857686769678E-2</c:v>
                  </c:pt>
                  <c:pt idx="8">
                    <c:v>3.2993329286794978E-2</c:v>
                  </c:pt>
                  <c:pt idx="9">
                    <c:v>5.6379025799374212E-2</c:v>
                  </c:pt>
                </c:numCache>
              </c:numRef>
            </c:plus>
            <c:minus>
              <c:numRef>
                <c:f>'End-product'!$Y$55:$AH$55</c:f>
                <c:numCache>
                  <c:formatCode>General</c:formatCode>
                  <c:ptCount val="10"/>
                  <c:pt idx="0">
                    <c:v>9.1127575490127823E-3</c:v>
                  </c:pt>
                  <c:pt idx="1">
                    <c:v>1.1429224527115861E-2</c:v>
                  </c:pt>
                  <c:pt idx="2">
                    <c:v>1.142922452711588E-2</c:v>
                  </c:pt>
                  <c:pt idx="3">
                    <c:v>6.5986658573590033E-3</c:v>
                  </c:pt>
                  <c:pt idx="4">
                    <c:v>1.3197331714718007E-2</c:v>
                  </c:pt>
                  <c:pt idx="5">
                    <c:v>1.7458428843384749E-2</c:v>
                  </c:pt>
                  <c:pt idx="6">
                    <c:v>0</c:v>
                  </c:pt>
                  <c:pt idx="7">
                    <c:v>3.4916857686769678E-2</c:v>
                  </c:pt>
                  <c:pt idx="8">
                    <c:v>3.2993329286794978E-2</c:v>
                  </c:pt>
                  <c:pt idx="9">
                    <c:v>5.6379025799374212E-2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'End-product'!$M$52:$V$52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'End-product'!$M$55:$V$55</c:f>
              <c:numCache>
                <c:formatCode>0.00</c:formatCode>
                <c:ptCount val="10"/>
                <c:pt idx="0">
                  <c:v>1.0522506047964649E-2</c:v>
                </c:pt>
                <c:pt idx="1">
                  <c:v>5.0071432653294473E-2</c:v>
                </c:pt>
                <c:pt idx="2">
                  <c:v>6.1500657180410312E-2</c:v>
                </c:pt>
                <c:pt idx="3">
                  <c:v>8.0549364725603423E-2</c:v>
                </c:pt>
                <c:pt idx="4">
                  <c:v>0.11102729679791228</c:v>
                </c:pt>
                <c:pt idx="5">
                  <c:v>0.18341238546964594</c:v>
                </c:pt>
                <c:pt idx="6">
                  <c:v>0.21008057603291616</c:v>
                </c:pt>
                <c:pt idx="7">
                  <c:v>0.24055850810522508</c:v>
                </c:pt>
                <c:pt idx="8">
                  <c:v>0.17960264396060732</c:v>
                </c:pt>
                <c:pt idx="9">
                  <c:v>0.16817341943349148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174D-4F04-9EB3-F8101D7A5746}"/>
            </c:ext>
          </c:extLst>
        </c:ser>
        <c:ser>
          <c:idx val="3"/>
          <c:order val="3"/>
          <c:tx>
            <c:strRef>
              <c:f>'End-product'!$L$56</c:f>
              <c:strCache>
                <c:ptCount val="1"/>
                <c:pt idx="0">
                  <c:v>EtOH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'End-product'!$Y$56:$AH$56</c:f>
                <c:numCache>
                  <c:formatCode>General</c:formatCode>
                  <c:ptCount val="10"/>
                  <c:pt idx="0">
                    <c:v>0</c:v>
                  </c:pt>
                  <c:pt idx="1">
                    <c:v>5.6591178966510412E-2</c:v>
                  </c:pt>
                  <c:pt idx="2">
                    <c:v>0.23579657902712678</c:v>
                  </c:pt>
                  <c:pt idx="3">
                    <c:v>3.7727452644340388E-2</c:v>
                  </c:pt>
                  <c:pt idx="4">
                    <c:v>0.68852601075921094</c:v>
                  </c:pt>
                  <c:pt idx="5">
                    <c:v>0.30181962115472222</c:v>
                  </c:pt>
                  <c:pt idx="6">
                    <c:v>0.10375049477193547</c:v>
                  </c:pt>
                  <c:pt idx="7">
                    <c:v>0.17920540006061658</c:v>
                  </c:pt>
                  <c:pt idx="8">
                    <c:v>0.20750098954387158</c:v>
                  </c:pt>
                  <c:pt idx="9">
                    <c:v>0.56591178966510403</c:v>
                  </c:pt>
                </c:numCache>
              </c:numRef>
            </c:plus>
            <c:minus>
              <c:numRef>
                <c:f>'End-product'!$Y$56:$AH$56</c:f>
                <c:numCache>
                  <c:formatCode>General</c:formatCode>
                  <c:ptCount val="10"/>
                  <c:pt idx="0">
                    <c:v>0</c:v>
                  </c:pt>
                  <c:pt idx="1">
                    <c:v>5.6591178966510412E-2</c:v>
                  </c:pt>
                  <c:pt idx="2">
                    <c:v>0.23579657902712678</c:v>
                  </c:pt>
                  <c:pt idx="3">
                    <c:v>3.7727452644340388E-2</c:v>
                  </c:pt>
                  <c:pt idx="4">
                    <c:v>0.68852601075921094</c:v>
                  </c:pt>
                  <c:pt idx="5">
                    <c:v>0.30181962115472222</c:v>
                  </c:pt>
                  <c:pt idx="6">
                    <c:v>0.10375049477193547</c:v>
                  </c:pt>
                  <c:pt idx="7">
                    <c:v>0.17920540006061658</c:v>
                  </c:pt>
                  <c:pt idx="8">
                    <c:v>0.20750098954387158</c:v>
                  </c:pt>
                  <c:pt idx="9">
                    <c:v>0.56591178966510403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'End-product'!$M$52:$V$52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'End-product'!$M$56:$V$56</c:f>
              <c:numCache>
                <c:formatCode>0.00</c:formatCode>
                <c:ptCount val="10"/>
                <c:pt idx="0">
                  <c:v>0.10113378684807257</c:v>
                </c:pt>
                <c:pt idx="1">
                  <c:v>0.69858610110710939</c:v>
                </c:pt>
                <c:pt idx="2">
                  <c:v>0.75194077631052447</c:v>
                </c:pt>
                <c:pt idx="3">
                  <c:v>1.2677026366101996</c:v>
                </c:pt>
                <c:pt idx="4">
                  <c:v>2.1124849939975987</c:v>
                </c:pt>
                <c:pt idx="5">
                  <c:v>3.1262238228624786</c:v>
                </c:pt>
                <c:pt idx="6">
                  <c:v>3.6153083455604462</c:v>
                </c:pt>
                <c:pt idx="7">
                  <c:v>4.4111822506780483</c:v>
                </c:pt>
                <c:pt idx="8">
                  <c:v>5.2070561557956525</c:v>
                </c:pt>
                <c:pt idx="9">
                  <c:v>5.3537815126050416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174D-4F04-9EB3-F8101D7A5746}"/>
            </c:ext>
          </c:extLst>
        </c:ser>
        <c:ser>
          <c:idx val="4"/>
          <c:order val="4"/>
          <c:tx>
            <c:strRef>
              <c:f>'End-product'!$L$57</c:f>
              <c:strCache>
                <c:ptCount val="1"/>
                <c:pt idx="0">
                  <c:v>OD600nm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'End-product'!$Y$57:$AH$57</c:f>
                <c:numCache>
                  <c:formatCode>General</c:formatCode>
                  <c:ptCount val="10"/>
                  <c:pt idx="0">
                    <c:v>1.4999999999999982E-2</c:v>
                  </c:pt>
                  <c:pt idx="1">
                    <c:v>0.1942131560940194</c:v>
                  </c:pt>
                  <c:pt idx="2">
                    <c:v>0.10615436872781096</c:v>
                  </c:pt>
                  <c:pt idx="3">
                    <c:v>0.21230873745562298</c:v>
                  </c:pt>
                  <c:pt idx="4">
                    <c:v>0.22113344387495984</c:v>
                  </c:pt>
                  <c:pt idx="5">
                    <c:v>0.21794494717703364</c:v>
                  </c:pt>
                  <c:pt idx="6">
                    <c:v>8.2915619758884854E-2</c:v>
                  </c:pt>
                  <c:pt idx="7">
                    <c:v>5.000000000000028E-2</c:v>
                  </c:pt>
                  <c:pt idx="8">
                    <c:v>0.10897247358851683</c:v>
                  </c:pt>
                  <c:pt idx="9">
                    <c:v>0.16393596310755018</c:v>
                  </c:pt>
                </c:numCache>
              </c:numRef>
            </c:plus>
            <c:minus>
              <c:numRef>
                <c:f>'End-product'!$Y$57:$AH$57</c:f>
                <c:numCache>
                  <c:formatCode>General</c:formatCode>
                  <c:ptCount val="10"/>
                  <c:pt idx="0">
                    <c:v>1.4999999999999982E-2</c:v>
                  </c:pt>
                  <c:pt idx="1">
                    <c:v>0.1942131560940194</c:v>
                  </c:pt>
                  <c:pt idx="2">
                    <c:v>0.10615436872781096</c:v>
                  </c:pt>
                  <c:pt idx="3">
                    <c:v>0.21230873745562298</c:v>
                  </c:pt>
                  <c:pt idx="4">
                    <c:v>0.22113344387495984</c:v>
                  </c:pt>
                  <c:pt idx="5">
                    <c:v>0.21794494717703364</c:v>
                  </c:pt>
                  <c:pt idx="6">
                    <c:v>8.2915619758884854E-2</c:v>
                  </c:pt>
                  <c:pt idx="7">
                    <c:v>5.000000000000028E-2</c:v>
                  </c:pt>
                  <c:pt idx="8">
                    <c:v>0.10897247358851683</c:v>
                  </c:pt>
                  <c:pt idx="9">
                    <c:v>0.16393596310755018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'End-product'!$M$52:$V$52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'End-product'!$M$57:$V$57</c:f>
              <c:numCache>
                <c:formatCode>General</c:formatCode>
                <c:ptCount val="10"/>
                <c:pt idx="0">
                  <c:v>7.5000000000000011E-2</c:v>
                </c:pt>
                <c:pt idx="1">
                  <c:v>0.4875000000000001</c:v>
                </c:pt>
                <c:pt idx="2">
                  <c:v>0.77250000000000008</c:v>
                </c:pt>
                <c:pt idx="3">
                  <c:v>1.5049999999999997</c:v>
                </c:pt>
                <c:pt idx="4">
                  <c:v>2.5099999999999998</c:v>
                </c:pt>
                <c:pt idx="5">
                  <c:v>3.55</c:v>
                </c:pt>
                <c:pt idx="6">
                  <c:v>4.0249999999999995</c:v>
                </c:pt>
                <c:pt idx="7">
                  <c:v>4.6499999999999995</c:v>
                </c:pt>
                <c:pt idx="8">
                  <c:v>5.1749999999999989</c:v>
                </c:pt>
                <c:pt idx="9">
                  <c:v>5.2750000000000004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174D-4F04-9EB3-F8101D7A5746}"/>
            </c:ext>
          </c:extLst>
        </c:ser>
        <c:dLbls/>
        <c:axId val="65498112"/>
        <c:axId val="65520768"/>
      </c:scatterChart>
      <c:scatterChart>
        <c:scatterStyle val="lineMarker"/>
        <c:ser>
          <c:idx val="0"/>
          <c:order val="0"/>
          <c:tx>
            <c:strRef>
              <c:f>'End-product'!$L$53</c:f>
              <c:strCache>
                <c:ptCount val="1"/>
                <c:pt idx="0">
                  <c:v>Glucose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'End-product'!$Y$53:$AH$53</c:f>
                <c:numCache>
                  <c:formatCode>General</c:formatCode>
                  <c:ptCount val="10"/>
                  <c:pt idx="0">
                    <c:v>0.20056289775072528</c:v>
                  </c:pt>
                  <c:pt idx="1">
                    <c:v>0.33836304943766621</c:v>
                  </c:pt>
                  <c:pt idx="2">
                    <c:v>1.6162235021011992</c:v>
                  </c:pt>
                  <c:pt idx="3">
                    <c:v>1.6162235021012006</c:v>
                  </c:pt>
                  <c:pt idx="4">
                    <c:v>0.46074968434065594</c:v>
                  </c:pt>
                  <c:pt idx="5">
                    <c:v>0.57233749851690641</c:v>
                  </c:pt>
                  <c:pt idx="6">
                    <c:v>1.119477748671434</c:v>
                  </c:pt>
                  <c:pt idx="7">
                    <c:v>0.67312649196642427</c:v>
                  </c:pt>
                  <c:pt idx="8">
                    <c:v>2.5197248362379125E-2</c:v>
                  </c:pt>
                  <c:pt idx="9">
                    <c:v>0.22317562835250365</c:v>
                  </c:pt>
                </c:numCache>
              </c:numRef>
            </c:plus>
            <c:minus>
              <c:numRef>
                <c:f>'End-product'!$Y$53:$AH$53</c:f>
                <c:numCache>
                  <c:formatCode>General</c:formatCode>
                  <c:ptCount val="10"/>
                  <c:pt idx="0">
                    <c:v>0.20056289775072528</c:v>
                  </c:pt>
                  <c:pt idx="1">
                    <c:v>0.33836304943766621</c:v>
                  </c:pt>
                  <c:pt idx="2">
                    <c:v>1.6162235021011992</c:v>
                  </c:pt>
                  <c:pt idx="3">
                    <c:v>1.6162235021012006</c:v>
                  </c:pt>
                  <c:pt idx="4">
                    <c:v>0.46074968434065594</c:v>
                  </c:pt>
                  <c:pt idx="5">
                    <c:v>0.57233749851690641</c:v>
                  </c:pt>
                  <c:pt idx="6">
                    <c:v>1.119477748671434</c:v>
                  </c:pt>
                  <c:pt idx="7">
                    <c:v>0.67312649196642427</c:v>
                  </c:pt>
                  <c:pt idx="8">
                    <c:v>2.5197248362379125E-2</c:v>
                  </c:pt>
                  <c:pt idx="9">
                    <c:v>0.22317562835250365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'End-product'!$M$52:$V$52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'End-product'!$M$53:$V$53</c:f>
              <c:numCache>
                <c:formatCode>0.00</c:formatCode>
                <c:ptCount val="10"/>
                <c:pt idx="0">
                  <c:v>22.758630285753068</c:v>
                </c:pt>
                <c:pt idx="1">
                  <c:v>22.535861671078539</c:v>
                </c:pt>
                <c:pt idx="2">
                  <c:v>18.838379827597912</c:v>
                </c:pt>
                <c:pt idx="3">
                  <c:v>16.881887599266957</c:v>
                </c:pt>
                <c:pt idx="4">
                  <c:v>13.165740175117087</c:v>
                </c:pt>
                <c:pt idx="5">
                  <c:v>12.894240819928054</c:v>
                </c:pt>
                <c:pt idx="6">
                  <c:v>9.6260673318400887</c:v>
                </c:pt>
                <c:pt idx="7">
                  <c:v>5.7079922622683776</c:v>
                </c:pt>
                <c:pt idx="8">
                  <c:v>3.1592920654313446</c:v>
                </c:pt>
                <c:pt idx="9">
                  <c:v>3.1847451299803162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174D-4F04-9EB3-F8101D7A5746}"/>
            </c:ext>
          </c:extLst>
        </c:ser>
        <c:dLbls/>
        <c:axId val="65528960"/>
        <c:axId val="65522688"/>
      </c:scatterChart>
      <c:valAx>
        <c:axId val="65498112"/>
        <c:scaling>
          <c:orientation val="minMax"/>
          <c:max val="36"/>
          <c:min val="0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5520768"/>
        <c:crosses val="autoZero"/>
        <c:crossBetween val="midCat"/>
        <c:majorUnit val="4"/>
      </c:valAx>
      <c:valAx>
        <c:axId val="65520768"/>
        <c:scaling>
          <c:orientation val="minMax"/>
          <c:max val="8"/>
          <c:min val="0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PT" sz="1000" b="0" i="0" baseline="0">
                    <a:solidFill>
                      <a:schemeClr val="tx1"/>
                    </a:solidFill>
                    <a:effectLst/>
                  </a:rPr>
                  <a:t>Gly, Acet, EtOH (g.L</a:t>
                </a:r>
                <a:r>
                  <a:rPr lang="pt-PT" sz="1000" b="0" i="0" baseline="30000">
                    <a:solidFill>
                      <a:schemeClr val="tx1"/>
                    </a:solidFill>
                    <a:effectLst/>
                  </a:rPr>
                  <a:t>-1</a:t>
                </a:r>
                <a:r>
                  <a:rPr lang="pt-PT" sz="1000" b="0" i="0" baseline="0">
                    <a:solidFill>
                      <a:schemeClr val="tx1"/>
                    </a:solidFill>
                    <a:effectLst/>
                  </a:rPr>
                  <a:t>); OD600nm </a:t>
                </a:r>
                <a:endParaRPr lang="pt-PT" sz="1000">
                  <a:solidFill>
                    <a:schemeClr val="tx1"/>
                  </a:solidFill>
                  <a:effectLst/>
                </a:endParaRP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5498112"/>
        <c:crosses val="autoZero"/>
        <c:crossBetween val="midCat"/>
        <c:majorUnit val="2"/>
      </c:valAx>
      <c:valAx>
        <c:axId val="65522688"/>
        <c:scaling>
          <c:orientation val="minMax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PT" sz="1000">
                    <a:solidFill>
                      <a:schemeClr val="tx1"/>
                    </a:solidFill>
                  </a:rPr>
                  <a:t>Glucose</a:t>
                </a:r>
                <a:r>
                  <a:rPr lang="pt-PT" sz="1000" baseline="0">
                    <a:solidFill>
                      <a:schemeClr val="tx1"/>
                    </a:solidFill>
                  </a:rPr>
                  <a:t> (g.L</a:t>
                </a:r>
                <a:r>
                  <a:rPr lang="pt-PT" sz="1000" baseline="30000">
                    <a:solidFill>
                      <a:schemeClr val="tx1"/>
                    </a:solidFill>
                  </a:rPr>
                  <a:t>-1</a:t>
                </a:r>
                <a:r>
                  <a:rPr lang="pt-PT" sz="1000" baseline="0">
                    <a:solidFill>
                      <a:schemeClr val="tx1"/>
                    </a:solidFill>
                  </a:rPr>
                  <a:t>)</a:t>
                </a:r>
                <a:endParaRPr lang="pt-PT" sz="1000">
                  <a:solidFill>
                    <a:schemeClr val="tx1"/>
                  </a:solidFill>
                </a:endParaRP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5528960"/>
        <c:crosses val="max"/>
        <c:crossBetween val="midCat"/>
      </c:valAx>
      <c:valAx>
        <c:axId val="65528960"/>
        <c:scaling>
          <c:orientation val="minMax"/>
        </c:scaling>
        <c:delete val="1"/>
        <c:axPos val="b"/>
        <c:numFmt formatCode="General" sourceLinked="1"/>
        <c:tickLblPos val="none"/>
        <c:crossAx val="65522688"/>
        <c:crosses val="autoZero"/>
        <c:crossBetween val="midCat"/>
      </c:valAx>
      <c:spPr>
        <a:solidFill>
          <a:schemeClr val="lt1"/>
        </a:solidFill>
        <a:ln w="9525" cap="flat" cmpd="sng" algn="ctr">
          <a:solidFill>
            <a:schemeClr val="dk1"/>
          </a:solidFill>
          <a:prstDash val="solid"/>
          <a:miter lim="800000"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autoTitleDeleted val="1"/>
    <c:plotArea>
      <c:layout/>
      <c:scatterChart>
        <c:scatterStyle val="lineMarker"/>
        <c:ser>
          <c:idx val="1"/>
          <c:order val="1"/>
          <c:tx>
            <c:strRef>
              <c:f>'End-product'!$L$28</c:f>
              <c:strCache>
                <c:ptCount val="1"/>
                <c:pt idx="0">
                  <c:v>Gly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'End-product'!$Y$28:$AH$28</c:f>
                <c:numCache>
                  <c:formatCode>General</c:formatCode>
                  <c:ptCount val="10"/>
                  <c:pt idx="0">
                    <c:v>2.900610250915492E-3</c:v>
                  </c:pt>
                  <c:pt idx="1">
                    <c:v>1.561566756885863E-2</c:v>
                  </c:pt>
                  <c:pt idx="2">
                    <c:v>7.8078337844293176E-3</c:v>
                  </c:pt>
                  <c:pt idx="3">
                    <c:v>4.0758088940034569E-2</c:v>
                  </c:pt>
                  <c:pt idx="4">
                    <c:v>3.8250417536631144E-2</c:v>
                  </c:pt>
                  <c:pt idx="5">
                    <c:v>4.9841874337899807E-2</c:v>
                  </c:pt>
                  <c:pt idx="6">
                    <c:v>4.4339972441016874E-2</c:v>
                  </c:pt>
                  <c:pt idx="7">
                    <c:v>2.8151545060059985E-2</c:v>
                  </c:pt>
                  <c:pt idx="8">
                    <c:v>2.3423501353287964E-2</c:v>
                  </c:pt>
                  <c:pt idx="9">
                    <c:v>2.4379953177794178E-2</c:v>
                  </c:pt>
                </c:numCache>
              </c:numRef>
            </c:plus>
            <c:minus>
              <c:numRef>
                <c:f>'End-product'!$Y$28:$AH$28</c:f>
                <c:numCache>
                  <c:formatCode>General</c:formatCode>
                  <c:ptCount val="10"/>
                  <c:pt idx="0">
                    <c:v>2.900610250915492E-3</c:v>
                  </c:pt>
                  <c:pt idx="1">
                    <c:v>1.561566756885863E-2</c:v>
                  </c:pt>
                  <c:pt idx="2">
                    <c:v>7.8078337844293176E-3</c:v>
                  </c:pt>
                  <c:pt idx="3">
                    <c:v>4.0758088940034569E-2</c:v>
                  </c:pt>
                  <c:pt idx="4">
                    <c:v>3.8250417536631144E-2</c:v>
                  </c:pt>
                  <c:pt idx="5">
                    <c:v>4.9841874337899807E-2</c:v>
                  </c:pt>
                  <c:pt idx="6">
                    <c:v>4.4339972441016874E-2</c:v>
                  </c:pt>
                  <c:pt idx="7">
                    <c:v>2.8151545060059985E-2</c:v>
                  </c:pt>
                  <c:pt idx="8">
                    <c:v>2.3423501353287964E-2</c:v>
                  </c:pt>
                  <c:pt idx="9">
                    <c:v>2.4379953177794178E-2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'End-product'!$M$26:$V$26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'End-product'!$M$28:$V$28</c:f>
              <c:numCache>
                <c:formatCode>0.00</c:formatCode>
                <c:ptCount val="10"/>
                <c:pt idx="0">
                  <c:v>3.3493362183604951E-3</c:v>
                </c:pt>
                <c:pt idx="1">
                  <c:v>1.403971420199698E-2</c:v>
                </c:pt>
                <c:pt idx="2">
                  <c:v>6.1372191042892252E-2</c:v>
                </c:pt>
                <c:pt idx="3">
                  <c:v>0.13800572497577027</c:v>
                </c:pt>
                <c:pt idx="4">
                  <c:v>0.17406856447359523</c:v>
                </c:pt>
                <c:pt idx="5">
                  <c:v>0.28000315549845606</c:v>
                </c:pt>
                <c:pt idx="6">
                  <c:v>0.33635134221380764</c:v>
                </c:pt>
                <c:pt idx="7">
                  <c:v>0.44904771564451057</c:v>
                </c:pt>
                <c:pt idx="8">
                  <c:v>0.53920481438907319</c:v>
                </c:pt>
                <c:pt idx="9">
                  <c:v>0.53244303198323073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BB5A-4669-983B-A977311A2B35}"/>
            </c:ext>
          </c:extLst>
        </c:ser>
        <c:ser>
          <c:idx val="2"/>
          <c:order val="2"/>
          <c:tx>
            <c:strRef>
              <c:f>'End-product'!$L$29</c:f>
              <c:strCache>
                <c:ptCount val="1"/>
                <c:pt idx="0">
                  <c:v>Acet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'End-product'!$Y$29:$AI$29</c:f>
                <c:numCache>
                  <c:formatCode>General</c:formatCode>
                  <c:ptCount val="11"/>
                  <c:pt idx="0">
                    <c:v>9.1127575490127823E-3</c:v>
                  </c:pt>
                  <c:pt idx="1">
                    <c:v>1.3197331714718019E-2</c:v>
                  </c:pt>
                  <c:pt idx="2">
                    <c:v>3.0238885777068288E-2</c:v>
                  </c:pt>
                  <c:pt idx="3">
                    <c:v>1.7458428843384687E-2</c:v>
                  </c:pt>
                  <c:pt idx="4">
                    <c:v>4.3270345702042162E-2</c:v>
                  </c:pt>
                  <c:pt idx="5">
                    <c:v>4.3270345702042259E-2</c:v>
                  </c:pt>
                  <c:pt idx="6">
                    <c:v>4.5716898108463383E-2</c:v>
                  </c:pt>
                  <c:pt idx="7">
                    <c:v>5.7146122635579534E-2</c:v>
                  </c:pt>
                  <c:pt idx="8">
                    <c:v>8.5782656145666936E-2</c:v>
                  </c:pt>
                  <c:pt idx="9">
                    <c:v>6.9521258703905506E-2</c:v>
                  </c:pt>
                </c:numCache>
              </c:numRef>
            </c:plus>
            <c:minus>
              <c:numRef>
                <c:f>'End-product'!$Y$29:$AH$29</c:f>
                <c:numCache>
                  <c:formatCode>General</c:formatCode>
                  <c:ptCount val="10"/>
                  <c:pt idx="0">
                    <c:v>9.1127575490127823E-3</c:v>
                  </c:pt>
                  <c:pt idx="1">
                    <c:v>1.3197331714718019E-2</c:v>
                  </c:pt>
                  <c:pt idx="2">
                    <c:v>3.0238885777068288E-2</c:v>
                  </c:pt>
                  <c:pt idx="3">
                    <c:v>1.7458428843384687E-2</c:v>
                  </c:pt>
                  <c:pt idx="4">
                    <c:v>4.3270345702042162E-2</c:v>
                  </c:pt>
                  <c:pt idx="5">
                    <c:v>4.3270345702042259E-2</c:v>
                  </c:pt>
                  <c:pt idx="6">
                    <c:v>4.5716898108463383E-2</c:v>
                  </c:pt>
                  <c:pt idx="7">
                    <c:v>5.7146122635579534E-2</c:v>
                  </c:pt>
                  <c:pt idx="8">
                    <c:v>8.5782656145666936E-2</c:v>
                  </c:pt>
                  <c:pt idx="9">
                    <c:v>6.9521258703905506E-2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errBars>
            <c:errDir val="x"/>
            <c:errBarType val="both"/>
            <c:errValType val="fixedVal"/>
            <c:val val="1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'End-product'!$M$26:$V$26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'End-product'!$M$29:$V$29</c:f>
              <c:numCache>
                <c:formatCode>0.00</c:formatCode>
                <c:ptCount val="10"/>
                <c:pt idx="0">
                  <c:v>1.0522506047964649E-2</c:v>
                </c:pt>
                <c:pt idx="1">
                  <c:v>2.3403242090024198E-2</c:v>
                </c:pt>
                <c:pt idx="2">
                  <c:v>6.1500657180410312E-2</c:v>
                </c:pt>
                <c:pt idx="3">
                  <c:v>7.6739623216564773E-2</c:v>
                </c:pt>
                <c:pt idx="4">
                  <c:v>0.12626626283406675</c:v>
                </c:pt>
                <c:pt idx="5">
                  <c:v>0.19484160999676173</c:v>
                </c:pt>
                <c:pt idx="6">
                  <c:v>0.24436824961426373</c:v>
                </c:pt>
                <c:pt idx="7">
                  <c:v>0.31294359677695877</c:v>
                </c:pt>
                <c:pt idx="8">
                  <c:v>0.23674876659618652</c:v>
                </c:pt>
                <c:pt idx="9">
                  <c:v>0.22150980056003211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BB5A-4669-983B-A977311A2B35}"/>
            </c:ext>
          </c:extLst>
        </c:ser>
        <c:ser>
          <c:idx val="3"/>
          <c:order val="3"/>
          <c:tx>
            <c:strRef>
              <c:f>'End-product'!$L$30</c:f>
              <c:strCache>
                <c:ptCount val="1"/>
                <c:pt idx="0">
                  <c:v>EtOH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'End-product'!$Y$30:$AH$30</c:f>
                <c:numCache>
                  <c:formatCode>General</c:formatCode>
                  <c:ptCount val="10"/>
                  <c:pt idx="0">
                    <c:v>0</c:v>
                  </c:pt>
                  <c:pt idx="1">
                    <c:v>0.1792054000606163</c:v>
                  </c:pt>
                  <c:pt idx="2">
                    <c:v>0.15090981057736069</c:v>
                  </c:pt>
                  <c:pt idx="3">
                    <c:v>0.12261422109410573</c:v>
                  </c:pt>
                  <c:pt idx="4">
                    <c:v>0.11318235793302069</c:v>
                  </c:pt>
                  <c:pt idx="5">
                    <c:v>0.14147794741627603</c:v>
                  </c:pt>
                  <c:pt idx="6">
                    <c:v>0.1886372632217018</c:v>
                  </c:pt>
                  <c:pt idx="7">
                    <c:v>9.431863161085215E-3</c:v>
                  </c:pt>
                  <c:pt idx="8">
                    <c:v>0.37727452644340231</c:v>
                  </c:pt>
                  <c:pt idx="9">
                    <c:v>0.44329756857099806</c:v>
                  </c:pt>
                </c:numCache>
              </c:numRef>
            </c:plus>
            <c:minus>
              <c:numRef>
                <c:f>'End-product'!$Y$30:$AI$30</c:f>
                <c:numCache>
                  <c:formatCode>General</c:formatCode>
                  <c:ptCount val="11"/>
                  <c:pt idx="0">
                    <c:v>0</c:v>
                  </c:pt>
                  <c:pt idx="1">
                    <c:v>0.1792054000606163</c:v>
                  </c:pt>
                  <c:pt idx="2">
                    <c:v>0.15090981057736069</c:v>
                  </c:pt>
                  <c:pt idx="3">
                    <c:v>0.12261422109410573</c:v>
                  </c:pt>
                  <c:pt idx="4">
                    <c:v>0.11318235793302069</c:v>
                  </c:pt>
                  <c:pt idx="5">
                    <c:v>0.14147794741627603</c:v>
                  </c:pt>
                  <c:pt idx="6">
                    <c:v>0.1886372632217018</c:v>
                  </c:pt>
                  <c:pt idx="7">
                    <c:v>9.431863161085215E-3</c:v>
                  </c:pt>
                  <c:pt idx="8">
                    <c:v>0.37727452644340231</c:v>
                  </c:pt>
                  <c:pt idx="9">
                    <c:v>0.44329756857099806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'End-product'!$M$26:$V$26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'End-product'!$M$30:$V$30</c:f>
              <c:numCache>
                <c:formatCode>0.00</c:formatCode>
                <c:ptCount val="10"/>
                <c:pt idx="0">
                  <c:v>0.10113378684807257</c:v>
                </c:pt>
                <c:pt idx="1">
                  <c:v>0.36067315815214968</c:v>
                </c:pt>
                <c:pt idx="2">
                  <c:v>0.74304833044328877</c:v>
                </c:pt>
                <c:pt idx="3">
                  <c:v>1.4233204392868259</c:v>
                </c:pt>
                <c:pt idx="4">
                  <c:v>2.2725490196078426</c:v>
                </c:pt>
                <c:pt idx="5">
                  <c:v>3.3663198612778444</c:v>
                </c:pt>
                <c:pt idx="6">
                  <c:v>3.9354363967809349</c:v>
                </c:pt>
                <c:pt idx="7">
                  <c:v>4.6912942954959762</c:v>
                </c:pt>
                <c:pt idx="8">
                  <c:v>5.976252723311549</c:v>
                </c:pt>
                <c:pt idx="9">
                  <c:v>5.2203948245965055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BB5A-4669-983B-A977311A2B35}"/>
            </c:ext>
          </c:extLst>
        </c:ser>
        <c:ser>
          <c:idx val="4"/>
          <c:order val="4"/>
          <c:tx>
            <c:strRef>
              <c:f>'End-product'!$L$31</c:f>
              <c:strCache>
                <c:ptCount val="1"/>
                <c:pt idx="0">
                  <c:v>OD600nm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'End-product'!$Y$31:$AH$31</c:f>
                <c:numCache>
                  <c:formatCode>General</c:formatCode>
                  <c:ptCount val="10"/>
                  <c:pt idx="0">
                    <c:v>4.3301270189221985E-3</c:v>
                  </c:pt>
                  <c:pt idx="1">
                    <c:v>0.10559356040971449</c:v>
                  </c:pt>
                  <c:pt idx="2">
                    <c:v>0.30037476591751266</c:v>
                  </c:pt>
                  <c:pt idx="3">
                    <c:v>0.57853262656483018</c:v>
                  </c:pt>
                  <c:pt idx="4">
                    <c:v>0.56090886068950752</c:v>
                  </c:pt>
                  <c:pt idx="5">
                    <c:v>0.59755752861125799</c:v>
                  </c:pt>
                  <c:pt idx="6">
                    <c:v>0.36742346141747667</c:v>
                  </c:pt>
                  <c:pt idx="7">
                    <c:v>8.6602540378443976E-2</c:v>
                  </c:pt>
                  <c:pt idx="8">
                    <c:v>0.11180339887498948</c:v>
                  </c:pt>
                  <c:pt idx="9">
                    <c:v>8.6602540378443976E-2</c:v>
                  </c:pt>
                </c:numCache>
              </c:numRef>
            </c:plus>
            <c:minus>
              <c:numRef>
                <c:f>'End-product'!$Y$31:$AH$31</c:f>
                <c:numCache>
                  <c:formatCode>General</c:formatCode>
                  <c:ptCount val="10"/>
                  <c:pt idx="0">
                    <c:v>4.3301270189221985E-3</c:v>
                  </c:pt>
                  <c:pt idx="1">
                    <c:v>0.10559356040971449</c:v>
                  </c:pt>
                  <c:pt idx="2">
                    <c:v>0.30037476591751266</c:v>
                  </c:pt>
                  <c:pt idx="3">
                    <c:v>0.57853262656483018</c:v>
                  </c:pt>
                  <c:pt idx="4">
                    <c:v>0.56090886068950752</c:v>
                  </c:pt>
                  <c:pt idx="5">
                    <c:v>0.59755752861125799</c:v>
                  </c:pt>
                  <c:pt idx="6">
                    <c:v>0.36742346141747667</c:v>
                  </c:pt>
                  <c:pt idx="7">
                    <c:v>8.6602540378443976E-2</c:v>
                  </c:pt>
                  <c:pt idx="8">
                    <c:v>0.11180339887498948</c:v>
                  </c:pt>
                  <c:pt idx="9">
                    <c:v>8.6602540378443976E-2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'End-product'!$M$26:$V$26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'End-product'!$M$31:$V$31</c:f>
              <c:numCache>
                <c:formatCode>General</c:formatCode>
                <c:ptCount val="10"/>
                <c:pt idx="0">
                  <c:v>6.7500000000000004E-2</c:v>
                </c:pt>
                <c:pt idx="1">
                  <c:v>0.38000000000000006</c:v>
                </c:pt>
                <c:pt idx="2">
                  <c:v>0.96499999999999997</c:v>
                </c:pt>
                <c:pt idx="3">
                  <c:v>1.9499999999999995</c:v>
                </c:pt>
                <c:pt idx="4">
                  <c:v>2.9824999999999995</c:v>
                </c:pt>
                <c:pt idx="5">
                  <c:v>4.4550000000000001</c:v>
                </c:pt>
                <c:pt idx="6">
                  <c:v>4.9000000000000004</c:v>
                </c:pt>
                <c:pt idx="7">
                  <c:v>5.75</c:v>
                </c:pt>
                <c:pt idx="8">
                  <c:v>6.1499999999999995</c:v>
                </c:pt>
                <c:pt idx="9">
                  <c:v>6.55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BB5A-4669-983B-A977311A2B35}"/>
            </c:ext>
          </c:extLst>
        </c:ser>
        <c:dLbls/>
        <c:axId val="66080768"/>
        <c:axId val="66082688"/>
      </c:scatterChart>
      <c:scatterChart>
        <c:scatterStyle val="lineMarker"/>
        <c:ser>
          <c:idx val="0"/>
          <c:order val="0"/>
          <c:tx>
            <c:strRef>
              <c:f>'End-product'!$L$27</c:f>
              <c:strCache>
                <c:ptCount val="1"/>
                <c:pt idx="0">
                  <c:v>Glucose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plus>
              <c:numRef>
                <c:f>'End-product'!$Y$27:$AH$27</c:f>
                <c:numCache>
                  <c:formatCode>General</c:formatCode>
                  <c:ptCount val="10"/>
                  <c:pt idx="0">
                    <c:v>1.0639421576391999</c:v>
                  </c:pt>
                  <c:pt idx="1">
                    <c:v>0.29876737343964527</c:v>
                  </c:pt>
                  <c:pt idx="2">
                    <c:v>1.5982254675566416</c:v>
                  </c:pt>
                  <c:pt idx="3">
                    <c:v>1.7458093508220112</c:v>
                  </c:pt>
                  <c:pt idx="4">
                    <c:v>0.93589779631695269</c:v>
                  </c:pt>
                  <c:pt idx="5">
                    <c:v>2.1273676831666268</c:v>
                  </c:pt>
                  <c:pt idx="6">
                    <c:v>0.2699705181683521</c:v>
                  </c:pt>
                  <c:pt idx="7">
                    <c:v>2.5197248362379437E-2</c:v>
                  </c:pt>
                  <c:pt idx="8">
                    <c:v>3.2396462180201771E-2</c:v>
                  </c:pt>
                  <c:pt idx="9">
                    <c:v>3.9595675998024736E-2</c:v>
                  </c:pt>
                </c:numCache>
              </c:numRef>
            </c:plus>
            <c:minus>
              <c:numRef>
                <c:f>'End-product'!$Y$27:$AH$27</c:f>
                <c:numCache>
                  <c:formatCode>General</c:formatCode>
                  <c:ptCount val="10"/>
                  <c:pt idx="0">
                    <c:v>1.0639421576391999</c:v>
                  </c:pt>
                  <c:pt idx="1">
                    <c:v>0.29876737343964527</c:v>
                  </c:pt>
                  <c:pt idx="2">
                    <c:v>1.5982254675566416</c:v>
                  </c:pt>
                  <c:pt idx="3">
                    <c:v>1.7458093508220112</c:v>
                  </c:pt>
                  <c:pt idx="4">
                    <c:v>0.93589779631695269</c:v>
                  </c:pt>
                  <c:pt idx="5">
                    <c:v>2.1273676831666268</c:v>
                  </c:pt>
                  <c:pt idx="6">
                    <c:v>0.2699705181683521</c:v>
                  </c:pt>
                  <c:pt idx="7">
                    <c:v>2.5197248362379437E-2</c:v>
                  </c:pt>
                  <c:pt idx="8">
                    <c:v>3.2396462180201771E-2</c:v>
                  </c:pt>
                  <c:pt idx="9">
                    <c:v>3.9595675998024736E-2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'End-product'!$M$26:$V$26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12</c:v>
                </c:pt>
                <c:pt idx="3">
                  <c:v>14</c:v>
                </c:pt>
                <c:pt idx="4">
                  <c:v>16</c:v>
                </c:pt>
                <c:pt idx="5">
                  <c:v>18</c:v>
                </c:pt>
                <c:pt idx="6">
                  <c:v>20</c:v>
                </c:pt>
                <c:pt idx="7">
                  <c:v>24</c:v>
                </c:pt>
                <c:pt idx="8">
                  <c:v>34</c:v>
                </c:pt>
                <c:pt idx="9">
                  <c:v>36</c:v>
                </c:pt>
              </c:numCache>
            </c:numRef>
          </c:xVal>
          <c:yVal>
            <c:numRef>
              <c:f>'End-product'!$M$27:$V$27</c:f>
              <c:numCache>
                <c:formatCode>0.00</c:formatCode>
                <c:ptCount val="10"/>
                <c:pt idx="0">
                  <c:v>24.035895608497935</c:v>
                </c:pt>
                <c:pt idx="1">
                  <c:v>23.233275639720354</c:v>
                </c:pt>
                <c:pt idx="2">
                  <c:v>19.564640602728566</c:v>
                </c:pt>
                <c:pt idx="3">
                  <c:v>15.768740242991925</c:v>
                </c:pt>
                <c:pt idx="4">
                  <c:v>13.76812936944275</c:v>
                </c:pt>
                <c:pt idx="5">
                  <c:v>12.006777302653909</c:v>
                </c:pt>
                <c:pt idx="6">
                  <c:v>8.3330516527523244</c:v>
                </c:pt>
                <c:pt idx="7">
                  <c:v>4.2622581958867869</c:v>
                </c:pt>
                <c:pt idx="8">
                  <c:v>3.278073033326546</c:v>
                </c:pt>
                <c:pt idx="9">
                  <c:v>3.2797699042964772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BB5A-4669-983B-A977311A2B35}"/>
            </c:ext>
          </c:extLst>
        </c:ser>
        <c:dLbls/>
        <c:axId val="66094976"/>
        <c:axId val="66093056"/>
      </c:scatterChart>
      <c:valAx>
        <c:axId val="66080768"/>
        <c:scaling>
          <c:orientation val="minMax"/>
          <c:max val="36"/>
          <c:min val="0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082688"/>
        <c:crosses val="autoZero"/>
        <c:crossBetween val="midCat"/>
        <c:majorUnit val="4"/>
      </c:valAx>
      <c:valAx>
        <c:axId val="66082688"/>
        <c:scaling>
          <c:orientation val="minMax"/>
          <c:max val="8"/>
          <c:min val="0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PT"/>
                  <a:t>Gly, Acet, EtOH (g.L</a:t>
                </a:r>
                <a:r>
                  <a:rPr lang="pt-PT" baseline="30000"/>
                  <a:t>-1</a:t>
                </a:r>
                <a:r>
                  <a:rPr lang="pt-PT"/>
                  <a:t>); OD600nm </a:t>
                </a:r>
              </a:p>
            </c:rich>
          </c:tx>
          <c:layout>
            <c:manualLayout>
              <c:xMode val="edge"/>
              <c:yMode val="edge"/>
              <c:x val="2.5186563464190351E-2"/>
              <c:y val="6.7677138749125315E-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cross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080768"/>
        <c:crosses val="autoZero"/>
        <c:crossBetween val="midCat"/>
        <c:majorUnit val="2"/>
      </c:valAx>
      <c:valAx>
        <c:axId val="66093056"/>
        <c:scaling>
          <c:orientation val="minMax"/>
          <c:max val="25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PT"/>
                  <a:t>Glucose (g.L</a:t>
                </a:r>
                <a:r>
                  <a:rPr lang="pt-PT" baseline="30000"/>
                  <a:t>-1</a:t>
                </a:r>
                <a:r>
                  <a:rPr lang="pt-PT"/>
                  <a:t>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094976"/>
        <c:crosses val="max"/>
        <c:crossBetween val="midCat"/>
      </c:valAx>
      <c:valAx>
        <c:axId val="66094976"/>
        <c:scaling>
          <c:orientation val="minMax"/>
        </c:scaling>
        <c:delete val="1"/>
        <c:axPos val="b"/>
        <c:numFmt formatCode="General" sourceLinked="1"/>
        <c:tickLblPos val="none"/>
        <c:crossAx val="66093056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/>
              <a:t>Experiment 1 </a:t>
            </a:r>
          </a:p>
        </c:rich>
      </c:tx>
      <c:layout>
        <c:manualLayout>
          <c:xMode val="edge"/>
          <c:yMode val="edge"/>
          <c:x val="0.39035540674603181"/>
          <c:y val="6.7656012176560115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382506579144474"/>
          <c:y val="0.1566719939117199"/>
          <c:w val="0.68947066276605307"/>
          <c:h val="0.53754908675799074"/>
        </c:manualLayout>
      </c:layout>
      <c:scatterChart>
        <c:scatterStyle val="lineMarker"/>
        <c:ser>
          <c:idx val="1"/>
          <c:order val="1"/>
          <c:tx>
            <c:strRef>
              <c:f>'MG03 D=0.1'!$C$25</c:f>
              <c:strCache>
                <c:ptCount val="1"/>
                <c:pt idx="0">
                  <c:v>Glucose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'MG03 D=0.1'!$A$26:$A$30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25.5</c:v>
                </c:pt>
                <c:pt idx="3">
                  <c:v>44</c:v>
                </c:pt>
                <c:pt idx="4">
                  <c:v>50</c:v>
                </c:pt>
              </c:numCache>
            </c:numRef>
          </c:xVal>
          <c:yVal>
            <c:numRef>
              <c:f>'MG03 D=0.1'!$C$26:$C$30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83BC-43F2-BA62-3BBC35CDD387}"/>
            </c:ext>
          </c:extLst>
        </c:ser>
        <c:ser>
          <c:idx val="2"/>
          <c:order val="2"/>
          <c:tx>
            <c:strRef>
              <c:f>'MG03 D=0.1'!$D$25</c:f>
              <c:strCache>
                <c:ptCount val="1"/>
                <c:pt idx="0">
                  <c:v>Acetate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'MG03 D=0.1'!$A$26:$A$30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25.5</c:v>
                </c:pt>
                <c:pt idx="3">
                  <c:v>44</c:v>
                </c:pt>
                <c:pt idx="4">
                  <c:v>50</c:v>
                </c:pt>
              </c:numCache>
            </c:numRef>
          </c:xVal>
          <c:yVal>
            <c:numRef>
              <c:f>'MG03 D=0.1'!$D$26:$D$30</c:f>
              <c:numCache>
                <c:formatCode>0.00</c:formatCode>
                <c:ptCount val="5"/>
                <c:pt idx="0">
                  <c:v>0.26979966371152192</c:v>
                </c:pt>
                <c:pt idx="1">
                  <c:v>0.26092257986851364</c:v>
                </c:pt>
                <c:pt idx="2">
                  <c:v>0.3242310216412897</c:v>
                </c:pt>
                <c:pt idx="3">
                  <c:v>0.36407305148786301</c:v>
                </c:pt>
                <c:pt idx="4">
                  <c:v>0.43910499112679946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83BC-43F2-BA62-3BBC35CDD387}"/>
            </c:ext>
          </c:extLst>
        </c:ser>
        <c:ser>
          <c:idx val="3"/>
          <c:order val="3"/>
          <c:tx>
            <c:strRef>
              <c:f>'MG03 D=0.1'!$E$25</c:f>
              <c:strCache>
                <c:ptCount val="1"/>
                <c:pt idx="0">
                  <c:v>Glycerol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'MG03 D=0.1'!$A$26:$A$30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25.5</c:v>
                </c:pt>
                <c:pt idx="3">
                  <c:v>44</c:v>
                </c:pt>
                <c:pt idx="4">
                  <c:v>50</c:v>
                </c:pt>
              </c:numCache>
            </c:numRef>
          </c:xVal>
          <c:yVal>
            <c:numRef>
              <c:f>'MG03 D=0.1'!$E$26:$E$30</c:f>
              <c:numCache>
                <c:formatCode>0.00</c:formatCode>
                <c:ptCount val="5"/>
                <c:pt idx="0">
                  <c:v>0.15969164008127321</c:v>
                </c:pt>
                <c:pt idx="1">
                  <c:v>0.154437385652162</c:v>
                </c:pt>
                <c:pt idx="2">
                  <c:v>0.19190899980693035</c:v>
                </c:pt>
                <c:pt idx="3">
                  <c:v>0.21549108661475239</c:v>
                </c:pt>
                <c:pt idx="4">
                  <c:v>0.25990171832047732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83BC-43F2-BA62-3BBC35CDD387}"/>
            </c:ext>
          </c:extLst>
        </c:ser>
        <c:ser>
          <c:idx val="4"/>
          <c:order val="4"/>
          <c:tx>
            <c:strRef>
              <c:f>'MG03 D=0.1'!$F$25</c:f>
              <c:strCache>
                <c:ptCount val="1"/>
                <c:pt idx="0">
                  <c:v>Ethanol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'MG03 D=0.1'!$A$26:$A$30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25.5</c:v>
                </c:pt>
                <c:pt idx="3">
                  <c:v>44</c:v>
                </c:pt>
                <c:pt idx="4">
                  <c:v>50</c:v>
                </c:pt>
              </c:numCache>
            </c:numRef>
          </c:xVal>
          <c:yVal>
            <c:numRef>
              <c:f>'MG03 D=0.1'!$F$26:$F$30</c:f>
              <c:numCache>
                <c:formatCode>0.00</c:formatCode>
                <c:ptCount val="5"/>
                <c:pt idx="0">
                  <c:v>4.5697694129498787</c:v>
                </c:pt>
                <c:pt idx="1">
                  <c:v>2.7415788020709737</c:v>
                </c:pt>
                <c:pt idx="2">
                  <c:v>2.838884503058511</c:v>
                </c:pt>
                <c:pt idx="3">
                  <c:v>2.7225884256052844</c:v>
                </c:pt>
                <c:pt idx="4">
                  <c:v>3.2460321688550104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83BC-43F2-BA62-3BBC35CDD387}"/>
            </c:ext>
          </c:extLst>
        </c:ser>
        <c:dLbls/>
        <c:axId val="66221184"/>
        <c:axId val="66223104"/>
      </c:scatterChart>
      <c:scatterChart>
        <c:scatterStyle val="lineMarker"/>
        <c:ser>
          <c:idx val="0"/>
          <c:order val="0"/>
          <c:tx>
            <c:strRef>
              <c:f>'MG03 D=0.1'!$B$25</c:f>
              <c:strCache>
                <c:ptCount val="1"/>
                <c:pt idx="0">
                  <c:v>MG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'MG03 D=0.1'!$A$26:$A$30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25.5</c:v>
                </c:pt>
                <c:pt idx="3">
                  <c:v>44</c:v>
                </c:pt>
                <c:pt idx="4">
                  <c:v>50</c:v>
                </c:pt>
              </c:numCache>
            </c:numRef>
          </c:xVal>
          <c:yVal>
            <c:numRef>
              <c:f>'MG03 D=0.1'!$B$26:$B$30</c:f>
              <c:numCache>
                <c:formatCode>0.000</c:formatCode>
                <c:ptCount val="5"/>
                <c:pt idx="0">
                  <c:v>2.923250972753064E-2</c:v>
                </c:pt>
                <c:pt idx="1">
                  <c:v>2.4626166885023053E-2</c:v>
                </c:pt>
                <c:pt idx="2">
                  <c:v>3.8050366026045161E-2</c:v>
                </c:pt>
                <c:pt idx="3">
                  <c:v>2.752158238602782E-2</c:v>
                </c:pt>
                <c:pt idx="4">
                  <c:v>3.1469876251034319E-2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83BC-43F2-BA62-3BBC35CDD387}"/>
            </c:ext>
          </c:extLst>
        </c:ser>
        <c:dLbls/>
        <c:axId val="66227200"/>
        <c:axId val="66225280"/>
      </c:scatterChart>
      <c:valAx>
        <c:axId val="66221184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223104"/>
        <c:crosses val="autoZero"/>
        <c:crossBetween val="midCat"/>
      </c:valAx>
      <c:valAx>
        <c:axId val="66223104"/>
        <c:scaling>
          <c:orientation val="minMax"/>
          <c:max val="15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Glucose and end-products(g.L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 </a:t>
                </a:r>
              </a:p>
            </c:rich>
          </c:tx>
          <c:layout>
            <c:manualLayout>
              <c:xMode val="edge"/>
              <c:yMode val="edge"/>
              <c:x val="3.7716401423008784E-2"/>
              <c:y val="7.7804414003044151E-2"/>
            </c:manualLayout>
          </c:layout>
          <c:spPr>
            <a:noFill/>
            <a:ln>
              <a:noFill/>
            </a:ln>
            <a:effectLst/>
          </c:spPr>
        </c:title>
        <c:numFmt formatCode="0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221184"/>
        <c:crosses val="autoZero"/>
        <c:crossBetween val="midCat"/>
        <c:majorUnit val="5"/>
      </c:valAx>
      <c:valAx>
        <c:axId val="66225280"/>
        <c:scaling>
          <c:orientation val="minMax"/>
          <c:max val="0.1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MG 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227200"/>
        <c:crosses val="max"/>
        <c:crossBetween val="midCat"/>
        <c:majorUnit val="2.0000000000000007E-2"/>
      </c:valAx>
      <c:valAx>
        <c:axId val="66227200"/>
        <c:scaling>
          <c:orientation val="minMax"/>
        </c:scaling>
        <c:delete val="1"/>
        <c:axPos val="b"/>
        <c:numFmt formatCode="General" sourceLinked="1"/>
        <c:tickLblPos val="none"/>
        <c:crossAx val="66225280"/>
        <c:crosses val="autoZero"/>
        <c:crossBetween val="midCat"/>
      </c:valAx>
      <c:spPr>
        <a:solidFill>
          <a:schemeClr val="lt1"/>
        </a:solidFill>
        <a:ln w="9525" cap="flat" cmpd="sng" algn="ctr">
          <a:solidFill>
            <a:schemeClr val="dk1"/>
          </a:solidFill>
          <a:prstDash val="solid"/>
          <a:miter lim="800000"/>
        </a:ln>
        <a:effectLst/>
      </c:spPr>
    </c:plotArea>
    <c:legend>
      <c:legendPos val="b"/>
      <c:layout>
        <c:manualLayout>
          <c:xMode val="edge"/>
          <c:yMode val="edge"/>
          <c:x val="0.14699702380952387"/>
          <c:y val="0.86493188736681903"/>
          <c:w val="0.70600595238095254"/>
          <c:h val="7.707724505327245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/>
              <a:t>Experiment 2</a:t>
            </a:r>
          </a:p>
        </c:rich>
      </c:tx>
      <c:layout>
        <c:manualLayout>
          <c:xMode val="edge"/>
          <c:yMode val="edge"/>
          <c:x val="0.39035540674603181"/>
          <c:y val="5.3158295281582946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731597222222225"/>
          <c:y val="0.1566719939117199"/>
          <c:w val="0.70172867063492073"/>
          <c:h val="0.54238165905631652"/>
        </c:manualLayout>
      </c:layout>
      <c:scatterChart>
        <c:scatterStyle val="lineMarker"/>
        <c:ser>
          <c:idx val="1"/>
          <c:order val="1"/>
          <c:tx>
            <c:strRef>
              <c:f>'MG03 D=0.1'!$C$4</c:f>
              <c:strCache>
                <c:ptCount val="1"/>
                <c:pt idx="0">
                  <c:v>Glucose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'MG03 D=0.1'!$A$5:$A$10</c:f>
              <c:numCache>
                <c:formatCode>General</c:formatCode>
                <c:ptCount val="6"/>
                <c:pt idx="0">
                  <c:v>0</c:v>
                </c:pt>
                <c:pt idx="1">
                  <c:v>6</c:v>
                </c:pt>
                <c:pt idx="2">
                  <c:v>22.5</c:v>
                </c:pt>
                <c:pt idx="3">
                  <c:v>26.5</c:v>
                </c:pt>
                <c:pt idx="4">
                  <c:v>30</c:v>
                </c:pt>
                <c:pt idx="5">
                  <c:v>49</c:v>
                </c:pt>
              </c:numCache>
            </c:numRef>
          </c:xVal>
          <c:yVal>
            <c:numRef>
              <c:f>'MG03 D=0.1'!$C$5:$C$10</c:f>
              <c:numCache>
                <c:formatCode>0.000</c:formatCode>
                <c:ptCount val="6"/>
                <c:pt idx="0">
                  <c:v>0.47746021377138387</c:v>
                </c:pt>
                <c:pt idx="1">
                  <c:v>0.46919282874017515</c:v>
                </c:pt>
                <c:pt idx="2">
                  <c:v>0.32654223138489946</c:v>
                </c:pt>
                <c:pt idx="3">
                  <c:v>0.29660554774796916</c:v>
                </c:pt>
                <c:pt idx="4">
                  <c:v>6.1861555011521609E-2</c:v>
                </c:pt>
                <c:pt idx="5">
                  <c:v>8.6753605556737529E-2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6791-4CD8-8C1E-8F9D9CC25EFB}"/>
            </c:ext>
          </c:extLst>
        </c:ser>
        <c:ser>
          <c:idx val="2"/>
          <c:order val="2"/>
          <c:tx>
            <c:strRef>
              <c:f>'MG03 D=0.1'!$D$4</c:f>
              <c:strCache>
                <c:ptCount val="1"/>
                <c:pt idx="0">
                  <c:v>Acetate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'MG03 D=0.1'!$A$5:$A$10</c:f>
              <c:numCache>
                <c:formatCode>General</c:formatCode>
                <c:ptCount val="6"/>
                <c:pt idx="0">
                  <c:v>0</c:v>
                </c:pt>
                <c:pt idx="1">
                  <c:v>6</c:v>
                </c:pt>
                <c:pt idx="2">
                  <c:v>22.5</c:v>
                </c:pt>
                <c:pt idx="3">
                  <c:v>26.5</c:v>
                </c:pt>
                <c:pt idx="4">
                  <c:v>30</c:v>
                </c:pt>
                <c:pt idx="5">
                  <c:v>49</c:v>
                </c:pt>
              </c:numCache>
            </c:numRef>
          </c:xVal>
          <c:yVal>
            <c:numRef>
              <c:f>'MG03 D=0.1'!$D$5:$D$10</c:f>
              <c:numCache>
                <c:formatCode>0.000</c:formatCode>
                <c:ptCount val="6"/>
                <c:pt idx="0">
                  <c:v>0.66260479890648005</c:v>
                </c:pt>
                <c:pt idx="1">
                  <c:v>0.42007323788332429</c:v>
                </c:pt>
                <c:pt idx="2">
                  <c:v>0.74713902383143649</c:v>
                </c:pt>
                <c:pt idx="3">
                  <c:v>0.98243999425280659</c:v>
                </c:pt>
                <c:pt idx="4">
                  <c:v>0.68012208902713212</c:v>
                </c:pt>
                <c:pt idx="5">
                  <c:v>0.71384413456199014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6791-4CD8-8C1E-8F9D9CC25EFB}"/>
            </c:ext>
          </c:extLst>
        </c:ser>
        <c:ser>
          <c:idx val="3"/>
          <c:order val="3"/>
          <c:tx>
            <c:strRef>
              <c:f>'MG03 D=0.1'!$E$4</c:f>
              <c:strCache>
                <c:ptCount val="1"/>
                <c:pt idx="0">
                  <c:v>Glycerol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'MG03 D=0.1'!$A$5:$A$10</c:f>
              <c:numCache>
                <c:formatCode>General</c:formatCode>
                <c:ptCount val="6"/>
                <c:pt idx="0">
                  <c:v>0</c:v>
                </c:pt>
                <c:pt idx="1">
                  <c:v>6</c:v>
                </c:pt>
                <c:pt idx="2">
                  <c:v>22.5</c:v>
                </c:pt>
                <c:pt idx="3">
                  <c:v>26.5</c:v>
                </c:pt>
                <c:pt idx="4">
                  <c:v>30</c:v>
                </c:pt>
                <c:pt idx="5">
                  <c:v>49</c:v>
                </c:pt>
              </c:numCache>
            </c:numRef>
          </c:xVal>
          <c:yVal>
            <c:numRef>
              <c:f>'MG03 D=0.1'!$E$5:$E$10</c:f>
              <c:numCache>
                <c:formatCode>0.000</c:formatCode>
                <c:ptCount val="6"/>
                <c:pt idx="0">
                  <c:v>2.1839012034679008</c:v>
                </c:pt>
                <c:pt idx="1">
                  <c:v>0.92638067831827098</c:v>
                </c:pt>
                <c:pt idx="2">
                  <c:v>0.23293861302393146</c:v>
                </c:pt>
                <c:pt idx="3">
                  <c:v>0.26932765769658634</c:v>
                </c:pt>
                <c:pt idx="4">
                  <c:v>0.24148884332852191</c:v>
                </c:pt>
                <c:pt idx="5">
                  <c:v>0.68698112513675758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6791-4CD8-8C1E-8F9D9CC25EFB}"/>
            </c:ext>
          </c:extLst>
        </c:ser>
        <c:ser>
          <c:idx val="4"/>
          <c:order val="4"/>
          <c:tx>
            <c:strRef>
              <c:f>'MG03 D=0.1'!$F$4</c:f>
              <c:strCache>
                <c:ptCount val="1"/>
                <c:pt idx="0">
                  <c:v>Ethanol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'MG03 D=0.1'!$A$5:$A$10</c:f>
              <c:numCache>
                <c:formatCode>General</c:formatCode>
                <c:ptCount val="6"/>
                <c:pt idx="0">
                  <c:v>0</c:v>
                </c:pt>
                <c:pt idx="1">
                  <c:v>6</c:v>
                </c:pt>
                <c:pt idx="2">
                  <c:v>22.5</c:v>
                </c:pt>
                <c:pt idx="3">
                  <c:v>26.5</c:v>
                </c:pt>
                <c:pt idx="4">
                  <c:v>30</c:v>
                </c:pt>
                <c:pt idx="5">
                  <c:v>49</c:v>
                </c:pt>
              </c:numCache>
            </c:numRef>
          </c:xVal>
          <c:yVal>
            <c:numRef>
              <c:f>'MG03 D=0.1'!$F$5:$F$10</c:f>
              <c:numCache>
                <c:formatCode>0.000</c:formatCode>
                <c:ptCount val="6"/>
                <c:pt idx="0">
                  <c:v>12.771820044267288</c:v>
                </c:pt>
                <c:pt idx="1">
                  <c:v>9.3780203707022221</c:v>
                </c:pt>
                <c:pt idx="2">
                  <c:v>10.168390055842652</c:v>
                </c:pt>
                <c:pt idx="3">
                  <c:v>11.960275677691515</c:v>
                </c:pt>
                <c:pt idx="4">
                  <c:v>8.6278544894489837</c:v>
                </c:pt>
                <c:pt idx="5">
                  <c:v>9.691339787768861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6791-4CD8-8C1E-8F9D9CC25EFB}"/>
            </c:ext>
          </c:extLst>
        </c:ser>
        <c:dLbls/>
        <c:axId val="66297216"/>
        <c:axId val="66323968"/>
      </c:scatterChart>
      <c:scatterChart>
        <c:scatterStyle val="lineMarker"/>
        <c:ser>
          <c:idx val="0"/>
          <c:order val="0"/>
          <c:tx>
            <c:strRef>
              <c:f>'MG03 D=0.1'!$B$4</c:f>
              <c:strCache>
                <c:ptCount val="1"/>
                <c:pt idx="0">
                  <c:v>MG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'MG03 D=0.1'!$A$5:$A$10</c:f>
              <c:numCache>
                <c:formatCode>General</c:formatCode>
                <c:ptCount val="6"/>
                <c:pt idx="0">
                  <c:v>0</c:v>
                </c:pt>
                <c:pt idx="1">
                  <c:v>6</c:v>
                </c:pt>
                <c:pt idx="2">
                  <c:v>22.5</c:v>
                </c:pt>
                <c:pt idx="3">
                  <c:v>26.5</c:v>
                </c:pt>
                <c:pt idx="4">
                  <c:v>30</c:v>
                </c:pt>
                <c:pt idx="5">
                  <c:v>49</c:v>
                </c:pt>
              </c:numCache>
            </c:numRef>
          </c:xVal>
          <c:yVal>
            <c:numRef>
              <c:f>'MG03 D=0.1'!$B$5:$B$10</c:f>
              <c:numCache>
                <c:formatCode>0.000</c:formatCode>
                <c:ptCount val="6"/>
                <c:pt idx="0">
                  <c:v>2.5679045249024791E-2</c:v>
                </c:pt>
                <c:pt idx="1">
                  <c:v>2.317845913452066E-2</c:v>
                </c:pt>
                <c:pt idx="2">
                  <c:v>5.0684906394065955E-2</c:v>
                </c:pt>
                <c:pt idx="3">
                  <c:v>4.0682561936049494E-2</c:v>
                </c:pt>
                <c:pt idx="4">
                  <c:v>3.9892903163048186E-2</c:v>
                </c:pt>
                <c:pt idx="5">
                  <c:v>5.897632351057961E-2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6791-4CD8-8C1E-8F9D9CC25EFB}"/>
            </c:ext>
          </c:extLst>
        </c:ser>
        <c:dLbls/>
        <c:axId val="66340352"/>
        <c:axId val="66325888"/>
      </c:scatterChart>
      <c:valAx>
        <c:axId val="6629721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323968"/>
        <c:crosses val="autoZero"/>
        <c:crossBetween val="midCat"/>
      </c:valAx>
      <c:valAx>
        <c:axId val="66323968"/>
        <c:scaling>
          <c:orientation val="minMax"/>
          <c:max val="15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Glucose and end-products 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3.4647817460317476E-2"/>
              <c:y val="7.2971841704718418E-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297216"/>
        <c:crosses val="autoZero"/>
        <c:crossBetween val="midCat"/>
        <c:majorUnit val="5"/>
      </c:valAx>
      <c:valAx>
        <c:axId val="66325888"/>
        <c:scaling>
          <c:orientation val="minMax"/>
          <c:max val="0.1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MG 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340352"/>
        <c:crosses val="max"/>
        <c:crossBetween val="midCat"/>
        <c:majorUnit val="2.0000000000000007E-2"/>
      </c:valAx>
      <c:valAx>
        <c:axId val="66340352"/>
        <c:scaling>
          <c:orientation val="minMax"/>
        </c:scaling>
        <c:delete val="1"/>
        <c:axPos val="b"/>
        <c:numFmt formatCode="General" sourceLinked="1"/>
        <c:tickLblPos val="none"/>
        <c:crossAx val="66325888"/>
        <c:crosses val="autoZero"/>
        <c:crossBetween val="midCat"/>
      </c:valAx>
      <c:spPr>
        <a:solidFill>
          <a:schemeClr val="lt1"/>
        </a:solidFill>
        <a:ln w="9525" cap="flat" cmpd="sng" algn="ctr">
          <a:solidFill>
            <a:schemeClr val="dk1"/>
          </a:solidFill>
          <a:prstDash val="solid"/>
          <a:miter lim="800000"/>
        </a:ln>
        <a:effectLst/>
      </c:spPr>
    </c:plotArea>
    <c:legend>
      <c:legendPos val="b"/>
      <c:layout>
        <c:manualLayout>
          <c:xMode val="edge"/>
          <c:yMode val="edge"/>
          <c:x val="0.14699702380952387"/>
          <c:y val="0.86976445966514471"/>
          <c:w val="0.70600595238095254"/>
          <c:h val="7.707724505327245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/>
              <a:t>Experiment 1 </a:t>
            </a:r>
          </a:p>
        </c:rich>
      </c:tx>
      <c:layout>
        <c:manualLayout>
          <c:xMode val="edge"/>
          <c:yMode val="edge"/>
          <c:x val="0.39035540674603181"/>
          <c:y val="6.2823439878234411E-2"/>
        </c:manualLayout>
      </c:layout>
      <c:spPr>
        <a:noFill/>
        <a:ln>
          <a:noFill/>
        </a:ln>
        <a:effectLst/>
      </c:spPr>
    </c:title>
    <c:plotArea>
      <c:layout/>
      <c:scatterChart>
        <c:scatterStyle val="lineMarker"/>
        <c:ser>
          <c:idx val="1"/>
          <c:order val="1"/>
          <c:tx>
            <c:strRef>
              <c:f>'MG01 D=0.1'!$C$4</c:f>
              <c:strCache>
                <c:ptCount val="1"/>
                <c:pt idx="0">
                  <c:v>Glucose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'MG01 D=0.1'!$A$5:$A$8</c:f>
              <c:numCache>
                <c:formatCode>General</c:formatCode>
                <c:ptCount val="4"/>
                <c:pt idx="0">
                  <c:v>0</c:v>
                </c:pt>
                <c:pt idx="1">
                  <c:v>8.5</c:v>
                </c:pt>
                <c:pt idx="2">
                  <c:v>32.5</c:v>
                </c:pt>
                <c:pt idx="3">
                  <c:v>48.5</c:v>
                </c:pt>
              </c:numCache>
            </c:numRef>
          </c:xVal>
          <c:yVal>
            <c:numRef>
              <c:f>'MG01 D=0.1'!$C$5:$C$8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0.17587295974781331</c:v>
                </c:pt>
                <c:pt idx="3">
                  <c:v>0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C139-4FE8-8DF4-3DE4D2D3EBDA}"/>
            </c:ext>
          </c:extLst>
        </c:ser>
        <c:ser>
          <c:idx val="2"/>
          <c:order val="2"/>
          <c:tx>
            <c:strRef>
              <c:f>'MG01 D=0.1'!$D$4</c:f>
              <c:strCache>
                <c:ptCount val="1"/>
                <c:pt idx="0">
                  <c:v>Acetate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'MG01 D=0.1'!$A$5:$A$8</c:f>
              <c:numCache>
                <c:formatCode>General</c:formatCode>
                <c:ptCount val="4"/>
                <c:pt idx="0">
                  <c:v>0</c:v>
                </c:pt>
                <c:pt idx="1">
                  <c:v>8.5</c:v>
                </c:pt>
                <c:pt idx="2">
                  <c:v>32.5</c:v>
                </c:pt>
                <c:pt idx="3">
                  <c:v>48.5</c:v>
                </c:pt>
              </c:numCache>
            </c:numRef>
          </c:xVal>
          <c:yVal>
            <c:numRef>
              <c:f>'MG01 D=0.1'!$D$5:$D$8</c:f>
              <c:numCache>
                <c:formatCode>0.00</c:formatCode>
                <c:ptCount val="4"/>
                <c:pt idx="0">
                  <c:v>0.66819666274459577</c:v>
                </c:pt>
                <c:pt idx="1">
                  <c:v>2.932730654675225</c:v>
                </c:pt>
                <c:pt idx="2">
                  <c:v>1.1205629142930371</c:v>
                </c:pt>
                <c:pt idx="3">
                  <c:v>1.1225317163527069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C139-4FE8-8DF4-3DE4D2D3EBDA}"/>
            </c:ext>
          </c:extLst>
        </c:ser>
        <c:ser>
          <c:idx val="3"/>
          <c:order val="3"/>
          <c:tx>
            <c:strRef>
              <c:f>'MG01 D=0.1'!$E$4</c:f>
              <c:strCache>
                <c:ptCount val="1"/>
                <c:pt idx="0">
                  <c:v>Glycerol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'MG01 D=0.1'!$A$5:$A$8</c:f>
              <c:numCache>
                <c:formatCode>General</c:formatCode>
                <c:ptCount val="4"/>
                <c:pt idx="0">
                  <c:v>0</c:v>
                </c:pt>
                <c:pt idx="1">
                  <c:v>8.5</c:v>
                </c:pt>
                <c:pt idx="2">
                  <c:v>32.5</c:v>
                </c:pt>
                <c:pt idx="3">
                  <c:v>48.5</c:v>
                </c:pt>
              </c:numCache>
            </c:numRef>
          </c:xVal>
          <c:yVal>
            <c:numRef>
              <c:f>'MG01 D=0.1'!$E$5:$E$8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C139-4FE8-8DF4-3DE4D2D3EBDA}"/>
            </c:ext>
          </c:extLst>
        </c:ser>
        <c:ser>
          <c:idx val="4"/>
          <c:order val="4"/>
          <c:tx>
            <c:strRef>
              <c:f>'MG01 D=0.1'!$F$4</c:f>
              <c:strCache>
                <c:ptCount val="1"/>
                <c:pt idx="0">
                  <c:v>Ethanol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'MG01 D=0.1'!$A$5:$A$8</c:f>
              <c:numCache>
                <c:formatCode>General</c:formatCode>
                <c:ptCount val="4"/>
                <c:pt idx="0">
                  <c:v>0</c:v>
                </c:pt>
                <c:pt idx="1">
                  <c:v>8.5</c:v>
                </c:pt>
                <c:pt idx="2">
                  <c:v>32.5</c:v>
                </c:pt>
                <c:pt idx="3">
                  <c:v>48.5</c:v>
                </c:pt>
              </c:numCache>
            </c:numRef>
          </c:xVal>
          <c:yVal>
            <c:numRef>
              <c:f>'MG01 D=0.1'!$F$5:$F$8</c:f>
              <c:numCache>
                <c:formatCode>0.00</c:formatCode>
                <c:ptCount val="4"/>
                <c:pt idx="0">
                  <c:v>7.1517441860465105</c:v>
                </c:pt>
                <c:pt idx="1">
                  <c:v>7.4600599013389708</c:v>
                </c:pt>
                <c:pt idx="2">
                  <c:v>3.0707792302141197</c:v>
                </c:pt>
                <c:pt idx="3">
                  <c:v>3.9869571324095641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C139-4FE8-8DF4-3DE4D2D3EBDA}"/>
            </c:ext>
          </c:extLst>
        </c:ser>
        <c:dLbls/>
        <c:axId val="66481152"/>
        <c:axId val="66503808"/>
      </c:scatterChart>
      <c:scatterChart>
        <c:scatterStyle val="lineMarker"/>
        <c:ser>
          <c:idx val="0"/>
          <c:order val="0"/>
          <c:tx>
            <c:strRef>
              <c:f>'MG01 D=0.1'!$B$4</c:f>
              <c:strCache>
                <c:ptCount val="1"/>
                <c:pt idx="0">
                  <c:v>MG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'MG01 D=0.1'!$A$5:$A$8</c:f>
              <c:numCache>
                <c:formatCode>General</c:formatCode>
                <c:ptCount val="4"/>
                <c:pt idx="0">
                  <c:v>0</c:v>
                </c:pt>
                <c:pt idx="1">
                  <c:v>8.5</c:v>
                </c:pt>
                <c:pt idx="2">
                  <c:v>32.5</c:v>
                </c:pt>
                <c:pt idx="3">
                  <c:v>48.5</c:v>
                </c:pt>
              </c:numCache>
            </c:numRef>
          </c:xVal>
          <c:yVal>
            <c:numRef>
              <c:f>'MG01 D=0.1'!$B$5:$B$8</c:f>
              <c:numCache>
                <c:formatCode>0.0000</c:formatCode>
                <c:ptCount val="4"/>
                <c:pt idx="0">
                  <c:v>1.9624994656014815E-2</c:v>
                </c:pt>
                <c:pt idx="1">
                  <c:v>1.8177286905512426E-2</c:v>
                </c:pt>
                <c:pt idx="2">
                  <c:v>1.9098555474013949E-2</c:v>
                </c:pt>
                <c:pt idx="3">
                  <c:v>1.9366463981047303E-2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C139-4FE8-8DF4-3DE4D2D3EBDA}"/>
            </c:ext>
          </c:extLst>
        </c:ser>
        <c:dLbls/>
        <c:axId val="66507904"/>
        <c:axId val="66505728"/>
      </c:scatterChart>
      <c:valAx>
        <c:axId val="66481152"/>
        <c:scaling>
          <c:orientation val="minMax"/>
          <c:max val="60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03808"/>
        <c:crosses val="autoZero"/>
        <c:crossBetween val="midCat"/>
      </c:valAx>
      <c:valAx>
        <c:axId val="66503808"/>
        <c:scaling>
          <c:orientation val="minMax"/>
          <c:max val="15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Glucose and end-products 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3.7797619047619052E-2"/>
              <c:y val="9.3848554033485534E-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481152"/>
        <c:crosses val="autoZero"/>
        <c:crossBetween val="midCat"/>
        <c:majorUnit val="5"/>
      </c:valAx>
      <c:valAx>
        <c:axId val="66505728"/>
        <c:scaling>
          <c:orientation val="minMax"/>
          <c:max val="0.1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MG (g.L</a:t>
                </a:r>
                <a:r>
                  <a:rPr lang="en-US" baseline="30000" dirty="0"/>
                  <a:t>-1</a:t>
                </a:r>
                <a:r>
                  <a:rPr lang="en-US" dirty="0"/>
                  <a:t>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507904"/>
        <c:crosses val="max"/>
        <c:crossBetween val="midCat"/>
      </c:valAx>
      <c:valAx>
        <c:axId val="66507904"/>
        <c:scaling>
          <c:orientation val="minMax"/>
        </c:scaling>
        <c:delete val="1"/>
        <c:axPos val="b"/>
        <c:numFmt formatCode="General" sourceLinked="1"/>
        <c:tickLblPos val="none"/>
        <c:crossAx val="66505728"/>
        <c:crosses val="autoZero"/>
        <c:crossBetween val="midCat"/>
      </c:valAx>
      <c:spPr>
        <a:solidFill>
          <a:schemeClr val="lt1"/>
        </a:solidFill>
        <a:ln w="9525" cap="flat" cmpd="sng" algn="ctr">
          <a:solidFill>
            <a:schemeClr val="dk1"/>
          </a:solidFill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0.16590525793650793"/>
          <c:y val="0.87942960426179628"/>
          <c:w val="0.68708804563492054"/>
          <c:h val="7.707724505327245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/>
              <a:t>Experiment 2 </a:t>
            </a:r>
          </a:p>
        </c:rich>
      </c:tx>
      <c:layout>
        <c:manualLayout>
          <c:xMode val="edge"/>
          <c:yMode val="edge"/>
          <c:x val="0.39035540674603181"/>
          <c:y val="6.282343987823441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643105158730165"/>
          <c:y val="0.1566719939117199"/>
          <c:w val="0.70562475198412711"/>
          <c:h val="0.51716400304414001"/>
        </c:manualLayout>
      </c:layout>
      <c:scatterChart>
        <c:scatterStyle val="lineMarker"/>
        <c:ser>
          <c:idx val="1"/>
          <c:order val="1"/>
          <c:tx>
            <c:strRef>
              <c:f>'MG01 D=0.1'!$C$4</c:f>
              <c:strCache>
                <c:ptCount val="1"/>
                <c:pt idx="0">
                  <c:v>Glucose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'MG01 D=0.1'!$A$22:$A$26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27</c:v>
                </c:pt>
                <c:pt idx="4">
                  <c:v>45</c:v>
                </c:pt>
              </c:numCache>
            </c:numRef>
          </c:xVal>
          <c:yVal>
            <c:numRef>
              <c:f>'MG01 D=0.1'!$C$22:$C$26</c:f>
              <c:numCache>
                <c:formatCode>0.00</c:formatCode>
                <c:ptCount val="5"/>
                <c:pt idx="0">
                  <c:v>0</c:v>
                </c:pt>
                <c:pt idx="1">
                  <c:v>1.049770575026848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0-85A2-40A6-BFA9-8370C3FF5658}"/>
            </c:ext>
          </c:extLst>
        </c:ser>
        <c:ser>
          <c:idx val="2"/>
          <c:order val="2"/>
          <c:tx>
            <c:strRef>
              <c:f>'MG01 D=0.1'!$D$4</c:f>
              <c:strCache>
                <c:ptCount val="1"/>
                <c:pt idx="0">
                  <c:v>Acetate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'MG01 D=0.1'!$A$22:$A$26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27</c:v>
                </c:pt>
                <c:pt idx="4">
                  <c:v>45</c:v>
                </c:pt>
              </c:numCache>
            </c:numRef>
          </c:xVal>
          <c:yVal>
            <c:numRef>
              <c:f>'MG01 D=0.1'!$D$22:$D$26</c:f>
              <c:numCache>
                <c:formatCode>0.00</c:formatCode>
                <c:ptCount val="5"/>
                <c:pt idx="0">
                  <c:v>1.8846359623701461</c:v>
                </c:pt>
                <c:pt idx="1">
                  <c:v>0.30632217218779273</c:v>
                </c:pt>
                <c:pt idx="2">
                  <c:v>0.12352311739266132</c:v>
                </c:pt>
                <c:pt idx="3">
                  <c:v>3.4352846760889927E-2</c:v>
                </c:pt>
                <c:pt idx="4">
                  <c:v>2.0765902900176252E-2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1-85A2-40A6-BFA9-8370C3FF5658}"/>
            </c:ext>
          </c:extLst>
        </c:ser>
        <c:ser>
          <c:idx val="3"/>
          <c:order val="3"/>
          <c:tx>
            <c:strRef>
              <c:f>'MG01 D=0.1'!$E$4</c:f>
              <c:strCache>
                <c:ptCount val="1"/>
                <c:pt idx="0">
                  <c:v>Glycerol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'MG01 D=0.1'!$A$22:$A$26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27</c:v>
                </c:pt>
                <c:pt idx="4">
                  <c:v>45</c:v>
                </c:pt>
              </c:numCache>
            </c:numRef>
          </c:xVal>
          <c:yVal>
            <c:numRef>
              <c:f>'MG01 D=0.1'!$E$22:$E$26</c:f>
              <c:numCache>
                <c:formatCode>0.00</c:formatCode>
                <c:ptCount val="5"/>
                <c:pt idx="0">
                  <c:v>0.4509263217899388</c:v>
                </c:pt>
                <c:pt idx="1">
                  <c:v>0.49367963517172581</c:v>
                </c:pt>
                <c:pt idx="2">
                  <c:v>1.0637238135955536</c:v>
                </c:pt>
                <c:pt idx="3">
                  <c:v>0.82858058999572448</c:v>
                </c:pt>
                <c:pt idx="4">
                  <c:v>1.2062348582015106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2-85A2-40A6-BFA9-8370C3FF5658}"/>
            </c:ext>
          </c:extLst>
        </c:ser>
        <c:ser>
          <c:idx val="4"/>
          <c:order val="4"/>
          <c:tx>
            <c:strRef>
              <c:f>'MG01 D=0.1'!$F$4</c:f>
              <c:strCache>
                <c:ptCount val="1"/>
                <c:pt idx="0">
                  <c:v>Ethanol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'MG01 D=0.1'!$A$22:$A$26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27</c:v>
                </c:pt>
                <c:pt idx="4">
                  <c:v>45</c:v>
                </c:pt>
              </c:numCache>
            </c:numRef>
          </c:xVal>
          <c:yVal>
            <c:numRef>
              <c:f>'MG01 D=0.1'!$F$22:$F$26</c:f>
              <c:numCache>
                <c:formatCode>0.00</c:formatCode>
                <c:ptCount val="5"/>
                <c:pt idx="0">
                  <c:v>7.1517441860465105</c:v>
                </c:pt>
                <c:pt idx="1">
                  <c:v>7.4600599013389708</c:v>
                </c:pt>
                <c:pt idx="2">
                  <c:v>5.1080514446793517</c:v>
                </c:pt>
                <c:pt idx="3">
                  <c:v>3.8307434813248764</c:v>
                </c:pt>
                <c:pt idx="4">
                  <c:v>3.8307434813248764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85A2-40A6-BFA9-8370C3FF5658}"/>
            </c:ext>
          </c:extLst>
        </c:ser>
        <c:dLbls/>
        <c:axId val="78587392"/>
        <c:axId val="78589312"/>
      </c:scatterChart>
      <c:scatterChart>
        <c:scatterStyle val="lineMarker"/>
        <c:ser>
          <c:idx val="0"/>
          <c:order val="0"/>
          <c:tx>
            <c:strRef>
              <c:f>'MG01 D=0.1'!$B$4</c:f>
              <c:strCache>
                <c:ptCount val="1"/>
                <c:pt idx="0">
                  <c:v>MG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'MG01 D=0.1'!$A$22:$A$26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11</c:v>
                </c:pt>
                <c:pt idx="3">
                  <c:v>27</c:v>
                </c:pt>
                <c:pt idx="4">
                  <c:v>45</c:v>
                </c:pt>
              </c:numCache>
            </c:numRef>
          </c:xVal>
          <c:yVal>
            <c:numRef>
              <c:f>'MG01 D=0.1'!$B$22:$B$26</c:f>
              <c:numCache>
                <c:formatCode>0.000</c:formatCode>
                <c:ptCount val="5"/>
                <c:pt idx="0">
                  <c:v>1.9361775065014387E-2</c:v>
                </c:pt>
                <c:pt idx="1">
                  <c:v>2.0019824042515465E-2</c:v>
                </c:pt>
                <c:pt idx="2">
                  <c:v>1.6466359564009613E-2</c:v>
                </c:pt>
                <c:pt idx="3">
                  <c:v>1.9756604451515031E-2</c:v>
                </c:pt>
                <c:pt idx="4">
                  <c:v>2.0019824042515465E-2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4-85A2-40A6-BFA9-8370C3FF5658}"/>
            </c:ext>
          </c:extLst>
        </c:ser>
        <c:dLbls/>
        <c:axId val="78609792"/>
        <c:axId val="78607872"/>
      </c:scatterChart>
      <c:valAx>
        <c:axId val="78587392"/>
        <c:scaling>
          <c:orientation val="minMax"/>
          <c:max val="60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Time (h)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589312"/>
        <c:crosses val="autoZero"/>
        <c:crossBetween val="midCat"/>
      </c:valAx>
      <c:valAx>
        <c:axId val="78589312"/>
        <c:scaling>
          <c:orientation val="minMax"/>
          <c:max val="15"/>
          <c:min val="0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Glucose and end-products (g.L</a:t>
                </a:r>
                <a:r>
                  <a:rPr lang="en-US" sz="900" b="0" i="0" u="none" strike="noStrike" baseline="30000" dirty="0">
                    <a:effectLst/>
                  </a:rPr>
                  <a:t>-1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3.4647817460317476E-2"/>
              <c:y val="9.3848554033485534E-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cross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587392"/>
        <c:crosses val="autoZero"/>
        <c:crossBetween val="midCat"/>
        <c:majorUnit val="5"/>
      </c:valAx>
      <c:valAx>
        <c:axId val="78607872"/>
        <c:scaling>
          <c:orientation val="minMax"/>
          <c:max val="0.1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MG (g.L-1)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0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609792"/>
        <c:crosses val="max"/>
        <c:crossBetween val="midCat"/>
        <c:majorUnit val="2.0000000000000007E-2"/>
      </c:valAx>
      <c:valAx>
        <c:axId val="78609792"/>
        <c:scaling>
          <c:orientation val="minMax"/>
        </c:scaling>
        <c:delete val="1"/>
        <c:axPos val="b"/>
        <c:numFmt formatCode="General" sourceLinked="1"/>
        <c:tickLblPos val="none"/>
        <c:crossAx val="78607872"/>
        <c:crosses val="autoZero"/>
        <c:crossBetween val="midCat"/>
      </c:valAx>
      <c:spPr>
        <a:solidFill>
          <a:schemeClr val="lt1"/>
        </a:solidFill>
        <a:ln w="9525" cap="flat" cmpd="sng" algn="ctr">
          <a:solidFill>
            <a:schemeClr val="dk1"/>
          </a:solidFill>
          <a:prstDash val="solid"/>
        </a:ln>
        <a:effectLst/>
      </c:spPr>
    </c:plotArea>
    <c:legend>
      <c:legendPos val="b"/>
      <c:layout>
        <c:manualLayout>
          <c:xMode val="edge"/>
          <c:yMode val="edge"/>
          <c:x val="0.15645585317460323"/>
          <c:y val="0.84560159817351643"/>
          <c:w val="0.68708804563492054"/>
          <c:h val="7.707724505327245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69AF4-DBB6-4AC7-99D3-56C06B809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038F345-74AF-452F-8357-ECA9D672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B72A2141-5A18-4D77-B33E-DCA8FF3AE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4910A0A0-9E95-418F-8E34-54060FBD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98D0E4F6-5020-4058-B5C9-2D97106B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674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15CAF9-0EB7-4D6B-B398-5D2B77B77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DB19E91C-6CF3-48AA-BF5D-D1DB82DB7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4EE75CE1-2E34-4430-AD34-71390890D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2F9AA43D-5669-486D-8A5E-52BCA5C9C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BCAC9629-6E47-47BB-A961-B2B991331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8840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A97EF18-8466-4B09-AA2D-B7C39D21C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37BB88DE-B3FF-4DBC-B99A-00BCE3C9E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97C01A4B-02F8-49AC-832E-8BD0DB6EB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85789F88-55D3-4BED-B6D1-9767436A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541E12F2-620C-416B-BBA0-21BAABFA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054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841465-60EA-4B43-B2D5-FD0EB766F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67986232-1A9C-479C-A795-A775934DB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BD39D3CE-91C6-4FF6-A160-0F2CBF2A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BB975F16-2FDC-42AB-9149-2A326444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1A0D188C-1F45-48D9-9B5F-111C3902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486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D5CAA4-BC78-4138-BDF4-29977F29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934A9D31-2F83-4B53-8E6B-071393419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CFFB94D2-DD0D-4893-9257-87222F06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3E4C3C51-9AE4-49CE-B9CD-882FEC2B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8F4FA5C2-449D-4042-ABA7-0EC6B65E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8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468C76-6949-4696-9989-0A380DB4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0C35C848-DC5B-4413-B339-9B9D0D03B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9B0AFBE3-C4B4-4D1F-85EC-F862450C5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7A523378-7794-4A63-B9F7-07252A57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6B1ED38D-65D4-4706-BE3C-54CC52A5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9DAF40AB-4F92-4231-A122-74B8533D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106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D405B2-50E9-4957-9A03-ECB51F2C3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F35D5726-4445-457E-BB11-F6D5C826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697F06E1-4688-4675-B202-FCD747EBD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9620EAAB-6057-4C75-8AF5-D915D17021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xmlns="" id="{B765E253-BCAE-42A1-B493-50D2F4B97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xmlns="" id="{637B5C50-8AF6-48A7-9DD3-DAA1B8E0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xmlns="" id="{C3E6298F-F8C8-4320-9B03-D3FC64E9E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xmlns="" id="{C7C4F292-94D5-4C41-BAA4-795928FF0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657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EB79E8-B540-43DD-9981-085BD021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0C936F91-CFA9-4A49-9F8B-024330BB7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xmlns="" id="{CA7F06FF-4B3C-4FC5-940F-5D778BD29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xmlns="" id="{B920DEAA-F6F9-46A5-9C3D-EFBCD2ED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0188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xmlns="" id="{4FCF0B28-46CF-4152-9A56-E0303E5C7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xmlns="" id="{B7C3B26B-82F9-4AB8-8E8D-2937DEB0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EFD3291D-AA9E-48F4-8FD4-44D91B8A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930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488112-7790-474B-8E4C-B936FB823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D8601F85-0E29-43F1-97C3-5F14A3FA8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CAA15D09-3088-452F-A2DE-8E157D3FB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C5CA30CF-798B-4ED0-873C-23F801AEB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A92345C4-F4E4-474E-A9F4-0DB504658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5847F06C-7CDE-4B78-83AC-06F7364F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9543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CE017BA-49C4-4C5C-86C8-F2831637A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xmlns="" id="{351E67DC-EC80-4790-B6EB-2F757AEC7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7716FD19-B164-4244-879A-639065B00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F6D4F426-0ED2-4460-944B-9DC93894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C06D051A-9A4F-4906-9E9F-01648AAF8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40F0CF69-E398-48F4-BA5A-70CFB92C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8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xmlns="" id="{195CB2E9-AFD9-4359-88B3-63593DDDB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04923AAB-13DC-452F-818C-4B1CF8B7E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186DB316-620F-4CF9-A4BB-B2C1AD963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273A6-3033-44E7-9F8C-798E98D1542D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F4B27704-E0AF-404F-B8DF-1E63033A0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57468EA4-041D-44C0-8638-9D0AEC444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BF666-C8FA-4656-A117-1653B64C31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258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E2C54A6F-0A36-41E8-BC89-D9127CEA06F7}"/>
              </a:ext>
            </a:extLst>
          </p:cNvPr>
          <p:cNvSpPr txBox="1"/>
          <p:nvPr/>
        </p:nvSpPr>
        <p:spPr>
          <a:xfrm>
            <a:off x="1554199" y="996653"/>
            <a:ext cx="441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75ED64C-9212-4527-8CC1-8CF60877016F}"/>
              </a:ext>
            </a:extLst>
          </p:cNvPr>
          <p:cNvSpPr txBox="1"/>
          <p:nvPr/>
        </p:nvSpPr>
        <p:spPr>
          <a:xfrm>
            <a:off x="5893081" y="956150"/>
            <a:ext cx="441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2FC6319-68F8-4C1A-BD98-C9719331458D}"/>
              </a:ext>
            </a:extLst>
          </p:cNvPr>
          <p:cNvSpPr txBox="1"/>
          <p:nvPr/>
        </p:nvSpPr>
        <p:spPr>
          <a:xfrm>
            <a:off x="395793" y="4735096"/>
            <a:ext cx="115892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Figure S1 –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and end-products formation of the strains MG01 (A) and MG02 (B) cultivated in shake flask with SC medium containing 20 g.L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of glucose. Data represent the mean ± SD of three independent experiments.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glycerol;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Acet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acetate; EtOH- ethanol.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A153AD75-E892-46A5-B09A-845DADDB8CD4}"/>
              </a:ext>
            </a:extLst>
          </p:cNvPr>
          <p:cNvSpPr txBox="1"/>
          <p:nvPr/>
        </p:nvSpPr>
        <p:spPr>
          <a:xfrm>
            <a:off x="235201" y="151867"/>
            <a:ext cx="3458307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46" u="sng" dirty="0" smtClean="0"/>
              <a:t>Additional Material</a:t>
            </a:r>
            <a:endParaRPr lang="en-US" sz="1246" u="sng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xmlns="" id="{05B26E9B-E4F0-48FB-823A-F1E948AF7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75675078"/>
              </p:ext>
            </p:extLst>
          </p:nvPr>
        </p:nvGraphicFramePr>
        <p:xfrm>
          <a:off x="5868134" y="1261669"/>
          <a:ext cx="3564000" cy="337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2685D847-FE07-4D43-A88D-6249B8D80A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06602284"/>
              </p:ext>
            </p:extLst>
          </p:nvPr>
        </p:nvGraphicFramePr>
        <p:xfrm>
          <a:off x="1713822" y="1261669"/>
          <a:ext cx="3564000" cy="337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60214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7134321"/>
              </p:ext>
            </p:extLst>
          </p:nvPr>
        </p:nvGraphicFramePr>
        <p:xfrm>
          <a:off x="2528314" y="1507825"/>
          <a:ext cx="7344816" cy="2195690"/>
        </p:xfrm>
        <a:graphic>
          <a:graphicData uri="http://schemas.openxmlformats.org/drawingml/2006/table">
            <a:tbl>
              <a:tblPr firstRow="1" bandRow="1"/>
              <a:tblGrid>
                <a:gridCol w="1224136">
                  <a:extLst>
                    <a:ext uri="{9D8B030D-6E8A-4147-A177-3AD203B41FA5}">
                      <a16:colId xmlns:a16="http://schemas.microsoft.com/office/drawing/2014/main" xmlns="" val="197791729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1569336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343223139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142190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415367489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128046249"/>
                    </a:ext>
                  </a:extLst>
                </a:gridCol>
              </a:tblGrid>
              <a:tr h="3025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MG/X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EtOH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Acet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Gly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3857668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Shake flasks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9877231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MG01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8.082 ± 0.403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0.908 ± 0.045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0.531 ± 0.177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0.018 ± 0.011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0.013 ± 0.001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7033658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MG02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12.048 ± 1.646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1.015 ± 0.105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0.362 ± 0.102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0.005 ± 0.004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0.009 ± 0.002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9960065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Batch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0362266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MG01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7.080 ± 1.256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20" marR="4320" marT="43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0.937 ± 0.072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0.339 ± 0.032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0.058 ± 0.045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0.027 ± 0.007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3933900"/>
                  </a:ext>
                </a:extLst>
              </a:tr>
              <a:tr h="30252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MG02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15.862 ± 0.465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1.365 ± 0.084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0.385 ± 0.109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0.039 ± 0.007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0.076 ± 0.031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0" marR="62210" marT="31105" marB="311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5707270"/>
                  </a:ext>
                </a:extLst>
              </a:tr>
            </a:tbl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961826" y="3749304"/>
            <a:ext cx="3622393" cy="155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305" tIns="31652" rIns="63305" bIns="3165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Mannosylglycerate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production on biomass, mg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endParaRPr lang="en-US" altLang="en-US" sz="1100" dirty="0"/>
          </a:p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Yield of mannosylglycerate on substrate, mg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endParaRPr lang="en-US" altLang="en-US" sz="1100" dirty="0"/>
          </a:p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Yield of ethanol on substrate, 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EtOH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endParaRPr lang="en-US" altLang="en-US" sz="1100" dirty="0"/>
          </a:p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Yield of acetate on substrate, 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Acet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endParaRPr lang="en-US" altLang="en-US" sz="1100" dirty="0"/>
          </a:p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Yield of glycerol on substrate, 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endParaRPr lang="en-US" altLang="en-US" sz="1100" dirty="0"/>
          </a:p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altLang="en-US" sz="1100" dirty="0">
              <a:latin typeface="Arial" panose="020B0604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964354" y="826863"/>
            <a:ext cx="8472736" cy="572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S1 –MG production and MG and end-products yields for the engineered strains MG01 (</a:t>
            </a:r>
            <a:r>
              <a:rPr lang="en-US" alt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mgsD</a:t>
            </a: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and MG02 (</a:t>
            </a:r>
            <a:r>
              <a:rPr lang="en-US" alt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mgsD</a:t>
            </a: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↑pmi40 ↑psa1) cultivated in shake flask and batch fermenters. Data represent the mean ± SD of at least three independent experiments</a:t>
            </a:r>
            <a:endParaRPr lang="en-US" altLang="en-US" sz="11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41BD7B7-8848-47D6-BF09-C886509087DE}"/>
              </a:ext>
            </a:extLst>
          </p:cNvPr>
          <p:cNvSpPr txBox="1"/>
          <p:nvPr/>
        </p:nvSpPr>
        <p:spPr>
          <a:xfrm>
            <a:off x="235201" y="151867"/>
            <a:ext cx="3458307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46" u="sng" dirty="0" smtClean="0"/>
              <a:t>Additional Material</a:t>
            </a:r>
            <a:endParaRPr lang="en-US" sz="1246" u="sng" dirty="0"/>
          </a:p>
        </p:txBody>
      </p:sp>
    </p:spTree>
    <p:extLst>
      <p:ext uri="{BB962C8B-B14F-4D97-AF65-F5344CB8AC3E}">
        <p14:creationId xmlns:p14="http://schemas.microsoft.com/office/powerpoint/2010/main" xmlns="" val="99038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A31CD81-F5F5-4F13-8CF7-9CCB324767C8}"/>
              </a:ext>
            </a:extLst>
          </p:cNvPr>
          <p:cNvSpPr txBox="1"/>
          <p:nvPr/>
        </p:nvSpPr>
        <p:spPr>
          <a:xfrm>
            <a:off x="198262" y="133130"/>
            <a:ext cx="3458307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46" u="sng" dirty="0" smtClean="0"/>
              <a:t>Additional Material</a:t>
            </a:r>
            <a:endParaRPr lang="en-US" sz="1246" u="sng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AA87B904-78D4-4AD8-B88E-6E50E36EC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9413872"/>
              </p:ext>
            </p:extLst>
          </p:nvPr>
        </p:nvGraphicFramePr>
        <p:xfrm>
          <a:off x="3412424" y="1279181"/>
          <a:ext cx="5996271" cy="3736724"/>
        </p:xfrm>
        <a:graphic>
          <a:graphicData uri="http://schemas.openxmlformats.org/drawingml/2006/table">
            <a:tbl>
              <a:tblPr firstRow="1" bandRow="1"/>
              <a:tblGrid>
                <a:gridCol w="934817">
                  <a:extLst>
                    <a:ext uri="{9D8B030D-6E8A-4147-A177-3AD203B41FA5}">
                      <a16:colId xmlns:a16="http://schemas.microsoft.com/office/drawing/2014/main" xmlns="" val="3269587625"/>
                    </a:ext>
                  </a:extLst>
                </a:gridCol>
                <a:gridCol w="1189893">
                  <a:extLst>
                    <a:ext uri="{9D8B030D-6E8A-4147-A177-3AD203B41FA5}">
                      <a16:colId xmlns:a16="http://schemas.microsoft.com/office/drawing/2014/main" xmlns="" val="3217845138"/>
                    </a:ext>
                  </a:extLst>
                </a:gridCol>
                <a:gridCol w="1286902">
                  <a:extLst>
                    <a:ext uri="{9D8B030D-6E8A-4147-A177-3AD203B41FA5}">
                      <a16:colId xmlns:a16="http://schemas.microsoft.com/office/drawing/2014/main" xmlns="" val="3367943725"/>
                    </a:ext>
                  </a:extLst>
                </a:gridCol>
                <a:gridCol w="1214314">
                  <a:extLst>
                    <a:ext uri="{9D8B030D-6E8A-4147-A177-3AD203B41FA5}">
                      <a16:colId xmlns:a16="http://schemas.microsoft.com/office/drawing/2014/main" xmlns="" val="2631725482"/>
                    </a:ext>
                  </a:extLst>
                </a:gridCol>
                <a:gridCol w="1370345">
                  <a:extLst>
                    <a:ext uri="{9D8B030D-6E8A-4147-A177-3AD203B41FA5}">
                      <a16:colId xmlns:a16="http://schemas.microsoft.com/office/drawing/2014/main" xmlns="" val="2157198410"/>
                    </a:ext>
                  </a:extLst>
                </a:gridCol>
              </a:tblGrid>
              <a:tr h="364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MG01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(D= 0.2 h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US" sz="11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baseline="30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MG02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(D=0.15 h</a:t>
                      </a:r>
                      <a:r>
                        <a:rPr lang="en-US" sz="12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US" sz="12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MG01</a:t>
                      </a:r>
                    </a:p>
                    <a:p>
                      <a:pPr marL="0" marR="0" lvl="0" indent="0" algn="ctr" defTabSz="132075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(D=0.1 h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US" sz="11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MG02</a:t>
                      </a:r>
                    </a:p>
                    <a:p>
                      <a:pPr marL="0" marR="0" lvl="0" indent="0" algn="ctr" defTabSz="132075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(D=0.1 h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US" sz="11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190784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MG/X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6.09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1.49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11.93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7.58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11.71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0.77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4842847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1.08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1.46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± 0.10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0.98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1.82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571279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EtOH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0.33 ± 0.06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0.33 ± 0.14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 ± 0.03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0.33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0.31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072306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Acet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12748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Gly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/S 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0.016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0.024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0.017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0.001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0.013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974989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en-US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 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0.12 ± 0.02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0.13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 ± 0.02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979271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pt-PT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MG/X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1.22 ± 0.29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1.79 ± 0.39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0.76 ± 0.12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1.17 ± 0.08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168464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pt-PT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X/S 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0.030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0.019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0.013 </a:t>
                      </a: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0.015 </a:t>
                      </a: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± 0.002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99513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pt-PT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EtOH</a:t>
                      </a:r>
                      <a:r>
                        <a:rPr lang="pt-PT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/X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0.41 ± 0.05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 ± 0.12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 ± 0.04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0.24 ± 0.17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599370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pt-PT" sz="1100" baseline="-25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Acet</a:t>
                      </a:r>
                      <a:r>
                        <a:rPr lang="pt-PT" sz="11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/X</a:t>
                      </a:r>
                      <a:r>
                        <a:rPr lang="en-US" sz="11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 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 ± 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 ± 0.01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05" marR="63305" marT="31652" marB="316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541346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2DC47B9D-7AD3-4CF5-9828-0B4C8DA04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3214" y="5164288"/>
            <a:ext cx="7148945" cy="133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305" tIns="31652" rIns="63305" bIns="31652" numCol="1" anchor="ctr" anchorCtr="0" compatLnSpc="1">
            <a:prstTxWarp prst="textNoShape">
              <a:avLst/>
            </a:prstTxWarp>
            <a:spAutoFit/>
          </a:bodyPr>
          <a:lstStyle/>
          <a:p>
            <a:pPr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Production on biomass for MG Y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MG/X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 mg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altLang="en-US" sz="11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Yields on substrate for ethanol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EtOH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acetate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Acet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glycerol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are represented as g.g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,MG yield Y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MG/S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represented as mg.g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Yield on biomass for substrate Y</a:t>
            </a:r>
            <a:r>
              <a:rPr lang="en-US" altLang="en-US" sz="11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X/S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represented as g</a:t>
            </a:r>
            <a:r>
              <a:rPr lang="en-US" altLang="en-US" sz="11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.g</a:t>
            </a:r>
            <a:r>
              <a:rPr lang="en-US" altLang="en-US" sz="11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glc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 </a:t>
            </a:r>
            <a:endParaRPr lang="en-US" altLang="en-US" sz="1100" baseline="30000" dirty="0"/>
          </a:p>
          <a:p>
            <a:pPr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Productivities in chemostat cultivation are represented for ethanol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EtOH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/X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acetate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Acet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/X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glycerol </a:t>
            </a:r>
            <a:r>
              <a:rPr lang="en-US" altLang="en-US" sz="1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altLang="en-US" sz="1100" baseline="-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/X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g.g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.h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and for MG is represented as mg.g</a:t>
            </a:r>
            <a:r>
              <a:rPr lang="en-US" altLang="en-US" sz="1100" baseline="-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DW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.h</a:t>
            </a:r>
            <a:r>
              <a:rPr lang="en-US" altLang="en-US" sz="11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altLang="en-US" sz="1100" dirty="0"/>
              <a:t> </a:t>
            </a:r>
            <a:endParaRPr lang="en-US" altLang="en-US" sz="1100" dirty="0">
              <a:latin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215C1668-4333-42A6-B19E-66EF1029FDD8}"/>
              </a:ext>
            </a:extLst>
          </p:cNvPr>
          <p:cNvSpPr/>
          <p:nvPr/>
        </p:nvSpPr>
        <p:spPr>
          <a:xfrm>
            <a:off x="2836086" y="565565"/>
            <a:ext cx="71489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3303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S2 - Physiological parameters and MG yields for the engineered strains MG01 (</a:t>
            </a:r>
            <a:r>
              <a:rPr lang="en-US" alt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mgsD</a:t>
            </a: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and MG02 (</a:t>
            </a:r>
            <a:r>
              <a:rPr lang="en-US" alt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mgsD</a:t>
            </a:r>
            <a:r>
              <a:rPr lang="en-US" altLang="en-US" sz="1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↑pmi40 ↑psa1) in chemostat cultivation at different dilution rates. </a:t>
            </a:r>
            <a:endParaRPr lang="en-US" altLang="en-US" sz="1100" dirty="0"/>
          </a:p>
        </p:txBody>
      </p:sp>
    </p:spTree>
    <p:extLst>
      <p:ext uri="{BB962C8B-B14F-4D97-AF65-F5344CB8AC3E}">
        <p14:creationId xmlns:p14="http://schemas.microsoft.com/office/powerpoint/2010/main" xmlns="" val="428318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7326E76D-E7DB-4AD0-818B-FB8ACBCB17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94832706"/>
              </p:ext>
            </p:extLst>
          </p:nvPr>
        </p:nvGraphicFramePr>
        <p:xfrm>
          <a:off x="2123737" y="3369391"/>
          <a:ext cx="4138836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BE7232B5-4596-4C67-A930-9A30C03EB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03776264"/>
              </p:ext>
            </p:extLst>
          </p:nvPr>
        </p:nvGraphicFramePr>
        <p:xfrm>
          <a:off x="6239254" y="3325361"/>
          <a:ext cx="4043407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1E3EB77-5A43-46AB-859C-EB3D251C5F23}"/>
              </a:ext>
            </a:extLst>
          </p:cNvPr>
          <p:cNvSpPr txBox="1"/>
          <p:nvPr/>
        </p:nvSpPr>
        <p:spPr>
          <a:xfrm>
            <a:off x="1557157" y="5997391"/>
            <a:ext cx="92184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Figure S2 – Profile of glucose consumption, acetate, glycerol, ethanol and MG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production from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beginning until steady-state for strains MG01 (A) and MG02 (B) cultivated in two independent chemostats (experiment 1 and 2) with dilution 0.1 h-1.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286D194-9E6F-47D0-812C-66D144D9459A}"/>
              </a:ext>
            </a:extLst>
          </p:cNvPr>
          <p:cNvSpPr txBox="1"/>
          <p:nvPr/>
        </p:nvSpPr>
        <p:spPr>
          <a:xfrm>
            <a:off x="150142" y="98798"/>
            <a:ext cx="3458307" cy="284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46" u="sng" dirty="0" smtClean="0"/>
              <a:t>Additional Material</a:t>
            </a:r>
            <a:endParaRPr lang="en-US" sz="1246" u="sng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FE55F3EA-197C-4AA0-8291-7D1DA7DDFD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3451577"/>
              </p:ext>
            </p:extLst>
          </p:nvPr>
        </p:nvGraphicFramePr>
        <p:xfrm>
          <a:off x="2134371" y="848754"/>
          <a:ext cx="4032000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xmlns="" id="{5EB5D642-7CC8-40EF-983A-A795511849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2623047"/>
              </p:ext>
            </p:extLst>
          </p:nvPr>
        </p:nvGraphicFramePr>
        <p:xfrm>
          <a:off x="6250661" y="860609"/>
          <a:ext cx="4032000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2ED8A6B-0D47-4E77-B979-A8E9B0F825B3}"/>
              </a:ext>
            </a:extLst>
          </p:cNvPr>
          <p:cNvSpPr txBox="1"/>
          <p:nvPr/>
        </p:nvSpPr>
        <p:spPr>
          <a:xfrm>
            <a:off x="2349794" y="601010"/>
            <a:ext cx="389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B0C1420-9002-43AE-AD22-8B1326F62D4C}"/>
              </a:ext>
            </a:extLst>
          </p:cNvPr>
          <p:cNvSpPr txBox="1"/>
          <p:nvPr/>
        </p:nvSpPr>
        <p:spPr>
          <a:xfrm>
            <a:off x="2293092" y="3209528"/>
            <a:ext cx="460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xmlns="" val="1614537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641</Words>
  <Application>Microsoft Office PowerPoint</Application>
  <PresentationFormat>Custom</PresentationFormat>
  <Paragraphs>132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cfaria</dc:creator>
  <cp:lastModifiedBy>0012764</cp:lastModifiedBy>
  <cp:revision>43</cp:revision>
  <dcterms:created xsi:type="dcterms:W3CDTF">2017-10-13T16:58:25Z</dcterms:created>
  <dcterms:modified xsi:type="dcterms:W3CDTF">2018-11-08T11:43:22Z</dcterms:modified>
</cp:coreProperties>
</file>