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4" r:id="rId8"/>
    <p:sldId id="261" r:id="rId9"/>
    <p:sldId id="266" r:id="rId10"/>
    <p:sldId id="267" r:id="rId11"/>
    <p:sldId id="268" r:id="rId12"/>
  </p:sldIdLst>
  <p:sldSz cx="9144000" cy="6858000" type="screen4x3"/>
  <p:notesSz cx="6858000" cy="9144000"/>
  <p:custDataLst>
    <p:tags r:id="rId1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46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85750"/>
            <a:r>
              <a:rPr lang="zh-CN" altLang="en-US"/>
              <a:t>第二级</a:t>
            </a:r>
            <a:endParaRPr lang="zh-CN" altLang="en-US"/>
          </a:p>
          <a:p>
            <a:pPr lvl="2" indent="-228600"/>
            <a:r>
              <a:rPr lang="zh-CN" altLang="en-US"/>
              <a:t>第三级</a:t>
            </a:r>
            <a:endParaRPr lang="zh-CN" altLang="en-US"/>
          </a:p>
          <a:p>
            <a:pPr lvl="3" indent="-228600"/>
            <a:r>
              <a:rPr lang="zh-CN" altLang="en-US"/>
              <a:t>第四级</a:t>
            </a:r>
            <a:endParaRPr lang="zh-CN" altLang="en-US"/>
          </a:p>
          <a:p>
            <a:pPr lvl="4" indent="-22860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9" name="图片 1" descr="图片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3100" y="874713"/>
            <a:ext cx="7732713" cy="29924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0" name="文本框 2"/>
          <p:cNvSpPr txBox="1"/>
          <p:nvPr/>
        </p:nvSpPr>
        <p:spPr>
          <a:xfrm>
            <a:off x="706438" y="4594225"/>
            <a:ext cx="80581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b="1">
                <a:latin typeface="Times New Roman" panose="02020603050405020304" charset="0"/>
                <a:ea typeface="微软雅黑" panose="020B0503020204020204" charset="-122"/>
              </a:rPr>
              <a:t>Fig. S1</a:t>
            </a:r>
            <a:r>
              <a:rPr lang="zh-CN" altLang="en-US">
                <a:latin typeface="Times New Roman" panose="02020603050405020304" charset="0"/>
                <a:ea typeface="微软雅黑" panose="020B0503020204020204" charset="-122"/>
              </a:rPr>
              <a:t> The schematic map of the plasmid structure 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</a:rPr>
              <a:t>was</a:t>
            </a:r>
            <a:r>
              <a:rPr lang="zh-CN" altLang="en-US">
                <a:latin typeface="Times New Roman" panose="02020603050405020304" charset="0"/>
                <a:ea typeface="微软雅黑" panose="020B0503020204020204" charset="-122"/>
              </a:rPr>
              <a:t> used for the libraries 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</a:rPr>
              <a:t>of</a:t>
            </a:r>
            <a:r>
              <a:rPr lang="zh-CN" altLang="en-US">
                <a:latin typeface="Times New Roman" panose="02020603050405020304" charset="0"/>
                <a:ea typeface="微软雅黑" panose="020B0503020204020204" charset="-122"/>
              </a:rPr>
              <a:t> simultaneous regulation and optimization of multiple genes.</a:t>
            </a:r>
            <a:endParaRPr lang="zh-CN" altLang="en-US">
              <a:latin typeface="Times New Roman" panose="0202060305040502030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文本框 4"/>
          <p:cNvSpPr txBox="1"/>
          <p:nvPr/>
        </p:nvSpPr>
        <p:spPr>
          <a:xfrm>
            <a:off x="1846263" y="4454525"/>
            <a:ext cx="5845175" cy="203041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just"/>
            <a:r>
              <a:rPr lang="en-US" altLang="zh-CN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Fig.S7 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The growth profiles of three strains.</a:t>
            </a:r>
            <a:endParaRPr lang="en-US" altLang="zh-CN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just"/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YL4,YL4( p</a:t>
            </a:r>
            <a:r>
              <a:rPr lang="en-US" altLang="zh-CN" i="1">
                <a:latin typeface="Times New Roman" panose="02020603050405020304" charset="0"/>
                <a:ea typeface="宋体" panose="02010600030101010101" pitchFamily="2" charset="-122"/>
              </a:rPr>
              <a:t>Cs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CCD2-UGT94E5-UGT75L6,pTrc-ALD8) and YL4(p</a:t>
            </a:r>
            <a:r>
              <a:rPr lang="en-US" altLang="zh-CN" i="1">
                <a:latin typeface="Times New Roman" panose="02020603050405020304" charset="0"/>
                <a:ea typeface="宋体" panose="02010600030101010101" pitchFamily="2" charset="-122"/>
              </a:rPr>
              <a:t>Cs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CCD2-UGT94E5-UGT75L6,pTrc-ALD8, pET28a-YjiC-YdhE-YojK) were cultivated in fermentation medium with or without antibiotics at 20 ℃ and 250 rpm in 100 mL shake-flasks for 48 h. The error bars represent standard deviation calculated from triplicate experiments.</a:t>
            </a:r>
            <a:endParaRPr lang="en-US" altLang="zh-CN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11266" name="图片 3" descr="图片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6263" y="203200"/>
            <a:ext cx="5451475" cy="4251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3" name="文本框 3"/>
          <p:cNvSpPr txBox="1"/>
          <p:nvPr/>
        </p:nvSpPr>
        <p:spPr>
          <a:xfrm>
            <a:off x="-31115" y="5910580"/>
            <a:ext cx="92087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b="1">
                <a:latin typeface="Times New Roman" panose="02020603050405020304" charset="0"/>
                <a:ea typeface="宋体" panose="02010600030101010101" pitchFamily="2" charset="-122"/>
              </a:rPr>
              <a:t>Fig. </a:t>
            </a:r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S2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The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nalysis 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of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strain YL4(p</a:t>
            </a:r>
            <a:r>
              <a:rPr lang="en-US" altLang="zh-CN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Cs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CCD2-UGT94E5-UGT75L6,pTrc-ALD8) by </a:t>
            </a:r>
            <a:r>
              <a:rPr lang="zh-CN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LC- ESI-MS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</a:t>
            </a:r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Crocetin dialdehyde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m/z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297.18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), C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rocetin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m/z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=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329.17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).</a:t>
            </a:r>
            <a:endParaRPr lang="en-US" altLang="zh-CN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3074" name="图片 1" descr="图片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31750"/>
            <a:ext cx="9126538" cy="58785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文本框 3"/>
          <p:cNvSpPr txBox="1"/>
          <p:nvPr/>
        </p:nvSpPr>
        <p:spPr>
          <a:xfrm>
            <a:off x="1464310" y="5007610"/>
            <a:ext cx="62160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b="1">
                <a:latin typeface="Times New Roman" panose="02020603050405020304" charset="0"/>
                <a:ea typeface="宋体" panose="02010600030101010101" pitchFamily="2" charset="-122"/>
              </a:rPr>
              <a:t>Fig. S3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The 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</a:rPr>
              <a:t>product of crocetin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was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produced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by </a:t>
            </a:r>
            <a:r>
              <a:rPr lang="en-US" altLang="zh-CN">
                <a:latin typeface="Times New Roman" panose="02020603050405020304" charset="0"/>
                <a:sym typeface="+mn-ea"/>
              </a:rPr>
              <a:t>f</a:t>
            </a:r>
            <a:r>
              <a:rPr lang="zh-CN" altLang="en-US">
                <a:latin typeface="Times New Roman" panose="02020603050405020304" charset="0"/>
                <a:sym typeface="+mn-ea"/>
              </a:rPr>
              <a:t>ermentation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.</a:t>
            </a:r>
            <a:endParaRPr lang="en-US" altLang="zh-CN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4098" name="图片 4" descr="图片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3525" y="473075"/>
            <a:ext cx="5613400" cy="41862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文本框 3"/>
          <p:cNvSpPr txBox="1"/>
          <p:nvPr/>
        </p:nvSpPr>
        <p:spPr>
          <a:xfrm>
            <a:off x="1060450" y="4073525"/>
            <a:ext cx="606425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just"/>
            <a:r>
              <a:rPr lang="zh-CN" altLang="en-US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Fig. S4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Protein expression verification of UGT94E5 and UGT75L6 in </a:t>
            </a:r>
            <a:r>
              <a:rPr lang="zh-CN" altLang="en-US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Escherichia coli</a:t>
            </a:r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by SDS-PAGE.</a:t>
            </a:r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algn="just"/>
            <a:r>
              <a:rPr lang="zh-CN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The observed bands of UGT94E5 and UGT75L6 corresponded to molecular weights of 49.0 and 53.0 kDa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</a:t>
            </a:r>
            <a:r>
              <a:rPr lang="zh-CN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respectively.</a:t>
            </a:r>
            <a:endParaRPr lang="zh-CN" altLang="zh-CN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algn="just"/>
            <a:r>
              <a: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(M: protein marker; Lane1-3: the protein levels of UGT75L6 in the whole cells, supernatant and precipitation; Lane4-6: the protein levels of UGT94E5 in the whole cells, supernatant and precipitation)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</a:t>
            </a:r>
            <a:endParaRPr lang="en-US" altLang="zh-CN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5122" name="图片 5" descr="图片6"/>
          <p:cNvPicPr>
            <a:picLocks noChangeAspect="1"/>
          </p:cNvPicPr>
          <p:nvPr/>
        </p:nvPicPr>
        <p:blipFill>
          <a:blip r:embed="rId1"/>
          <a:srcRect l="4842" r="6653" b="10411"/>
          <a:stretch>
            <a:fillRect/>
          </a:stretch>
        </p:blipFill>
        <p:spPr>
          <a:xfrm>
            <a:off x="1060450" y="107950"/>
            <a:ext cx="5937250" cy="3727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文本框 3"/>
          <p:cNvSpPr txBox="1"/>
          <p:nvPr/>
        </p:nvSpPr>
        <p:spPr>
          <a:xfrm>
            <a:off x="622300" y="620713"/>
            <a:ext cx="9969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a.</a:t>
            </a:r>
            <a:endParaRPr lang="en-US" altLang="zh-CN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6146" name="图片 1" descr="图片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200" y="938213"/>
            <a:ext cx="6807200" cy="4105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文本框 4"/>
          <p:cNvSpPr txBox="1"/>
          <p:nvPr/>
        </p:nvSpPr>
        <p:spPr>
          <a:xfrm>
            <a:off x="-31750" y="22225"/>
            <a:ext cx="1709738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b.</a:t>
            </a:r>
            <a:endParaRPr lang="en-US" altLang="zh-CN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7170" name="图片 1" descr="图片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650" y="22225"/>
            <a:ext cx="8877300" cy="2455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2" descr="图片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2478088"/>
            <a:ext cx="8877300" cy="2157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3" descr="图片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4635500"/>
            <a:ext cx="8772525" cy="22304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内容占位符 1"/>
          <p:cNvSpPr>
            <a:spLocks noGrp="1"/>
          </p:cNvSpPr>
          <p:nvPr>
            <p:ph idx="1"/>
          </p:nvPr>
        </p:nvSpPr>
        <p:spPr>
          <a:xfrm>
            <a:off x="321310" y="2333625"/>
            <a:ext cx="8614410" cy="2551430"/>
          </a:xfrm>
        </p:spPr>
        <p:txBody>
          <a:bodyPr anchor="t"/>
          <a:p>
            <a:pPr marL="0" indent="0" algn="l">
              <a:buNone/>
            </a:pPr>
            <a:r>
              <a:rPr lang="zh-CN" altLang="en-US" sz="1800" b="1">
                <a:latin typeface="Times New Roman" panose="02020603050405020304" charset="0"/>
              </a:rPr>
              <a:t>Fig. S5</a:t>
            </a:r>
            <a:r>
              <a:rPr lang="zh-CN" altLang="en-US" sz="1800">
                <a:latin typeface="Times New Roman" panose="02020603050405020304" charset="0"/>
              </a:rPr>
              <a:t> The activity identification of three glycosyltransferases in vitro.</a:t>
            </a:r>
            <a:endParaRPr lang="zh-CN" altLang="en-US" sz="1800">
              <a:latin typeface="Times New Roman" panose="02020603050405020304" charset="0"/>
            </a:endParaRPr>
          </a:p>
          <a:p>
            <a:pPr marL="0" indent="0" algn="l">
              <a:buNone/>
            </a:pPr>
            <a:r>
              <a:rPr lang="zh-CN" altLang="en-US" sz="1800" b="1">
                <a:latin typeface="Times New Roman" panose="02020603050405020304" charset="0"/>
              </a:rPr>
              <a:t>a.</a:t>
            </a:r>
            <a:r>
              <a:rPr lang="zh-CN" altLang="en-US" sz="1800">
                <a:latin typeface="Times New Roman" panose="02020603050405020304" charset="0"/>
              </a:rPr>
              <a:t> </a:t>
            </a:r>
            <a:r>
              <a:rPr lang="en-US" altLang="zh-CN" sz="1800">
                <a:latin typeface="Times New Roman" panose="02020603050405020304" charset="0"/>
              </a:rPr>
              <a:t>T</a:t>
            </a:r>
            <a:r>
              <a:rPr lang="zh-CN" altLang="en-US" sz="1800">
                <a:latin typeface="Times New Roman" panose="02020603050405020304" charset="0"/>
              </a:rPr>
              <a:t>he reaction </a:t>
            </a:r>
            <a:r>
              <a:rPr lang="en-US" altLang="zh-CN" sz="1800">
                <a:latin typeface="Times New Roman" panose="02020603050405020304" charset="0"/>
              </a:rPr>
              <a:t>pruducts</a:t>
            </a:r>
            <a:r>
              <a:rPr lang="zh-CN" altLang="en-US" sz="1800">
                <a:latin typeface="Times New Roman" panose="02020603050405020304" charset="0"/>
              </a:rPr>
              <a:t> </a:t>
            </a:r>
            <a:r>
              <a:rPr lang="zh-CN" altLang="en-US" sz="1800">
                <a:latin typeface="Times New Roman" panose="02020603050405020304" charset="0"/>
                <a:sym typeface="+mn-ea"/>
              </a:rPr>
              <a:t>of</a:t>
            </a:r>
            <a:r>
              <a:rPr lang="zh-CN" altLang="en-US" sz="1800">
                <a:latin typeface="Times New Roman" panose="02020603050405020304" charset="0"/>
              </a:rPr>
              <a:t> </a:t>
            </a:r>
            <a:r>
              <a:rPr lang="en-US" altLang="zh-CN" sz="1800">
                <a:latin typeface="Times New Roman" panose="02020603050405020304" charset="0"/>
              </a:rPr>
              <a:t>crocetin </a:t>
            </a:r>
            <a:r>
              <a:rPr lang="zh-CN" altLang="en-US" sz="1800">
                <a:latin typeface="Times New Roman" panose="02020603050405020304" charset="0"/>
              </a:rPr>
              <a:t>with crude enzyme </a:t>
            </a:r>
            <a:r>
              <a:rPr lang="en-US" altLang="zh-CN" sz="1800">
                <a:latin typeface="Times New Roman" panose="02020603050405020304" charset="0"/>
              </a:rPr>
              <a:t>were </a:t>
            </a:r>
            <a:r>
              <a:rPr lang="en-US" altLang="zh-CN" sz="1800">
                <a:latin typeface="Times New Roman" panose="02020603050405020304" charset="0"/>
                <a:sym typeface="+mn-ea"/>
              </a:rPr>
              <a:t>analyz</a:t>
            </a:r>
            <a:r>
              <a:rPr lang="en-US" altLang="zh-CN" sz="1800">
                <a:latin typeface="Times New Roman" panose="02020603050405020304" charset="0"/>
                <a:sym typeface="+mn-ea"/>
              </a:rPr>
              <a:t>ed </a:t>
            </a:r>
            <a:r>
              <a:rPr lang="en-US" altLang="zh-CN" sz="1800">
                <a:latin typeface="Times New Roman" panose="02020603050405020304" charset="0"/>
              </a:rPr>
              <a:t>by </a:t>
            </a:r>
            <a:r>
              <a:rPr lang="zh-CN" altLang="en-US" sz="1800">
                <a:latin typeface="Times New Roman" panose="02020603050405020304" charset="0"/>
                <a:sym typeface="+mn-ea"/>
              </a:rPr>
              <a:t>HPLC</a:t>
            </a:r>
            <a:r>
              <a:rPr lang="zh-CN" altLang="en-US" sz="1800">
                <a:latin typeface="Times New Roman" panose="02020603050405020304" charset="0"/>
              </a:rPr>
              <a:t>. </a:t>
            </a:r>
            <a:endParaRPr lang="zh-CN" altLang="en-US" sz="1800">
              <a:latin typeface="Times New Roman" panose="02020603050405020304" charset="0"/>
            </a:endParaRPr>
          </a:p>
          <a:p>
            <a:pPr marL="0" indent="0" algn="l">
              <a:buNone/>
            </a:pPr>
            <a:r>
              <a:rPr lang="zh-CN" altLang="en-US" sz="1800">
                <a:latin typeface="Times New Roman" panose="02020603050405020304" charset="0"/>
              </a:rPr>
              <a:t>From top to bottom: </a:t>
            </a:r>
            <a:r>
              <a:rPr lang="en-US" altLang="zh-CN" sz="1800">
                <a:latin typeface="Times New Roman" panose="02020603050405020304" charset="0"/>
              </a:rPr>
              <a:t>C</a:t>
            </a:r>
            <a:r>
              <a:rPr lang="zh-CN" altLang="en-US" sz="1800">
                <a:latin typeface="Times New Roman" panose="02020603050405020304" charset="0"/>
              </a:rPr>
              <a:t>rocin </a:t>
            </a:r>
            <a:r>
              <a:rPr lang="en-US" altLang="zh-CN" sz="1800">
                <a:latin typeface="Times New Roman" panose="02020603050405020304" charset="0"/>
              </a:rPr>
              <a:t>standard</a:t>
            </a:r>
            <a:r>
              <a:rPr lang="zh-CN" altLang="en-US" sz="1800">
                <a:latin typeface="Times New Roman" panose="02020603050405020304" charset="0"/>
              </a:rPr>
              <a:t>, </a:t>
            </a:r>
            <a:r>
              <a:rPr lang="en-US" altLang="zh-CN" sz="1800">
                <a:latin typeface="Times New Roman" panose="02020603050405020304" charset="0"/>
              </a:rPr>
              <a:t>C</a:t>
            </a:r>
            <a:r>
              <a:rPr lang="zh-CN" altLang="en-US" sz="1800">
                <a:latin typeface="Times New Roman" panose="02020603050405020304" charset="0"/>
              </a:rPr>
              <a:t>rocetin+YojK, </a:t>
            </a:r>
            <a:r>
              <a:rPr lang="en-US" altLang="zh-CN" sz="1800">
                <a:latin typeface="Times New Roman" panose="02020603050405020304" charset="0"/>
              </a:rPr>
              <a:t>C</a:t>
            </a:r>
            <a:r>
              <a:rPr lang="zh-CN" altLang="en-US" sz="1800">
                <a:latin typeface="Times New Roman" panose="02020603050405020304" charset="0"/>
              </a:rPr>
              <a:t>rocetin+YdhE, </a:t>
            </a:r>
            <a:r>
              <a:rPr lang="en-US" altLang="zh-CN" sz="1800">
                <a:latin typeface="Times New Roman" panose="02020603050405020304" charset="0"/>
              </a:rPr>
              <a:t>C</a:t>
            </a:r>
            <a:r>
              <a:rPr lang="zh-CN" altLang="en-US" sz="1800">
                <a:latin typeface="Times New Roman" panose="02020603050405020304" charset="0"/>
              </a:rPr>
              <a:t>rocetin+YjiC</a:t>
            </a:r>
            <a:r>
              <a:rPr lang="en-US" altLang="zh-CN" sz="1800">
                <a:latin typeface="Times New Roman" panose="02020603050405020304" charset="0"/>
              </a:rPr>
              <a:t>, C</a:t>
            </a:r>
            <a:r>
              <a:rPr lang="zh-CN" altLang="en-US" sz="1800">
                <a:latin typeface="Times New Roman" panose="02020603050405020304" charset="0"/>
              </a:rPr>
              <a:t>rocetin </a:t>
            </a:r>
            <a:r>
              <a:rPr lang="en-US" altLang="zh-CN" sz="1800">
                <a:latin typeface="Times New Roman" panose="02020603050405020304" charset="0"/>
              </a:rPr>
              <a:t>standard</a:t>
            </a:r>
            <a:r>
              <a:rPr lang="zh-CN" altLang="en-US" sz="1800">
                <a:latin typeface="Times New Roman" panose="02020603050405020304" charset="0"/>
              </a:rPr>
              <a:t>;</a:t>
            </a:r>
            <a:endParaRPr lang="zh-CN" altLang="en-US" sz="1800">
              <a:latin typeface="Times New Roman" panose="02020603050405020304" charset="0"/>
            </a:endParaRPr>
          </a:p>
          <a:p>
            <a:pPr marL="0" indent="0" algn="l">
              <a:buNone/>
            </a:pPr>
            <a:r>
              <a:rPr lang="zh-CN" altLang="en-US" sz="1800" b="1">
                <a:latin typeface="Times New Roman" panose="02020603050405020304" charset="0"/>
              </a:rPr>
              <a:t>b.</a:t>
            </a:r>
            <a:r>
              <a:rPr lang="zh-CN" altLang="en-US" sz="1800">
                <a:latin typeface="Times New Roman" panose="02020603050405020304" charset="0"/>
              </a:rPr>
              <a:t> </a:t>
            </a:r>
            <a:r>
              <a:rPr lang="en-US" altLang="zh-CN" sz="1800">
                <a:latin typeface="Times New Roman" panose="02020603050405020304" charset="0"/>
                <a:sym typeface="+mn-ea"/>
              </a:rPr>
              <a:t>T</a:t>
            </a:r>
            <a:r>
              <a:rPr lang="zh-CN" altLang="en-US" sz="1800">
                <a:latin typeface="Times New Roman" panose="02020603050405020304" charset="0"/>
                <a:sym typeface="+mn-ea"/>
              </a:rPr>
              <a:t>he reaction </a:t>
            </a:r>
            <a:r>
              <a:rPr lang="en-US" altLang="zh-CN" sz="1800">
                <a:latin typeface="Times New Roman" panose="02020603050405020304" charset="0"/>
                <a:sym typeface="+mn-ea"/>
              </a:rPr>
              <a:t>pruducts</a:t>
            </a:r>
            <a:r>
              <a:rPr lang="zh-CN" altLang="en-US" sz="1800">
                <a:latin typeface="Times New Roman" panose="02020603050405020304" charset="0"/>
                <a:sym typeface="+mn-ea"/>
              </a:rPr>
              <a:t> </a:t>
            </a:r>
            <a:r>
              <a:rPr lang="zh-CN" altLang="en-US" sz="1800">
                <a:latin typeface="Times New Roman" panose="02020603050405020304" charset="0"/>
                <a:sym typeface="+mn-ea"/>
              </a:rPr>
              <a:t>of</a:t>
            </a:r>
            <a:r>
              <a:rPr lang="zh-CN" altLang="en-US" sz="1800">
                <a:latin typeface="Times New Roman" panose="02020603050405020304" charset="0"/>
                <a:sym typeface="+mn-ea"/>
              </a:rPr>
              <a:t> </a:t>
            </a:r>
            <a:r>
              <a:rPr lang="en-US" altLang="zh-CN" sz="1800">
                <a:latin typeface="Times New Roman" panose="02020603050405020304" charset="0"/>
                <a:sym typeface="+mn-ea"/>
              </a:rPr>
              <a:t>crocetin </a:t>
            </a:r>
            <a:r>
              <a:rPr lang="zh-CN" altLang="en-US" sz="1800">
                <a:latin typeface="Times New Roman" panose="02020603050405020304" charset="0"/>
                <a:sym typeface="+mn-ea"/>
              </a:rPr>
              <a:t>with crude enzyme </a:t>
            </a:r>
            <a:r>
              <a:rPr lang="en-US" altLang="zh-CN" sz="1800">
                <a:latin typeface="Times New Roman" panose="02020603050405020304" charset="0"/>
                <a:sym typeface="+mn-ea"/>
              </a:rPr>
              <a:t>were </a:t>
            </a:r>
            <a:r>
              <a:rPr lang="en-US" altLang="zh-CN" sz="1800">
                <a:latin typeface="Times New Roman" panose="02020603050405020304" charset="0"/>
                <a:sym typeface="+mn-ea"/>
              </a:rPr>
              <a:t>analyzed </a:t>
            </a:r>
            <a:r>
              <a:rPr lang="en-US" altLang="zh-CN" sz="1800">
                <a:latin typeface="Times New Roman" panose="02020603050405020304" charset="0"/>
                <a:sym typeface="+mn-ea"/>
              </a:rPr>
              <a:t>by </a:t>
            </a:r>
            <a:r>
              <a:rPr lang="zh-CN" altLang="en-US" sz="1800">
                <a:latin typeface="Times New Roman" panose="02020603050405020304" charset="0"/>
              </a:rPr>
              <a:t>LC-ESI-MS .</a:t>
            </a:r>
            <a:endParaRPr lang="zh-CN" altLang="en-US" sz="1800">
              <a:latin typeface="Times New Roman" panose="02020603050405020304" charset="0"/>
            </a:endParaRPr>
          </a:p>
          <a:p>
            <a:pPr marL="0" indent="0" algn="l">
              <a:buNone/>
            </a:pPr>
            <a:r>
              <a:rPr lang="zh-CN" altLang="en-US" sz="1800">
                <a:latin typeface="Times New Roman" panose="02020603050405020304" charset="0"/>
              </a:rPr>
              <a:t> From top to bottom: </a:t>
            </a:r>
            <a:r>
              <a:rPr lang="en-US" altLang="zh-CN" sz="1800">
                <a:latin typeface="Times New Roman" panose="02020603050405020304" charset="0"/>
              </a:rPr>
              <a:t>C</a:t>
            </a:r>
            <a:r>
              <a:rPr lang="zh-CN" altLang="en-US" sz="1800">
                <a:latin typeface="Times New Roman" panose="02020603050405020304" charset="0"/>
              </a:rPr>
              <a:t>rocetin+YdhE, </a:t>
            </a:r>
            <a:r>
              <a:rPr lang="en-US" altLang="zh-CN" sz="1800">
                <a:latin typeface="Times New Roman" panose="02020603050405020304" charset="0"/>
              </a:rPr>
              <a:t>C</a:t>
            </a:r>
            <a:r>
              <a:rPr lang="zh-CN" altLang="en-US" sz="1800">
                <a:latin typeface="Times New Roman" panose="02020603050405020304" charset="0"/>
              </a:rPr>
              <a:t>rocetin+Yji</a:t>
            </a:r>
            <a:r>
              <a:rPr lang="en-US" altLang="zh-CN" sz="1800">
                <a:latin typeface="Times New Roman" panose="02020603050405020304" charset="0"/>
              </a:rPr>
              <a:t>C, C</a:t>
            </a:r>
            <a:r>
              <a:rPr lang="zh-CN" altLang="en-US" sz="1800">
                <a:latin typeface="Times New Roman" panose="02020603050405020304" charset="0"/>
              </a:rPr>
              <a:t>rocetin+YojK. </a:t>
            </a:r>
            <a:endParaRPr lang="zh-CN" altLang="en-US" sz="1800">
              <a:latin typeface="Times New Roman" panose="02020603050405020304" charset="0"/>
            </a:endParaRPr>
          </a:p>
          <a:p>
            <a:pPr marL="0" indent="0" algn="l">
              <a:buNone/>
            </a:pPr>
            <a:r>
              <a:rPr lang="zh-CN" altLang="en-US" sz="1800">
                <a:latin typeface="Times New Roman" panose="02020603050405020304" charset="0"/>
              </a:rPr>
              <a:t>The five forms of crocin </a:t>
            </a:r>
            <a:r>
              <a:rPr lang="en-US" altLang="zh-CN" sz="1800">
                <a:latin typeface="Times New Roman" panose="02020603050405020304" charset="0"/>
              </a:rPr>
              <a:t>: C</a:t>
            </a:r>
            <a:r>
              <a:rPr lang="zh-CN" altLang="en-US" sz="1800">
                <a:latin typeface="Times New Roman" panose="02020603050405020304" charset="0"/>
              </a:rPr>
              <a:t>rocin-5 </a:t>
            </a:r>
            <a:r>
              <a:rPr lang="en-US" altLang="zh-CN" sz="1800">
                <a:latin typeface="Times New Roman" panose="02020603050405020304" charset="0"/>
              </a:rPr>
              <a:t>(</a:t>
            </a:r>
            <a:r>
              <a:rPr lang="zh-CN" altLang="en-US" sz="1800">
                <a:latin typeface="Times New Roman" panose="02020603050405020304" charset="0"/>
              </a:rPr>
              <a:t>m/z</a:t>
            </a:r>
            <a:r>
              <a:rPr lang="en-US" altLang="zh-CN" sz="1800">
                <a:latin typeface="Times New Roman" panose="02020603050405020304" charset="0"/>
              </a:rPr>
              <a:t>=</a:t>
            </a:r>
            <a:r>
              <a:rPr lang="zh-CN" altLang="en-US" sz="1800">
                <a:latin typeface="Times New Roman" panose="02020603050405020304" charset="0"/>
              </a:rPr>
              <a:t>491.22), </a:t>
            </a:r>
            <a:r>
              <a:rPr lang="en-US" altLang="zh-CN" sz="1800">
                <a:latin typeface="Times New Roman" panose="02020603050405020304" charset="0"/>
              </a:rPr>
              <a:t>C</a:t>
            </a:r>
            <a:r>
              <a:rPr lang="zh-CN" altLang="en-US" sz="1800">
                <a:latin typeface="Times New Roman" panose="02020603050405020304" charset="0"/>
              </a:rPr>
              <a:t>rocin-4 and/or </a:t>
            </a:r>
            <a:r>
              <a:rPr lang="en-US" altLang="zh-CN" sz="1800">
                <a:latin typeface="Times New Roman" panose="02020603050405020304" charset="0"/>
              </a:rPr>
              <a:t>C</a:t>
            </a:r>
            <a:r>
              <a:rPr lang="zh-CN" altLang="en-US" sz="1800">
                <a:latin typeface="Times New Roman" panose="02020603050405020304" charset="0"/>
              </a:rPr>
              <a:t>rocin-3 (</a:t>
            </a:r>
            <a:r>
              <a:rPr lang="zh-CN" altLang="en-US" sz="1800">
                <a:latin typeface="Times New Roman" panose="02020603050405020304" charset="0"/>
                <a:sym typeface="宋体" panose="02010600030101010101" pitchFamily="2" charset="-122"/>
              </a:rPr>
              <a:t>m/z </a:t>
            </a:r>
            <a:r>
              <a:rPr lang="en-US" altLang="zh-CN" sz="1800">
                <a:latin typeface="Times New Roman" panose="02020603050405020304" charset="0"/>
                <a:sym typeface="宋体" panose="02010600030101010101" pitchFamily="2" charset="-122"/>
              </a:rPr>
              <a:t>=</a:t>
            </a:r>
            <a:r>
              <a:rPr lang="zh-CN" altLang="en-US" sz="1800">
                <a:latin typeface="Times New Roman" panose="02020603050405020304" charset="0"/>
              </a:rPr>
              <a:t>653.27 ), </a:t>
            </a:r>
            <a:r>
              <a:rPr lang="en-US" altLang="zh-CN" sz="1800">
                <a:latin typeface="Times New Roman" panose="02020603050405020304" charset="0"/>
              </a:rPr>
              <a:t>C</a:t>
            </a:r>
            <a:r>
              <a:rPr lang="zh-CN" altLang="en-US" sz="1800">
                <a:latin typeface="Times New Roman" panose="02020603050405020304" charset="0"/>
              </a:rPr>
              <a:t>rocin-2 (</a:t>
            </a:r>
            <a:r>
              <a:rPr lang="zh-CN" altLang="en-US" sz="1800">
                <a:latin typeface="Times New Roman" panose="02020603050405020304" charset="0"/>
                <a:sym typeface="宋体" panose="02010600030101010101" pitchFamily="2" charset="-122"/>
              </a:rPr>
              <a:t>m/z</a:t>
            </a:r>
            <a:r>
              <a:rPr lang="en-US" altLang="zh-CN" sz="1800">
                <a:latin typeface="Times New Roman" panose="02020603050405020304" charset="0"/>
                <a:sym typeface="宋体" panose="02010600030101010101" pitchFamily="2" charset="-122"/>
              </a:rPr>
              <a:t>=</a:t>
            </a:r>
            <a:r>
              <a:rPr lang="zh-CN" altLang="en-US" sz="1800">
                <a:latin typeface="Times New Roman" panose="02020603050405020304" charset="0"/>
              </a:rPr>
              <a:t>815.33) and </a:t>
            </a:r>
            <a:r>
              <a:rPr lang="en-US" altLang="zh-CN" sz="1800">
                <a:latin typeface="Times New Roman" panose="02020603050405020304" charset="0"/>
              </a:rPr>
              <a:t>C</a:t>
            </a:r>
            <a:r>
              <a:rPr lang="zh-CN" altLang="en-US" sz="1800">
                <a:latin typeface="Times New Roman" panose="02020603050405020304" charset="0"/>
              </a:rPr>
              <a:t>rocin-1 (m/z</a:t>
            </a:r>
            <a:r>
              <a:rPr lang="en-US" altLang="zh-CN" sz="1800">
                <a:latin typeface="Times New Roman" panose="02020603050405020304" charset="0"/>
              </a:rPr>
              <a:t>=</a:t>
            </a:r>
            <a:r>
              <a:rPr lang="zh-CN" altLang="en-US" sz="1800">
                <a:latin typeface="Times New Roman" panose="02020603050405020304" charset="0"/>
              </a:rPr>
              <a:t>977.38).</a:t>
            </a:r>
            <a:endParaRPr lang="zh-CN" altLang="en-US" sz="1800">
              <a:latin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文本框 9"/>
          <p:cNvSpPr txBox="1"/>
          <p:nvPr/>
        </p:nvSpPr>
        <p:spPr>
          <a:xfrm>
            <a:off x="568325" y="419100"/>
            <a:ext cx="40322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a.</a:t>
            </a:r>
            <a:endParaRPr lang="en-US" altLang="zh-CN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9218" name="文本框 10"/>
          <p:cNvSpPr txBox="1"/>
          <p:nvPr/>
        </p:nvSpPr>
        <p:spPr>
          <a:xfrm>
            <a:off x="4057650" y="419100"/>
            <a:ext cx="56197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b.</a:t>
            </a:r>
            <a:endParaRPr lang="en-US" altLang="zh-CN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9219" name="文本框 11"/>
          <p:cNvSpPr txBox="1"/>
          <p:nvPr/>
        </p:nvSpPr>
        <p:spPr>
          <a:xfrm>
            <a:off x="644525" y="3284538"/>
            <a:ext cx="496888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c.</a:t>
            </a:r>
            <a:endParaRPr lang="en-US" altLang="zh-CN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9220" name="文本框 12"/>
          <p:cNvSpPr txBox="1"/>
          <p:nvPr/>
        </p:nvSpPr>
        <p:spPr>
          <a:xfrm>
            <a:off x="4086225" y="3284538"/>
            <a:ext cx="5334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d.</a:t>
            </a:r>
            <a:endParaRPr lang="en-US" altLang="zh-CN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9221" name="图片 13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3300" y="304800"/>
            <a:ext cx="3054350" cy="2851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图片 14" descr="图片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500" y="19050"/>
            <a:ext cx="3013075" cy="2957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3" name="图片 15" descr="图片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363" y="3492500"/>
            <a:ext cx="3189287" cy="27003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4" name="图片 16" descr="图片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438" y="3155950"/>
            <a:ext cx="4122737" cy="3197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文本框 3"/>
          <p:cNvSpPr txBox="1"/>
          <p:nvPr/>
        </p:nvSpPr>
        <p:spPr>
          <a:xfrm>
            <a:off x="942975" y="2359025"/>
            <a:ext cx="7256463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just"/>
            <a:r>
              <a:rPr lang="en-US" altLang="zh-CN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Fig.S6</a:t>
            </a:r>
            <a:r>
              <a:rPr lang="en-US" altLang="zh-CN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  The plasmid maps were used in this study. </a:t>
            </a:r>
            <a:endParaRPr lang="en-US" altLang="zh-CN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just"/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a.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genes: </a:t>
            </a:r>
            <a:r>
              <a:rPr lang="en-US" altLang="zh-CN" i="1">
                <a:latin typeface="Times New Roman" panose="02020603050405020304" charset="0"/>
                <a:ea typeface="宋体" panose="02010600030101010101" pitchFamily="2" charset="-122"/>
              </a:rPr>
              <a:t>Cs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CCD2, </a:t>
            </a:r>
            <a:r>
              <a:rPr lang="en-US" altLang="zh-CN" i="1">
                <a:latin typeface="Times New Roman" panose="02020603050405020304" charset="0"/>
                <a:ea typeface="宋体" panose="02010600030101010101" pitchFamily="2" charset="-122"/>
              </a:rPr>
              <a:t>Cs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ZCD ,</a:t>
            </a:r>
            <a:r>
              <a:rPr lang="en-US" altLang="zh-CN" i="1">
                <a:latin typeface="Times New Roman" panose="02020603050405020304" charset="0"/>
                <a:ea typeface="宋体" panose="02010600030101010101" pitchFamily="2" charset="-122"/>
              </a:rPr>
              <a:t>Ca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CCD2</a:t>
            </a:r>
            <a:endParaRPr lang="en-US" altLang="zh-CN"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just"/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    plasmids: p</a:t>
            </a:r>
            <a:r>
              <a:rPr lang="en-US" altLang="zh-CN" i="1">
                <a:latin typeface="Times New Roman" panose="02020603050405020304" charset="0"/>
                <a:ea typeface="宋体" panose="02010600030101010101" pitchFamily="2" charset="-122"/>
              </a:rPr>
              <a:t>Cs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CCD2-UGT94E5-UGT75L, p</a:t>
            </a:r>
            <a:r>
              <a:rPr lang="en-US" altLang="zh-CN" i="1">
                <a:latin typeface="Times New Roman" panose="02020603050405020304" charset="0"/>
                <a:ea typeface="宋体" panose="02010600030101010101" pitchFamily="2" charset="-122"/>
              </a:rPr>
              <a:t>Cs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ZCD-UGT94E5-UGT75L6,                     p</a:t>
            </a:r>
            <a:r>
              <a:rPr lang="en-US" altLang="zh-CN" i="1">
                <a:latin typeface="Times New Roman" panose="02020603050405020304" charset="0"/>
                <a:ea typeface="宋体" panose="02010600030101010101" pitchFamily="2" charset="-122"/>
              </a:rPr>
              <a:t>Ca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CCD2-UGT94E5-UGT75L6</a:t>
            </a:r>
            <a:endParaRPr lang="en-US" altLang="zh-CN"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just"/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b.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genes: ALD3, ALD6, ALD8, ALD9</a:t>
            </a:r>
            <a:endParaRPr lang="en-US" altLang="zh-CN"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just"/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    plasmids: pTrc-ALD3, pTrc-ALD6, pTrc-ALD8 , pTrc-ALD9</a:t>
            </a:r>
            <a:endParaRPr lang="en-US" altLang="zh-CN"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just"/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c.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plasmid: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pRedCas9</a:t>
            </a:r>
            <a:endParaRPr lang="en-US" altLang="zh-CN"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just"/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d.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plasmid: </a:t>
            </a:r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</a:rPr>
              <a:t>pET28a-YjiC-YdhE-YojK</a:t>
            </a:r>
            <a:endParaRPr lang="en-US" altLang="zh-CN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OC_GUID" val="{19c4ef52-8a63-44a5-b5ad-cacbc27fa7fe}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1987</Words>
  <Application>WPS 演示</Application>
  <PresentationFormat/>
  <Paragraphs>41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宋体</vt:lpstr>
      <vt:lpstr>Wingdings</vt:lpstr>
      <vt:lpstr>Times New Roman</vt:lpstr>
      <vt:lpstr>微软雅黑</vt:lpstr>
      <vt:lpstr>Arial Unicode MS</vt:lpstr>
      <vt:lpstr>Calibri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王文</dc:creator>
  <cp:lastModifiedBy>两万</cp:lastModifiedBy>
  <cp:revision>42</cp:revision>
  <dcterms:created xsi:type="dcterms:W3CDTF">2019-03-18T08:30:00Z</dcterms:created>
  <dcterms:modified xsi:type="dcterms:W3CDTF">2019-06-18T10:37:58Z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