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8" r:id="rId2"/>
    <p:sldId id="264" r:id="rId3"/>
    <p:sldId id="272" r:id="rId4"/>
    <p:sldId id="270" r:id="rId5"/>
    <p:sldId id="271" r:id="rId6"/>
    <p:sldId id="273" r:id="rId7"/>
    <p:sldId id="256" r:id="rId8"/>
    <p:sldId id="274" r:id="rId9"/>
    <p:sldId id="25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用户" initials="W用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87" autoAdjust="0"/>
    <p:restoredTop sz="96078" autoAdjust="0"/>
  </p:normalViewPr>
  <p:slideViewPr>
    <p:cSldViewPr snapToGrid="0">
      <p:cViewPr varScale="1">
        <p:scale>
          <a:sx n="65" d="100"/>
          <a:sy n="65" d="100"/>
        </p:scale>
        <p:origin x="-128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C42FE-831B-4483-B0ED-BF01FBBA9D72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E4AC6-5C33-47CA-B7C7-755353E64A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8E9A-5F90-4477-9C71-6E9C43595FFE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6DDD-0822-4093-B9F7-2BA9303971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9591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8E9A-5F90-4477-9C71-6E9C43595FFE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6DDD-0822-4093-B9F7-2BA9303971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0292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8E9A-5F90-4477-9C71-6E9C43595FFE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6DDD-0822-4093-B9F7-2BA9303971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8396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8E9A-5F90-4477-9C71-6E9C43595FFE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6DDD-0822-4093-B9F7-2BA9303971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63739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8E9A-5F90-4477-9C71-6E9C43595FFE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6DDD-0822-4093-B9F7-2BA9303971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15505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8E9A-5F90-4477-9C71-6E9C43595FFE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6DDD-0822-4093-B9F7-2BA9303971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48495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8E9A-5F90-4477-9C71-6E9C43595FFE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6DDD-0822-4093-B9F7-2BA9303971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28238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8E9A-5F90-4477-9C71-6E9C43595FFE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6DDD-0822-4093-B9F7-2BA9303971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464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8E9A-5F90-4477-9C71-6E9C43595FFE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6DDD-0822-4093-B9F7-2BA9303971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67794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8E9A-5F90-4477-9C71-6E9C43595FFE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6DDD-0822-4093-B9F7-2BA9303971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56545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A8E9A-5F90-4477-9C71-6E9C43595FFE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56DDD-0822-4093-B9F7-2BA9303971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4177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A8E9A-5F90-4477-9C71-6E9C43595FFE}" type="datetimeFigureOut">
              <a:rPr lang="zh-CN" altLang="en-US" smtClean="0"/>
              <a:pPr/>
              <a:t>2019/12/10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56DDD-0822-4093-B9F7-2BA9303971A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06551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tiff"/><Relationship Id="rId5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8"/>
          <p:cNvSpPr txBox="1"/>
          <p:nvPr/>
        </p:nvSpPr>
        <p:spPr>
          <a:xfrm>
            <a:off x="849085" y="5913224"/>
            <a:ext cx="8014995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 </a:t>
            </a:r>
            <a:r>
              <a:rPr lang="en-US" altLang="zh-CN" sz="13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was used to detect the </a:t>
            </a:r>
            <a:r>
              <a:rPr lang="en-US" altLang="zh-CN" sz="135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deglycosylation</a:t>
            </a:r>
            <a:r>
              <a:rPr lang="en-US" altLang="zh-CN" sz="13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activity of </a:t>
            </a:r>
            <a:r>
              <a:rPr lang="en-US" altLang="zh-CN" sz="135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r>
              <a:rPr lang="en-US" altLang="zh-CN" sz="135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pastoris</a:t>
            </a:r>
            <a:r>
              <a:rPr lang="en-US" altLang="zh-CN" sz="135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5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Pir</a:t>
            </a:r>
            <a:r>
              <a:rPr lang="en-US" altLang="zh-CN" sz="135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-Endo-T </a:t>
            </a:r>
            <a:r>
              <a:rPr lang="en-US" altLang="zh-CN" sz="13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strain. </a:t>
            </a:r>
            <a:r>
              <a:rPr lang="en-US" altLang="zh-CN" sz="13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RNase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 (a, </a:t>
            </a:r>
            <a:r>
              <a:rPr lang="en-US" altLang="zh-CN" sz="13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and GalNAc-T1 purified from </a:t>
            </a:r>
            <a:r>
              <a:rPr lang="en-US" altLang="zh-CN" sz="13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r>
              <a:rPr lang="en-US" altLang="zh-CN" sz="135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pastoris</a:t>
            </a:r>
            <a:r>
              <a:rPr lang="en-US" altLang="zh-CN" sz="13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GS115 (b, </a:t>
            </a:r>
            <a:r>
              <a:rPr lang="en-US" altLang="zh-CN" sz="13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were used as substrates to incubate at 37°C for different time. Lane 1: 0 min; Lane 2: 1 h; Lane 3: 2 h; Lane 4: 4 h; Lane 5: 6 h; Lane 6: 8 h; Lane 7: over-night; Lane 8: Treated with </a:t>
            </a:r>
            <a:r>
              <a:rPr lang="en-US" altLang="zh-CN" sz="13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PNGase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 1 h. The star showed the bands from</a:t>
            </a:r>
            <a:r>
              <a:rPr lang="en-US" altLang="zh-CN" sz="13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P. </a:t>
            </a:r>
            <a:r>
              <a:rPr lang="en-US" altLang="zh-CN" sz="135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pastoris</a:t>
            </a:r>
            <a:r>
              <a:rPr lang="en-US" altLang="zh-CN" sz="13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strain</a:t>
            </a:r>
            <a:r>
              <a:rPr lang="en-US" altLang="zh-CN" sz="13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722315" y="126464"/>
            <a:ext cx="5228900" cy="5721408"/>
            <a:chOff x="1634763" y="0"/>
            <a:chExt cx="5228900" cy="5721408"/>
          </a:xfrm>
        </p:grpSpPr>
        <p:grpSp>
          <p:nvGrpSpPr>
            <p:cNvPr id="15" name="组合 14"/>
            <p:cNvGrpSpPr/>
            <p:nvPr/>
          </p:nvGrpSpPr>
          <p:grpSpPr>
            <a:xfrm>
              <a:off x="2142829" y="119200"/>
              <a:ext cx="4127341" cy="2633328"/>
              <a:chOff x="1788268" y="399120"/>
              <a:chExt cx="4405722" cy="3073654"/>
            </a:xfrm>
          </p:grpSpPr>
          <p:pic>
            <p:nvPicPr>
              <p:cNvPr id="1027" name="Picture 3" descr="C:\Work\work\projects\基金\2019 国自然\Endo\manuscript\Endo-T\Manuscript\Figures\Manuscript\20190721完整版\20190801\Revision\新建文件夹1\20191015-1-1.tif"/>
              <p:cNvPicPr>
                <a:picLocks noChangeAspect="1" noChangeArrowheads="1"/>
              </p:cNvPicPr>
              <p:nvPr/>
            </p:nvPicPr>
            <p:blipFill>
              <a:blip r:embed="rId2"/>
              <a:srcRect l="10034" t="49996" r="29716"/>
              <a:stretch>
                <a:fillRect/>
              </a:stretch>
            </p:blipFill>
            <p:spPr bwMode="auto">
              <a:xfrm>
                <a:off x="2285999" y="817124"/>
                <a:ext cx="3907991" cy="2655650"/>
              </a:xfrm>
              <a:prstGeom prst="rect">
                <a:avLst/>
              </a:prstGeom>
              <a:noFill/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2344366" y="462273"/>
                <a:ext cx="3711767" cy="3592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>
                    <a:cs typeface="Times New Roman" pitchFamily="18" charset="0"/>
                  </a:rPr>
                  <a:t> M       1       2        3        4        5       6       7       8</a:t>
                </a:r>
                <a:endParaRPr lang="zh-CN" altLang="en-US" sz="1400" b="1" dirty="0">
                  <a:cs typeface="Times New Roman" pitchFamily="18" charset="0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788268" y="399120"/>
                <a:ext cx="505267" cy="5232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b="1" dirty="0"/>
                  <a:t>MW</a:t>
                </a:r>
              </a:p>
              <a:p>
                <a:r>
                  <a:rPr lang="en-US" altLang="zh-CN" sz="1400" b="1" dirty="0" err="1"/>
                  <a:t>kDa</a:t>
                </a:r>
                <a:endParaRPr lang="zh-CN" altLang="en-US" sz="1400" dirty="0"/>
              </a:p>
            </p:txBody>
          </p:sp>
          <p:sp>
            <p:nvSpPr>
              <p:cNvPr id="8" name="文本框 17"/>
              <p:cNvSpPr txBox="1"/>
              <p:nvPr/>
            </p:nvSpPr>
            <p:spPr>
              <a:xfrm>
                <a:off x="1798404" y="928141"/>
                <a:ext cx="45878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/>
                  <a:t>100</a:t>
                </a:r>
                <a:endParaRPr lang="zh-CN" altLang="en-US" sz="1400" b="1" dirty="0"/>
              </a:p>
            </p:txBody>
          </p:sp>
          <p:sp>
            <p:nvSpPr>
              <p:cNvPr id="9" name="文本框 17"/>
              <p:cNvSpPr txBox="1"/>
              <p:nvPr/>
            </p:nvSpPr>
            <p:spPr>
              <a:xfrm>
                <a:off x="1810839" y="1080540"/>
                <a:ext cx="447557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/>
                  <a:t>  70</a:t>
                </a:r>
                <a:endParaRPr lang="zh-CN" altLang="en-US" sz="1400" b="1" dirty="0"/>
              </a:p>
            </p:txBody>
          </p:sp>
          <p:sp>
            <p:nvSpPr>
              <p:cNvPr id="10" name="文本框 17"/>
              <p:cNvSpPr txBox="1"/>
              <p:nvPr/>
            </p:nvSpPr>
            <p:spPr>
              <a:xfrm>
                <a:off x="1823274" y="1260933"/>
                <a:ext cx="447557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/>
                  <a:t>  55</a:t>
                </a:r>
                <a:endParaRPr lang="zh-CN" altLang="en-US" sz="1400" b="1" dirty="0"/>
              </a:p>
            </p:txBody>
          </p:sp>
          <p:sp>
            <p:nvSpPr>
              <p:cNvPr id="11" name="文本框 17"/>
              <p:cNvSpPr txBox="1"/>
              <p:nvPr/>
            </p:nvSpPr>
            <p:spPr>
              <a:xfrm>
                <a:off x="1817047" y="1506643"/>
                <a:ext cx="447557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/>
                  <a:t>  40</a:t>
                </a:r>
                <a:endParaRPr lang="zh-CN" altLang="en-US" sz="1400" b="1" dirty="0"/>
              </a:p>
            </p:txBody>
          </p:sp>
          <p:sp>
            <p:nvSpPr>
              <p:cNvPr id="12" name="文本框 17"/>
              <p:cNvSpPr txBox="1"/>
              <p:nvPr/>
            </p:nvSpPr>
            <p:spPr>
              <a:xfrm>
                <a:off x="1866805" y="1789677"/>
                <a:ext cx="407484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/>
                  <a:t> 35</a:t>
                </a:r>
                <a:endParaRPr lang="zh-CN" altLang="en-US" sz="1400" b="1" dirty="0"/>
              </a:p>
            </p:txBody>
          </p:sp>
          <p:sp>
            <p:nvSpPr>
              <p:cNvPr id="13" name="文本框 17"/>
              <p:cNvSpPr txBox="1"/>
              <p:nvPr/>
            </p:nvSpPr>
            <p:spPr>
              <a:xfrm>
                <a:off x="1869910" y="2119366"/>
                <a:ext cx="407484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/>
                  <a:t> 25</a:t>
                </a:r>
                <a:endParaRPr lang="zh-CN" altLang="en-US" sz="1400" b="1" dirty="0"/>
              </a:p>
            </p:txBody>
          </p:sp>
          <p:sp>
            <p:nvSpPr>
              <p:cNvPr id="14" name="文本框 17"/>
              <p:cNvSpPr txBox="1"/>
              <p:nvPr/>
            </p:nvSpPr>
            <p:spPr>
              <a:xfrm>
                <a:off x="1873014" y="2784971"/>
                <a:ext cx="407484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 smtClean="0"/>
                  <a:t> 15</a:t>
                </a:r>
                <a:endParaRPr lang="zh-CN" altLang="en-US" sz="1400" b="1" dirty="0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2100677" y="2868879"/>
              <a:ext cx="4408615" cy="2852529"/>
              <a:chOff x="2100677" y="2868879"/>
              <a:chExt cx="4408615" cy="2852529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2100677" y="2868879"/>
                <a:ext cx="4183390" cy="2852529"/>
                <a:chOff x="2100677" y="2868879"/>
                <a:chExt cx="4183390" cy="2852529"/>
              </a:xfrm>
            </p:grpSpPr>
            <p:pic>
              <p:nvPicPr>
                <p:cNvPr id="1030" name="Picture 6" descr="C:\Work\work\projects\基金\2019 国自然\Endo\manuscript\Endo-T\Manuscript\Figures\Manuscript\20190721完整版\20190801\Revision\20191021\Sup S1.tif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2571918" y="3308660"/>
                  <a:ext cx="3712149" cy="2406314"/>
                </a:xfrm>
                <a:prstGeom prst="rect">
                  <a:avLst/>
                </a:prstGeom>
                <a:noFill/>
              </p:spPr>
            </p:pic>
            <p:sp>
              <p:nvSpPr>
                <p:cNvPr id="20" name="TextBox 19"/>
                <p:cNvSpPr txBox="1"/>
                <p:nvPr/>
              </p:nvSpPr>
              <p:spPr>
                <a:xfrm>
                  <a:off x="2679996" y="3010552"/>
                  <a:ext cx="355738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b="1" dirty="0" smtClean="0">
                      <a:cs typeface="Times New Roman" pitchFamily="18" charset="0"/>
                    </a:rPr>
                    <a:t>1         2         3        4        5       6      M        7       8</a:t>
                  </a:r>
                  <a:endParaRPr lang="zh-CN" altLang="en-US" sz="1400" b="1" dirty="0">
                    <a:cs typeface="Times New Roman" pitchFamily="18" charset="0"/>
                  </a:endParaRPr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2100677" y="2868879"/>
                  <a:ext cx="473341" cy="4482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400" b="1" dirty="0"/>
                    <a:t>MW</a:t>
                  </a:r>
                </a:p>
                <a:p>
                  <a:r>
                    <a:rPr lang="en-US" altLang="zh-CN" sz="1400" b="1" dirty="0" err="1"/>
                    <a:t>kDa</a:t>
                  </a:r>
                  <a:endParaRPr lang="zh-CN" altLang="en-US" sz="1400" dirty="0"/>
                </a:p>
              </p:txBody>
            </p:sp>
            <p:sp>
              <p:nvSpPr>
                <p:cNvPr id="22" name="文本框 17"/>
                <p:cNvSpPr txBox="1"/>
                <p:nvPr/>
              </p:nvSpPr>
              <p:spPr>
                <a:xfrm>
                  <a:off x="2139350" y="3536143"/>
                  <a:ext cx="429791" cy="2636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b="1" dirty="0"/>
                    <a:t>100</a:t>
                  </a:r>
                  <a:endParaRPr lang="zh-CN" altLang="en-US" sz="1400" b="1" dirty="0"/>
                </a:p>
              </p:txBody>
            </p:sp>
            <p:sp>
              <p:nvSpPr>
                <p:cNvPr id="23" name="文本框 17"/>
                <p:cNvSpPr txBox="1"/>
                <p:nvPr/>
              </p:nvSpPr>
              <p:spPr>
                <a:xfrm>
                  <a:off x="2136102" y="3766367"/>
                  <a:ext cx="44755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b="1" dirty="0" smtClean="0"/>
                    <a:t>  70</a:t>
                  </a:r>
                </a:p>
              </p:txBody>
            </p:sp>
            <p:sp>
              <p:nvSpPr>
                <p:cNvPr id="24" name="文本框 17"/>
                <p:cNvSpPr txBox="1"/>
                <p:nvPr/>
              </p:nvSpPr>
              <p:spPr>
                <a:xfrm>
                  <a:off x="2204202" y="4038736"/>
                  <a:ext cx="36740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b="1" dirty="0" smtClean="0"/>
                    <a:t>55</a:t>
                  </a:r>
                  <a:endParaRPr lang="zh-CN" altLang="en-US" sz="1400" b="1" dirty="0"/>
                </a:p>
              </p:txBody>
            </p:sp>
            <p:sp>
              <p:nvSpPr>
                <p:cNvPr id="25" name="文本框 17"/>
                <p:cNvSpPr txBox="1"/>
                <p:nvPr/>
              </p:nvSpPr>
              <p:spPr>
                <a:xfrm>
                  <a:off x="2136102" y="4398687"/>
                  <a:ext cx="44755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b="1" dirty="0" smtClean="0"/>
                    <a:t>  40</a:t>
                  </a:r>
                  <a:endParaRPr lang="zh-CN" altLang="en-US" sz="1400" b="1" dirty="0"/>
                </a:p>
              </p:txBody>
            </p:sp>
            <p:sp>
              <p:nvSpPr>
                <p:cNvPr id="26" name="文本框 17"/>
                <p:cNvSpPr txBox="1"/>
                <p:nvPr/>
              </p:nvSpPr>
              <p:spPr>
                <a:xfrm>
                  <a:off x="2191222" y="4949935"/>
                  <a:ext cx="36740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b="1" dirty="0" smtClean="0"/>
                    <a:t>35</a:t>
                  </a:r>
                  <a:endParaRPr lang="zh-CN" altLang="en-US" sz="1400" b="1" dirty="0"/>
                </a:p>
              </p:txBody>
            </p:sp>
            <p:sp>
              <p:nvSpPr>
                <p:cNvPr id="27" name="文本框 17"/>
                <p:cNvSpPr txBox="1"/>
                <p:nvPr/>
              </p:nvSpPr>
              <p:spPr>
                <a:xfrm>
                  <a:off x="2207430" y="5413631"/>
                  <a:ext cx="36740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b="1" dirty="0" smtClean="0"/>
                    <a:t>25</a:t>
                  </a:r>
                  <a:endParaRPr lang="zh-CN" altLang="en-US" sz="1400" b="1" dirty="0"/>
                </a:p>
              </p:txBody>
            </p:sp>
          </p:grpSp>
          <p:sp>
            <p:nvSpPr>
              <p:cNvPr id="29" name="文本框 62"/>
              <p:cNvSpPr txBox="1"/>
              <p:nvPr/>
            </p:nvSpPr>
            <p:spPr>
              <a:xfrm>
                <a:off x="6209210" y="3851611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/>
                  <a:t>G2</a:t>
                </a:r>
                <a:endParaRPr lang="zh-CN" altLang="en-US" sz="800" dirty="0"/>
              </a:p>
            </p:txBody>
          </p:sp>
          <p:sp>
            <p:nvSpPr>
              <p:cNvPr id="30" name="文本框 62"/>
              <p:cNvSpPr txBox="1"/>
              <p:nvPr/>
            </p:nvSpPr>
            <p:spPr>
              <a:xfrm>
                <a:off x="6209208" y="3929432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/>
                  <a:t>G1</a:t>
                </a:r>
                <a:endParaRPr lang="zh-CN" altLang="en-US" sz="800" dirty="0"/>
              </a:p>
            </p:txBody>
          </p:sp>
          <p:sp>
            <p:nvSpPr>
              <p:cNvPr id="31" name="文本框 62"/>
              <p:cNvSpPr txBox="1"/>
              <p:nvPr/>
            </p:nvSpPr>
            <p:spPr>
              <a:xfrm>
                <a:off x="6199480" y="3997524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dirty="0" smtClean="0"/>
                  <a:t>G0</a:t>
                </a:r>
                <a:endParaRPr lang="zh-CN" altLang="en-US" sz="800" dirty="0"/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6167179" y="3955176"/>
                <a:ext cx="134895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6176815" y="4033023"/>
                <a:ext cx="134895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6157361" y="4101114"/>
                <a:ext cx="134895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6" name="文本框 5"/>
            <p:cNvSpPr txBox="1"/>
            <p:nvPr/>
          </p:nvSpPr>
          <p:spPr>
            <a:xfrm>
              <a:off x="1634763" y="0"/>
              <a:ext cx="456684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/>
                <a:t>a                                                             </a:t>
              </a:r>
              <a:endParaRPr lang="en-US" altLang="zh-CN" sz="2000" dirty="0" smtClean="0"/>
            </a:p>
            <a:p>
              <a:endParaRPr lang="en-US" altLang="zh-CN" sz="2000" dirty="0" smtClean="0"/>
            </a:p>
            <a:p>
              <a:endParaRPr lang="en-US" altLang="zh-CN" sz="2000" dirty="0" smtClean="0"/>
            </a:p>
            <a:p>
              <a:endParaRPr lang="en-US" altLang="zh-CN" sz="2000" dirty="0" smtClean="0"/>
            </a:p>
            <a:p>
              <a:endParaRPr lang="en-US" altLang="zh-CN" sz="2000" dirty="0" smtClean="0"/>
            </a:p>
            <a:p>
              <a:endParaRPr lang="en-US" altLang="zh-CN" sz="2000" dirty="0" smtClean="0"/>
            </a:p>
            <a:p>
              <a:endParaRPr lang="en-US" altLang="zh-CN" sz="2000" dirty="0" smtClean="0"/>
            </a:p>
            <a:p>
              <a:endParaRPr lang="en-US" altLang="zh-CN" sz="2000" dirty="0" smtClean="0"/>
            </a:p>
            <a:p>
              <a:endParaRPr lang="en-US" altLang="zh-CN" sz="2000" dirty="0" smtClean="0"/>
            </a:p>
            <a:p>
              <a:r>
                <a:rPr lang="en-US" altLang="zh-CN" sz="2000" dirty="0" smtClean="0"/>
                <a:t>b</a:t>
              </a:r>
              <a:endParaRPr lang="zh-CN" altLang="en-US" sz="2000" dirty="0"/>
            </a:p>
          </p:txBody>
        </p:sp>
        <p:sp>
          <p:nvSpPr>
            <p:cNvPr id="37" name="文本框 17"/>
            <p:cNvSpPr txBox="1"/>
            <p:nvPr/>
          </p:nvSpPr>
          <p:spPr>
            <a:xfrm>
              <a:off x="6190081" y="2306171"/>
              <a:ext cx="67358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00" b="1" dirty="0" smtClean="0"/>
                <a:t> - N-</a:t>
              </a:r>
              <a:r>
                <a:rPr lang="en-US" altLang="zh-CN" sz="1300" b="1" dirty="0" err="1" smtClean="0"/>
                <a:t>gly</a:t>
              </a:r>
              <a:endParaRPr lang="zh-CN" altLang="en-US" sz="1300" b="1" dirty="0"/>
            </a:p>
          </p:txBody>
        </p:sp>
        <p:sp>
          <p:nvSpPr>
            <p:cNvPr id="38" name="文本框 17"/>
            <p:cNvSpPr txBox="1"/>
            <p:nvPr/>
          </p:nvSpPr>
          <p:spPr>
            <a:xfrm>
              <a:off x="6209539" y="2150523"/>
              <a:ext cx="628698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00" b="1" dirty="0" smtClean="0"/>
                <a:t>+N-</a:t>
              </a:r>
              <a:r>
                <a:rPr lang="en-US" altLang="zh-CN" sz="1300" b="1" dirty="0" err="1" smtClean="0"/>
                <a:t>gly</a:t>
              </a:r>
              <a:endParaRPr lang="zh-CN" altLang="en-US" sz="1300" b="1" dirty="0"/>
            </a:p>
          </p:txBody>
        </p:sp>
        <p:cxnSp>
          <p:nvCxnSpPr>
            <p:cNvPr id="39" name="直接箭头连接符 38"/>
            <p:cNvCxnSpPr/>
            <p:nvPr/>
          </p:nvCxnSpPr>
          <p:spPr>
            <a:xfrm flipH="1">
              <a:off x="6110016" y="2438768"/>
              <a:ext cx="21602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/>
            <p:nvPr/>
          </p:nvCxnSpPr>
          <p:spPr>
            <a:xfrm flipH="1">
              <a:off x="6100289" y="2302580"/>
              <a:ext cx="21602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矩形 40"/>
            <p:cNvSpPr/>
            <p:nvPr/>
          </p:nvSpPr>
          <p:spPr>
            <a:xfrm>
              <a:off x="5638576" y="4042002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/>
                <a:t>﹡</a:t>
              </a:r>
              <a:endParaRPr lang="zh-CN" altLang="en-US" dirty="0"/>
            </a:p>
          </p:txBody>
        </p:sp>
        <p:sp>
          <p:nvSpPr>
            <p:cNvPr id="42" name="矩形 41"/>
            <p:cNvSpPr/>
            <p:nvPr/>
          </p:nvSpPr>
          <p:spPr>
            <a:xfrm>
              <a:off x="5635328" y="4116578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/>
                <a:t>﹡</a:t>
              </a:r>
              <a:endParaRPr lang="zh-CN" altLang="en-US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38912" y="87552"/>
            <a:ext cx="8995385" cy="6431469"/>
            <a:chOff x="38912" y="-145920"/>
            <a:chExt cx="8995385" cy="6431469"/>
          </a:xfrm>
        </p:grpSpPr>
        <p:grpSp>
          <p:nvGrpSpPr>
            <p:cNvPr id="53" name="组合 52"/>
            <p:cNvGrpSpPr/>
            <p:nvPr/>
          </p:nvGrpSpPr>
          <p:grpSpPr>
            <a:xfrm>
              <a:off x="4519645" y="3352807"/>
              <a:ext cx="527709" cy="2903549"/>
              <a:chOff x="2269293" y="323488"/>
              <a:chExt cx="527709" cy="2903549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2269293" y="323488"/>
                <a:ext cx="527709" cy="553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500" b="1" dirty="0"/>
                  <a:t>MW</a:t>
                </a:r>
              </a:p>
              <a:p>
                <a:r>
                  <a:rPr lang="en-US" altLang="zh-CN" sz="1500" b="1" dirty="0" err="1"/>
                  <a:t>kDa</a:t>
                </a:r>
                <a:endParaRPr lang="zh-CN" altLang="en-US" sz="1500" dirty="0"/>
              </a:p>
            </p:txBody>
          </p:sp>
          <p:sp>
            <p:nvSpPr>
              <p:cNvPr id="55" name="文本框 17"/>
              <p:cNvSpPr txBox="1"/>
              <p:nvPr/>
            </p:nvSpPr>
            <p:spPr>
              <a:xfrm>
                <a:off x="2314449" y="1162597"/>
                <a:ext cx="478016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/>
                  <a:t>100</a:t>
                </a:r>
                <a:endParaRPr lang="zh-CN" altLang="en-US" sz="1500" b="1" dirty="0"/>
              </a:p>
            </p:txBody>
          </p:sp>
          <p:sp>
            <p:nvSpPr>
              <p:cNvPr id="56" name="文本框 17"/>
              <p:cNvSpPr txBox="1"/>
              <p:nvPr/>
            </p:nvSpPr>
            <p:spPr>
              <a:xfrm>
                <a:off x="2311201" y="1422005"/>
                <a:ext cx="466794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  70</a:t>
                </a:r>
              </a:p>
            </p:txBody>
          </p:sp>
          <p:sp>
            <p:nvSpPr>
              <p:cNvPr id="57" name="文本框 17"/>
              <p:cNvSpPr txBox="1"/>
              <p:nvPr/>
            </p:nvSpPr>
            <p:spPr>
              <a:xfrm>
                <a:off x="2408485" y="1694374"/>
                <a:ext cx="38023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55</a:t>
                </a:r>
                <a:endParaRPr lang="zh-CN" altLang="en-US" sz="1500" b="1" dirty="0"/>
              </a:p>
            </p:txBody>
          </p:sp>
          <p:sp>
            <p:nvSpPr>
              <p:cNvPr id="58" name="文本框 17"/>
              <p:cNvSpPr txBox="1"/>
              <p:nvPr/>
            </p:nvSpPr>
            <p:spPr>
              <a:xfrm>
                <a:off x="2311201" y="2073781"/>
                <a:ext cx="466794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  40</a:t>
                </a:r>
                <a:endParaRPr lang="zh-CN" altLang="en-US" sz="1500" b="1" dirty="0"/>
              </a:p>
            </p:txBody>
          </p:sp>
          <p:sp>
            <p:nvSpPr>
              <p:cNvPr id="59" name="文本框 17"/>
              <p:cNvSpPr txBox="1"/>
              <p:nvPr/>
            </p:nvSpPr>
            <p:spPr>
              <a:xfrm>
                <a:off x="2385777" y="2527749"/>
                <a:ext cx="38023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35</a:t>
                </a:r>
                <a:endParaRPr lang="zh-CN" altLang="en-US" sz="1500" b="1" dirty="0"/>
              </a:p>
            </p:txBody>
          </p:sp>
          <p:sp>
            <p:nvSpPr>
              <p:cNvPr id="60" name="文本框 17"/>
              <p:cNvSpPr txBox="1"/>
              <p:nvPr/>
            </p:nvSpPr>
            <p:spPr>
              <a:xfrm>
                <a:off x="2392257" y="2903872"/>
                <a:ext cx="38023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25</a:t>
                </a:r>
                <a:endParaRPr lang="zh-CN" altLang="en-US" sz="1500" b="1" dirty="0"/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38912" y="-145920"/>
              <a:ext cx="8995385" cy="6431469"/>
              <a:chOff x="38912" y="-136192"/>
              <a:chExt cx="8995385" cy="6431469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787943" y="3284705"/>
                <a:ext cx="8246354" cy="2979924"/>
                <a:chOff x="661479" y="3226337"/>
                <a:chExt cx="8246354" cy="2979924"/>
              </a:xfrm>
            </p:grpSpPr>
            <p:pic>
              <p:nvPicPr>
                <p:cNvPr id="8" name="Picture 3" descr="C:\Work\work\projects\基金\2019 国自然\Endo\manuscript\Endo-T\Manuscript\Figures\Manuscript\20190721完整版\20190801\Revision\新建文件夹1\20191021-20°-0.5%.Tif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l="11717" t="14356" r="29858" b="57784"/>
                <a:stretch>
                  <a:fillRect/>
                </a:stretch>
              </p:blipFill>
              <p:spPr bwMode="auto">
                <a:xfrm>
                  <a:off x="661479" y="3735435"/>
                  <a:ext cx="3725693" cy="2451370"/>
                </a:xfrm>
                <a:prstGeom prst="rect">
                  <a:avLst/>
                </a:prstGeom>
                <a:noFill/>
              </p:spPr>
            </p:pic>
            <p:pic>
              <p:nvPicPr>
                <p:cNvPr id="9" name="Picture 3" descr="C:\Work\work\projects\基金\2019 国自然\Endo\manuscript\Endo-T\Manuscript\Figures\Manuscript\20190721完整版\20190801\Revision\新建文件夹1\20191021-20°-1%.Tif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 l="6009" t="28091" r="36095" b="44537"/>
                <a:stretch>
                  <a:fillRect/>
                </a:stretch>
              </p:blipFill>
              <p:spPr bwMode="auto">
                <a:xfrm>
                  <a:off x="4922208" y="3754891"/>
                  <a:ext cx="3920246" cy="2451370"/>
                </a:xfrm>
                <a:prstGeom prst="rect">
                  <a:avLst/>
                </a:prstGeom>
                <a:noFill/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677695" y="3489047"/>
                  <a:ext cx="8230138" cy="323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500" b="1" dirty="0" smtClean="0"/>
                    <a:t>M   1    2   3    4    1   2    3   4     1    2    3    4                      M    1     2   3    4     1    2    3    4      1    2    3    4   </a:t>
                  </a:r>
                  <a:endParaRPr lang="zh-CN" altLang="en-US" sz="1500" b="1" dirty="0"/>
                </a:p>
              </p:txBody>
            </p:sp>
            <p:cxnSp>
              <p:nvCxnSpPr>
                <p:cNvPr id="20" name="直接连接符 19"/>
                <p:cNvCxnSpPr/>
                <p:nvPr/>
              </p:nvCxnSpPr>
              <p:spPr>
                <a:xfrm>
                  <a:off x="1037617" y="3527898"/>
                  <a:ext cx="885217" cy="15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/>
                <p:nvPr/>
              </p:nvCxnSpPr>
              <p:spPr>
                <a:xfrm>
                  <a:off x="2049294" y="3527898"/>
                  <a:ext cx="885217" cy="15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21"/>
                <p:cNvCxnSpPr/>
                <p:nvPr/>
              </p:nvCxnSpPr>
              <p:spPr>
                <a:xfrm>
                  <a:off x="3138791" y="3527898"/>
                  <a:ext cx="885217" cy="15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5298332" y="3537625"/>
                  <a:ext cx="885217" cy="15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/>
                <p:nvPr/>
              </p:nvCxnSpPr>
              <p:spPr>
                <a:xfrm>
                  <a:off x="6417013" y="3527898"/>
                  <a:ext cx="885217" cy="15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24"/>
                <p:cNvCxnSpPr/>
                <p:nvPr/>
              </p:nvCxnSpPr>
              <p:spPr>
                <a:xfrm>
                  <a:off x="7564876" y="3537626"/>
                  <a:ext cx="885217" cy="15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26"/>
                <p:cNvSpPr txBox="1"/>
                <p:nvPr/>
              </p:nvSpPr>
              <p:spPr>
                <a:xfrm>
                  <a:off x="1105712" y="3226337"/>
                  <a:ext cx="7301999" cy="323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500" b="1" dirty="0" smtClean="0">
                      <a:latin typeface="Times New Roman" pitchFamily="18" charset="0"/>
                      <a:cs typeface="Times New Roman" pitchFamily="18" charset="0"/>
                    </a:rPr>
                    <a:t>pH6.0            pH6.5             pH7.0                                   pH6.0            pH6.5              pH7.0</a:t>
                  </a:r>
                  <a:endParaRPr lang="zh-CN" altLang="en-US" sz="1500" b="1" dirty="0" smtClean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66" name="组合 65"/>
              <p:cNvGrpSpPr/>
              <p:nvPr/>
            </p:nvGrpSpPr>
            <p:grpSpPr>
              <a:xfrm>
                <a:off x="38912" y="-136192"/>
                <a:ext cx="8907255" cy="6431469"/>
                <a:chOff x="38912" y="-136192"/>
                <a:chExt cx="8907255" cy="6431469"/>
              </a:xfrm>
            </p:grpSpPr>
            <p:pic>
              <p:nvPicPr>
                <p:cNvPr id="3075" name="Picture 3" descr="C:\Work\work\projects\基金\2019 国自然\Endo\manuscript\Endo-T\Manuscript\Figures\Manuscript\20190721完整版\20190801\Revision\新建文件夹1\20191015-20℃-2.Tif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826854" y="601087"/>
                  <a:ext cx="3670470" cy="2511764"/>
                </a:xfrm>
                <a:prstGeom prst="rect">
                  <a:avLst/>
                </a:prstGeom>
                <a:noFill/>
              </p:spPr>
            </p:pic>
            <p:pic>
              <p:nvPicPr>
                <p:cNvPr id="7" name="Picture 2" descr="C:\Work\work\projects\基金\2019 国自然\Endo\manuscript\Endo-T\Manuscript\Figures\Manuscript\20190721完整版\20190801\Revision\新建文件夹1\20191015-20℃-3.Tif"/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 l="4358" t="10486" r="33728" b="42748"/>
                <a:stretch>
                  <a:fillRect/>
                </a:stretch>
              </p:blipFill>
              <p:spPr bwMode="auto">
                <a:xfrm>
                  <a:off x="5020234" y="622569"/>
                  <a:ext cx="3919501" cy="2490281"/>
                </a:xfrm>
                <a:prstGeom prst="rect">
                  <a:avLst/>
                </a:prstGeom>
                <a:noFill/>
              </p:spPr>
            </p:pic>
            <p:sp>
              <p:nvSpPr>
                <p:cNvPr id="11" name="TextBox 10"/>
                <p:cNvSpPr txBox="1"/>
                <p:nvPr/>
              </p:nvSpPr>
              <p:spPr>
                <a:xfrm>
                  <a:off x="807401" y="350192"/>
                  <a:ext cx="8138766" cy="323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500" b="1" dirty="0" smtClean="0"/>
                    <a:t>M   1    2   3    4  M  1   2    3   4   1   2   3   4                      M    1     2   3    4   1    2    3    4  M    1    2    3    4   </a:t>
                  </a:r>
                  <a:endParaRPr lang="zh-CN" altLang="en-US" sz="1500" b="1" dirty="0"/>
                </a:p>
              </p:txBody>
            </p:sp>
            <p:cxnSp>
              <p:nvCxnSpPr>
                <p:cNvPr id="14" name="直接连接符 13"/>
                <p:cNvCxnSpPr/>
                <p:nvPr/>
              </p:nvCxnSpPr>
              <p:spPr>
                <a:xfrm>
                  <a:off x="1177051" y="389109"/>
                  <a:ext cx="885217" cy="15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>
                  <a:off x="2292523" y="385861"/>
                  <a:ext cx="885217" cy="15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/>
                <p:cNvCxnSpPr/>
                <p:nvPr/>
              </p:nvCxnSpPr>
              <p:spPr>
                <a:xfrm>
                  <a:off x="3313893" y="385866"/>
                  <a:ext cx="885217" cy="15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/>
                <p:cNvCxnSpPr/>
                <p:nvPr/>
              </p:nvCxnSpPr>
              <p:spPr>
                <a:xfrm>
                  <a:off x="5385886" y="385867"/>
                  <a:ext cx="885217" cy="15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6407289" y="376138"/>
                  <a:ext cx="885217" cy="15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连接符 18"/>
                <p:cNvCxnSpPr/>
                <p:nvPr/>
              </p:nvCxnSpPr>
              <p:spPr>
                <a:xfrm>
                  <a:off x="7730251" y="385866"/>
                  <a:ext cx="885217" cy="1588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xtBox 25"/>
                <p:cNvSpPr txBox="1"/>
                <p:nvPr/>
              </p:nvSpPr>
              <p:spPr>
                <a:xfrm>
                  <a:off x="1332693" y="87547"/>
                  <a:ext cx="7205819" cy="323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500" b="1" dirty="0" smtClean="0">
                      <a:latin typeface="Times New Roman" pitchFamily="18" charset="0"/>
                      <a:cs typeface="Times New Roman" pitchFamily="18" charset="0"/>
                    </a:rPr>
                    <a:t>pH6.0            pH6.5             pH7.0                                pH6.0            pH6.5              pH7.0</a:t>
                  </a:r>
                  <a:endParaRPr lang="zh-CN" altLang="en-US" sz="1500" b="1" dirty="0" smtClean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29" name="组合 28"/>
                <p:cNvGrpSpPr/>
                <p:nvPr/>
              </p:nvGrpSpPr>
              <p:grpSpPr>
                <a:xfrm>
                  <a:off x="343231" y="138663"/>
                  <a:ext cx="527709" cy="2903549"/>
                  <a:chOff x="2269293" y="323488"/>
                  <a:chExt cx="527709" cy="2903549"/>
                </a:xfrm>
              </p:grpSpPr>
              <p:sp>
                <p:nvSpPr>
                  <p:cNvPr id="30" name="矩形 29"/>
                  <p:cNvSpPr/>
                  <p:nvPr/>
                </p:nvSpPr>
                <p:spPr>
                  <a:xfrm>
                    <a:off x="2269293" y="323488"/>
                    <a:ext cx="527709" cy="55399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1500" b="1" dirty="0"/>
                      <a:t>MW</a:t>
                    </a:r>
                  </a:p>
                  <a:p>
                    <a:r>
                      <a:rPr lang="en-US" altLang="zh-CN" sz="1500" b="1" dirty="0" err="1"/>
                      <a:t>kDa</a:t>
                    </a:r>
                    <a:endParaRPr lang="zh-CN" altLang="en-US" sz="1500" dirty="0"/>
                  </a:p>
                </p:txBody>
              </p:sp>
              <p:sp>
                <p:nvSpPr>
                  <p:cNvPr id="31" name="文本框 17"/>
                  <p:cNvSpPr txBox="1"/>
                  <p:nvPr/>
                </p:nvSpPr>
                <p:spPr>
                  <a:xfrm>
                    <a:off x="2314449" y="1162597"/>
                    <a:ext cx="478016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/>
                      <a:t>100</a:t>
                    </a:r>
                    <a:endParaRPr lang="zh-CN" altLang="en-US" sz="1500" b="1" dirty="0"/>
                  </a:p>
                </p:txBody>
              </p:sp>
              <p:sp>
                <p:nvSpPr>
                  <p:cNvPr id="32" name="文本框 17"/>
                  <p:cNvSpPr txBox="1"/>
                  <p:nvPr/>
                </p:nvSpPr>
                <p:spPr>
                  <a:xfrm>
                    <a:off x="2311201" y="1422005"/>
                    <a:ext cx="466794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  70</a:t>
                    </a:r>
                  </a:p>
                </p:txBody>
              </p:sp>
              <p:sp>
                <p:nvSpPr>
                  <p:cNvPr id="33" name="文本框 17"/>
                  <p:cNvSpPr txBox="1"/>
                  <p:nvPr/>
                </p:nvSpPr>
                <p:spPr>
                  <a:xfrm>
                    <a:off x="2408485" y="1694374"/>
                    <a:ext cx="380232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55</a:t>
                    </a:r>
                    <a:endParaRPr lang="zh-CN" altLang="en-US" sz="1500" b="1" dirty="0"/>
                  </a:p>
                </p:txBody>
              </p:sp>
              <p:sp>
                <p:nvSpPr>
                  <p:cNvPr id="34" name="文本框 17"/>
                  <p:cNvSpPr txBox="1"/>
                  <p:nvPr/>
                </p:nvSpPr>
                <p:spPr>
                  <a:xfrm>
                    <a:off x="2311201" y="2073781"/>
                    <a:ext cx="466794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  40</a:t>
                    </a:r>
                    <a:endParaRPr lang="zh-CN" altLang="en-US" sz="1500" b="1" dirty="0"/>
                  </a:p>
                </p:txBody>
              </p:sp>
              <p:sp>
                <p:nvSpPr>
                  <p:cNvPr id="35" name="文本框 17"/>
                  <p:cNvSpPr txBox="1"/>
                  <p:nvPr/>
                </p:nvSpPr>
                <p:spPr>
                  <a:xfrm>
                    <a:off x="2385777" y="2527749"/>
                    <a:ext cx="380232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35</a:t>
                    </a:r>
                    <a:endParaRPr lang="zh-CN" altLang="en-US" sz="1500" b="1" dirty="0"/>
                  </a:p>
                </p:txBody>
              </p:sp>
              <p:sp>
                <p:nvSpPr>
                  <p:cNvPr id="36" name="文本框 17"/>
                  <p:cNvSpPr txBox="1"/>
                  <p:nvPr/>
                </p:nvSpPr>
                <p:spPr>
                  <a:xfrm>
                    <a:off x="2392257" y="2903872"/>
                    <a:ext cx="380232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25</a:t>
                    </a:r>
                    <a:endParaRPr lang="zh-CN" altLang="en-US" sz="1500" b="1" dirty="0"/>
                  </a:p>
                </p:txBody>
              </p:sp>
            </p:grpSp>
            <p:grpSp>
              <p:nvGrpSpPr>
                <p:cNvPr id="37" name="组合 36"/>
                <p:cNvGrpSpPr/>
                <p:nvPr/>
              </p:nvGrpSpPr>
              <p:grpSpPr>
                <a:xfrm>
                  <a:off x="4522888" y="165376"/>
                  <a:ext cx="527709" cy="2874365"/>
                  <a:chOff x="2269293" y="352672"/>
                  <a:chExt cx="527709" cy="2874365"/>
                </a:xfrm>
              </p:grpSpPr>
              <p:sp>
                <p:nvSpPr>
                  <p:cNvPr id="38" name="矩形 37"/>
                  <p:cNvSpPr/>
                  <p:nvPr/>
                </p:nvSpPr>
                <p:spPr>
                  <a:xfrm>
                    <a:off x="2269293" y="352672"/>
                    <a:ext cx="527709" cy="55399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1500" b="1" dirty="0"/>
                      <a:t>MW</a:t>
                    </a:r>
                  </a:p>
                  <a:p>
                    <a:r>
                      <a:rPr lang="en-US" altLang="zh-CN" sz="1500" b="1" dirty="0" err="1"/>
                      <a:t>kDa</a:t>
                    </a:r>
                    <a:endParaRPr lang="zh-CN" altLang="en-US" sz="1500" dirty="0"/>
                  </a:p>
                </p:txBody>
              </p:sp>
              <p:sp>
                <p:nvSpPr>
                  <p:cNvPr id="39" name="文本框 17"/>
                  <p:cNvSpPr txBox="1"/>
                  <p:nvPr/>
                </p:nvSpPr>
                <p:spPr>
                  <a:xfrm>
                    <a:off x="2314449" y="1162597"/>
                    <a:ext cx="478016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/>
                      <a:t>100</a:t>
                    </a:r>
                    <a:endParaRPr lang="zh-CN" altLang="en-US" sz="1500" b="1" dirty="0"/>
                  </a:p>
                </p:txBody>
              </p:sp>
              <p:sp>
                <p:nvSpPr>
                  <p:cNvPr id="40" name="文本框 17"/>
                  <p:cNvSpPr txBox="1"/>
                  <p:nvPr/>
                </p:nvSpPr>
                <p:spPr>
                  <a:xfrm>
                    <a:off x="2311201" y="1422005"/>
                    <a:ext cx="466794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  70</a:t>
                    </a:r>
                  </a:p>
                </p:txBody>
              </p:sp>
              <p:sp>
                <p:nvSpPr>
                  <p:cNvPr id="41" name="文本框 17"/>
                  <p:cNvSpPr txBox="1"/>
                  <p:nvPr/>
                </p:nvSpPr>
                <p:spPr>
                  <a:xfrm>
                    <a:off x="2408485" y="1694374"/>
                    <a:ext cx="380232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55</a:t>
                    </a:r>
                    <a:endParaRPr lang="zh-CN" altLang="en-US" sz="1500" b="1" dirty="0"/>
                  </a:p>
                </p:txBody>
              </p:sp>
              <p:sp>
                <p:nvSpPr>
                  <p:cNvPr id="42" name="文本框 17"/>
                  <p:cNvSpPr txBox="1"/>
                  <p:nvPr/>
                </p:nvSpPr>
                <p:spPr>
                  <a:xfrm>
                    <a:off x="2311201" y="2073781"/>
                    <a:ext cx="466794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  40</a:t>
                    </a:r>
                    <a:endParaRPr lang="zh-CN" altLang="en-US" sz="1500" b="1" dirty="0"/>
                  </a:p>
                </p:txBody>
              </p:sp>
              <p:sp>
                <p:nvSpPr>
                  <p:cNvPr id="43" name="文本框 17"/>
                  <p:cNvSpPr txBox="1"/>
                  <p:nvPr/>
                </p:nvSpPr>
                <p:spPr>
                  <a:xfrm>
                    <a:off x="2385777" y="2527749"/>
                    <a:ext cx="380232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35</a:t>
                    </a:r>
                    <a:endParaRPr lang="zh-CN" altLang="en-US" sz="1500" b="1" dirty="0"/>
                  </a:p>
                </p:txBody>
              </p:sp>
              <p:sp>
                <p:nvSpPr>
                  <p:cNvPr id="44" name="文本框 17"/>
                  <p:cNvSpPr txBox="1"/>
                  <p:nvPr/>
                </p:nvSpPr>
                <p:spPr>
                  <a:xfrm>
                    <a:off x="2392257" y="2903872"/>
                    <a:ext cx="380232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25</a:t>
                    </a:r>
                    <a:endParaRPr lang="zh-CN" altLang="en-US" sz="1500" b="1" dirty="0"/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262656" y="3391728"/>
                  <a:ext cx="527709" cy="2903549"/>
                  <a:chOff x="2269293" y="323488"/>
                  <a:chExt cx="527709" cy="2903549"/>
                </a:xfrm>
              </p:grpSpPr>
              <p:sp>
                <p:nvSpPr>
                  <p:cNvPr id="46" name="矩形 45"/>
                  <p:cNvSpPr/>
                  <p:nvPr/>
                </p:nvSpPr>
                <p:spPr>
                  <a:xfrm>
                    <a:off x="2269293" y="323488"/>
                    <a:ext cx="527709" cy="55399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1500" b="1" dirty="0"/>
                      <a:t>MW</a:t>
                    </a:r>
                  </a:p>
                  <a:p>
                    <a:r>
                      <a:rPr lang="en-US" altLang="zh-CN" sz="1500" b="1" dirty="0" err="1"/>
                      <a:t>kDa</a:t>
                    </a:r>
                    <a:endParaRPr lang="zh-CN" altLang="en-US" sz="1500" dirty="0"/>
                  </a:p>
                </p:txBody>
              </p:sp>
              <p:sp>
                <p:nvSpPr>
                  <p:cNvPr id="47" name="文本框 17"/>
                  <p:cNvSpPr txBox="1"/>
                  <p:nvPr/>
                </p:nvSpPr>
                <p:spPr>
                  <a:xfrm>
                    <a:off x="2314449" y="1075045"/>
                    <a:ext cx="478016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/>
                      <a:t>100</a:t>
                    </a:r>
                    <a:endParaRPr lang="zh-CN" altLang="en-US" sz="1500" b="1" dirty="0"/>
                  </a:p>
                </p:txBody>
              </p:sp>
              <p:sp>
                <p:nvSpPr>
                  <p:cNvPr id="48" name="文本框 17"/>
                  <p:cNvSpPr txBox="1"/>
                  <p:nvPr/>
                </p:nvSpPr>
                <p:spPr>
                  <a:xfrm>
                    <a:off x="2311201" y="1373365"/>
                    <a:ext cx="466794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  70</a:t>
                    </a:r>
                  </a:p>
                </p:txBody>
              </p:sp>
              <p:sp>
                <p:nvSpPr>
                  <p:cNvPr id="49" name="文本框 17"/>
                  <p:cNvSpPr txBox="1"/>
                  <p:nvPr/>
                </p:nvSpPr>
                <p:spPr>
                  <a:xfrm>
                    <a:off x="2408485" y="1694374"/>
                    <a:ext cx="380232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55</a:t>
                    </a:r>
                    <a:endParaRPr lang="zh-CN" altLang="en-US" sz="1500" b="1" dirty="0"/>
                  </a:p>
                </p:txBody>
              </p:sp>
              <p:sp>
                <p:nvSpPr>
                  <p:cNvPr id="50" name="文本框 17"/>
                  <p:cNvSpPr txBox="1"/>
                  <p:nvPr/>
                </p:nvSpPr>
                <p:spPr>
                  <a:xfrm>
                    <a:off x="2311201" y="2073781"/>
                    <a:ext cx="466794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  40</a:t>
                    </a:r>
                    <a:endParaRPr lang="zh-CN" altLang="en-US" sz="1500" b="1" dirty="0"/>
                  </a:p>
                </p:txBody>
              </p:sp>
              <p:sp>
                <p:nvSpPr>
                  <p:cNvPr id="51" name="文本框 17"/>
                  <p:cNvSpPr txBox="1"/>
                  <p:nvPr/>
                </p:nvSpPr>
                <p:spPr>
                  <a:xfrm>
                    <a:off x="2385777" y="2527749"/>
                    <a:ext cx="380232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35</a:t>
                    </a:r>
                    <a:endParaRPr lang="zh-CN" altLang="en-US" sz="1500" b="1" dirty="0"/>
                  </a:p>
                </p:txBody>
              </p:sp>
              <p:sp>
                <p:nvSpPr>
                  <p:cNvPr id="52" name="文本框 17"/>
                  <p:cNvSpPr txBox="1"/>
                  <p:nvPr/>
                </p:nvSpPr>
                <p:spPr>
                  <a:xfrm>
                    <a:off x="2392257" y="2903872"/>
                    <a:ext cx="380232" cy="3231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500" b="1" dirty="0" smtClean="0"/>
                      <a:t>25</a:t>
                    </a:r>
                    <a:endParaRPr lang="zh-CN" altLang="en-US" sz="1500" b="1" dirty="0"/>
                  </a:p>
                </p:txBody>
              </p:sp>
            </p:grpSp>
            <p:sp>
              <p:nvSpPr>
                <p:cNvPr id="62" name="TextBox 61"/>
                <p:cNvSpPr txBox="1"/>
                <p:nvPr/>
              </p:nvSpPr>
              <p:spPr>
                <a:xfrm>
                  <a:off x="38912" y="-136192"/>
                  <a:ext cx="4796506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dirty="0" smtClean="0"/>
                    <a:t>a                                                    b</a:t>
                  </a:r>
                  <a:endParaRPr lang="zh-CN" altLang="en-US" sz="2800" dirty="0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45920" y="3012350"/>
                  <a:ext cx="485902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800" dirty="0" smtClean="0"/>
                    <a:t>c                                                     d</a:t>
                  </a:r>
                  <a:endParaRPr lang="zh-CN" altLang="en-US" sz="2800" dirty="0"/>
                </a:p>
              </p:txBody>
            </p:sp>
          </p:grp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8"/>
          <p:cNvSpPr txBox="1"/>
          <p:nvPr/>
        </p:nvSpPr>
        <p:spPr>
          <a:xfrm>
            <a:off x="398834" y="273848"/>
            <a:ext cx="79864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US" altLang="zh-CN" sz="1600" b="1" dirty="0" smtClean="0">
                <a:latin typeface="Times New Roman" pitchFamily="18" charset="0"/>
                <a:cs typeface="Times New Roman" pitchFamily="18" charset="0"/>
              </a:rPr>
              <a:t>S2 SDS-PAGE analysis of GalNAc-T1 expression in engineered strains at 20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°C</a:t>
            </a:r>
            <a:r>
              <a:rPr lang="en-US" altLang="zh-CN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pastoris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 MNS1-EndoT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strain (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and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pastoris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MNN9-EndoT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were cultured in BMMY with different pH at 20°C, and 0.5%  (a and c) or 1% (b and d) methanol (v/v) was added to the culture every 24 h. </a:t>
            </a:r>
            <a:r>
              <a:rPr lang="en-US" altLang="zh-CN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Lane 1: </a:t>
            </a:r>
            <a:r>
              <a:rPr lang="en-US" sz="1600" dirty="0" smtClean="0">
                <a:solidFill>
                  <a:srgbClr val="FF0000"/>
                </a:solidFill>
              </a:rPr>
              <a:t>2d;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Lane 2: 3</a:t>
            </a:r>
            <a:r>
              <a:rPr lang="en-US" sz="1600" dirty="0" smtClean="0">
                <a:solidFill>
                  <a:srgbClr val="FF0000"/>
                </a:solidFill>
              </a:rPr>
              <a:t>d;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Lane 3: 4</a:t>
            </a:r>
            <a:r>
              <a:rPr lang="en-US" sz="1600" dirty="0" smtClean="0">
                <a:solidFill>
                  <a:srgbClr val="FF0000"/>
                </a:solidFill>
              </a:rPr>
              <a:t>d;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Lane 4: </a:t>
            </a:r>
            <a:r>
              <a:rPr lang="en-US" sz="1600" dirty="0" smtClean="0">
                <a:solidFill>
                  <a:srgbClr val="FF0000"/>
                </a:solidFill>
              </a:rPr>
              <a:t>5d.</a:t>
            </a:r>
            <a:endParaRPr lang="en-US" altLang="zh-CN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50601" y="398832"/>
            <a:ext cx="80954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 smtClean="0"/>
              <a:t>M   1    2   3    4  M 1   2    3   4     1   2   3   4                    M  1    2   3    4   1    2     3    4   M  1    2    3    4   </a:t>
            </a:r>
            <a:endParaRPr lang="zh-CN" altLang="en-US" sz="1500" b="1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1420251" y="437749"/>
            <a:ext cx="885217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564907" y="434501"/>
            <a:ext cx="885217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615461" y="434506"/>
            <a:ext cx="885217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522078" y="434507"/>
            <a:ext cx="885217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514297" y="424778"/>
            <a:ext cx="885217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7730251" y="434506"/>
            <a:ext cx="885217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536983" y="120529"/>
            <a:ext cx="72058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 smtClean="0">
                <a:latin typeface="Times New Roman" pitchFamily="18" charset="0"/>
                <a:cs typeface="Times New Roman" pitchFamily="18" charset="0"/>
              </a:rPr>
              <a:t>pH6.0            pH6.5             pH7.0                                pH6.0            pH6.5              pH7.0</a:t>
            </a:r>
            <a:endParaRPr lang="zh-CN" altLang="en-US" sz="15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组合 28"/>
          <p:cNvGrpSpPr/>
          <p:nvPr/>
        </p:nvGrpSpPr>
        <p:grpSpPr>
          <a:xfrm>
            <a:off x="586431" y="187303"/>
            <a:ext cx="527709" cy="2903549"/>
            <a:chOff x="2269293" y="323488"/>
            <a:chExt cx="527709" cy="2903549"/>
          </a:xfrm>
        </p:grpSpPr>
        <p:sp>
          <p:nvSpPr>
            <p:cNvPr id="30" name="矩形 29"/>
            <p:cNvSpPr/>
            <p:nvPr/>
          </p:nvSpPr>
          <p:spPr>
            <a:xfrm>
              <a:off x="2269293" y="323488"/>
              <a:ext cx="527709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500" b="1" dirty="0"/>
                <a:t>MW</a:t>
              </a:r>
            </a:p>
            <a:p>
              <a:r>
                <a:rPr lang="en-US" altLang="zh-CN" sz="1500" b="1" dirty="0" err="1"/>
                <a:t>kDa</a:t>
              </a:r>
              <a:endParaRPr lang="zh-CN" altLang="en-US" sz="1500" dirty="0"/>
            </a:p>
          </p:txBody>
        </p:sp>
        <p:sp>
          <p:nvSpPr>
            <p:cNvPr id="31" name="文本框 17"/>
            <p:cNvSpPr txBox="1"/>
            <p:nvPr/>
          </p:nvSpPr>
          <p:spPr>
            <a:xfrm>
              <a:off x="2314449" y="1162597"/>
              <a:ext cx="478016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/>
                <a:t>100</a:t>
              </a:r>
              <a:endParaRPr lang="zh-CN" altLang="en-US" sz="1500" b="1" dirty="0"/>
            </a:p>
          </p:txBody>
        </p:sp>
        <p:sp>
          <p:nvSpPr>
            <p:cNvPr id="32" name="文本框 17"/>
            <p:cNvSpPr txBox="1"/>
            <p:nvPr/>
          </p:nvSpPr>
          <p:spPr>
            <a:xfrm>
              <a:off x="2311201" y="1422005"/>
              <a:ext cx="46679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  70</a:t>
              </a:r>
            </a:p>
          </p:txBody>
        </p:sp>
        <p:sp>
          <p:nvSpPr>
            <p:cNvPr id="33" name="文本框 17"/>
            <p:cNvSpPr txBox="1"/>
            <p:nvPr/>
          </p:nvSpPr>
          <p:spPr>
            <a:xfrm>
              <a:off x="2408485" y="1694374"/>
              <a:ext cx="38023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55</a:t>
              </a:r>
              <a:endParaRPr lang="zh-CN" altLang="en-US" sz="1500" b="1" dirty="0"/>
            </a:p>
          </p:txBody>
        </p:sp>
        <p:sp>
          <p:nvSpPr>
            <p:cNvPr id="34" name="文本框 17"/>
            <p:cNvSpPr txBox="1"/>
            <p:nvPr/>
          </p:nvSpPr>
          <p:spPr>
            <a:xfrm>
              <a:off x="2311201" y="2073781"/>
              <a:ext cx="46679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  40</a:t>
              </a:r>
              <a:endParaRPr lang="zh-CN" altLang="en-US" sz="1500" b="1" dirty="0"/>
            </a:p>
          </p:txBody>
        </p:sp>
        <p:sp>
          <p:nvSpPr>
            <p:cNvPr id="35" name="文本框 17"/>
            <p:cNvSpPr txBox="1"/>
            <p:nvPr/>
          </p:nvSpPr>
          <p:spPr>
            <a:xfrm>
              <a:off x="2385777" y="2527749"/>
              <a:ext cx="38023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35</a:t>
              </a:r>
              <a:endParaRPr lang="zh-CN" altLang="en-US" sz="1500" b="1" dirty="0"/>
            </a:p>
          </p:txBody>
        </p:sp>
        <p:sp>
          <p:nvSpPr>
            <p:cNvPr id="36" name="文本框 17"/>
            <p:cNvSpPr txBox="1"/>
            <p:nvPr/>
          </p:nvSpPr>
          <p:spPr>
            <a:xfrm>
              <a:off x="2392257" y="2903872"/>
              <a:ext cx="38023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25</a:t>
              </a:r>
              <a:endParaRPr lang="zh-CN" altLang="en-US" sz="1500" b="1" dirty="0"/>
            </a:p>
          </p:txBody>
        </p:sp>
      </p:grpSp>
      <p:grpSp>
        <p:nvGrpSpPr>
          <p:cNvPr id="4" name="组合 36"/>
          <p:cNvGrpSpPr/>
          <p:nvPr/>
        </p:nvGrpSpPr>
        <p:grpSpPr>
          <a:xfrm>
            <a:off x="4766088" y="184832"/>
            <a:ext cx="527709" cy="2903549"/>
            <a:chOff x="2269293" y="323488"/>
            <a:chExt cx="527709" cy="2903549"/>
          </a:xfrm>
        </p:grpSpPr>
        <p:sp>
          <p:nvSpPr>
            <p:cNvPr id="38" name="矩形 37"/>
            <p:cNvSpPr/>
            <p:nvPr/>
          </p:nvSpPr>
          <p:spPr>
            <a:xfrm>
              <a:off x="2269293" y="323488"/>
              <a:ext cx="527709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500" b="1" dirty="0"/>
                <a:t>MW</a:t>
              </a:r>
            </a:p>
            <a:p>
              <a:r>
                <a:rPr lang="en-US" altLang="zh-CN" sz="1500" b="1" dirty="0" err="1"/>
                <a:t>kDa</a:t>
              </a:r>
              <a:endParaRPr lang="zh-CN" altLang="en-US" sz="1500" dirty="0"/>
            </a:p>
          </p:txBody>
        </p:sp>
        <p:sp>
          <p:nvSpPr>
            <p:cNvPr id="39" name="文本框 17"/>
            <p:cNvSpPr txBox="1"/>
            <p:nvPr/>
          </p:nvSpPr>
          <p:spPr>
            <a:xfrm>
              <a:off x="2314449" y="1162597"/>
              <a:ext cx="478016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/>
                <a:t>100</a:t>
              </a:r>
              <a:endParaRPr lang="zh-CN" altLang="en-US" sz="1500" b="1" dirty="0"/>
            </a:p>
          </p:txBody>
        </p:sp>
        <p:sp>
          <p:nvSpPr>
            <p:cNvPr id="40" name="文本框 17"/>
            <p:cNvSpPr txBox="1"/>
            <p:nvPr/>
          </p:nvSpPr>
          <p:spPr>
            <a:xfrm>
              <a:off x="2311201" y="1422005"/>
              <a:ext cx="46679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  70</a:t>
              </a:r>
            </a:p>
          </p:txBody>
        </p:sp>
        <p:sp>
          <p:nvSpPr>
            <p:cNvPr id="41" name="文本框 17"/>
            <p:cNvSpPr txBox="1"/>
            <p:nvPr/>
          </p:nvSpPr>
          <p:spPr>
            <a:xfrm>
              <a:off x="2408485" y="1694374"/>
              <a:ext cx="38023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55</a:t>
              </a:r>
              <a:endParaRPr lang="zh-CN" altLang="en-US" sz="1500" b="1" dirty="0"/>
            </a:p>
          </p:txBody>
        </p:sp>
        <p:sp>
          <p:nvSpPr>
            <p:cNvPr id="42" name="文本框 17"/>
            <p:cNvSpPr txBox="1"/>
            <p:nvPr/>
          </p:nvSpPr>
          <p:spPr>
            <a:xfrm>
              <a:off x="2311201" y="2073781"/>
              <a:ext cx="46679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  40</a:t>
              </a:r>
              <a:endParaRPr lang="zh-CN" altLang="en-US" sz="1500" b="1" dirty="0"/>
            </a:p>
          </p:txBody>
        </p:sp>
        <p:sp>
          <p:nvSpPr>
            <p:cNvPr id="43" name="文本框 17"/>
            <p:cNvSpPr txBox="1"/>
            <p:nvPr/>
          </p:nvSpPr>
          <p:spPr>
            <a:xfrm>
              <a:off x="2385777" y="2527749"/>
              <a:ext cx="38023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35</a:t>
              </a:r>
              <a:endParaRPr lang="zh-CN" altLang="en-US" sz="1500" b="1" dirty="0"/>
            </a:p>
          </p:txBody>
        </p:sp>
        <p:sp>
          <p:nvSpPr>
            <p:cNvPr id="44" name="文本框 17"/>
            <p:cNvSpPr txBox="1"/>
            <p:nvPr/>
          </p:nvSpPr>
          <p:spPr>
            <a:xfrm>
              <a:off x="2392257" y="2903872"/>
              <a:ext cx="38023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25</a:t>
              </a:r>
              <a:endParaRPr lang="zh-CN" altLang="en-US" sz="1500" b="1" dirty="0"/>
            </a:p>
          </p:txBody>
        </p:sp>
      </p:grpSp>
      <p:pic>
        <p:nvPicPr>
          <p:cNvPr id="61" name="Picture 3" descr="C:\Work\work\projects\基金\2019 国自然\Endo\manuscript\Endo-T\Manuscript\Figures\Manuscript\20190721完整版\20190801\Revision\新建文件夹1\20191015-25℃-1.Tif"/>
          <p:cNvPicPr>
            <a:picLocks noChangeAspect="1" noChangeArrowheads="1"/>
          </p:cNvPicPr>
          <p:nvPr/>
        </p:nvPicPr>
        <p:blipFill>
          <a:blip r:embed="rId2"/>
          <a:srcRect r="6185" b="26843"/>
          <a:stretch>
            <a:fillRect/>
          </a:stretch>
        </p:blipFill>
        <p:spPr bwMode="auto">
          <a:xfrm>
            <a:off x="5234543" y="691547"/>
            <a:ext cx="3607912" cy="2499131"/>
          </a:xfrm>
          <a:prstGeom prst="rect">
            <a:avLst/>
          </a:prstGeom>
          <a:noFill/>
        </p:spPr>
      </p:pic>
      <p:pic>
        <p:nvPicPr>
          <p:cNvPr id="62" name="Picture 4" descr="C:\Work\work\projects\基金\2019 国自然\Endo\manuscript\Endo-T\Manuscript\Figures\Manuscript\20190721完整版\20190801\Revision\新建文件夹1\20191015-25℃-2.Tif"/>
          <p:cNvPicPr>
            <a:picLocks noChangeAspect="1" noChangeArrowheads="1"/>
          </p:cNvPicPr>
          <p:nvPr/>
        </p:nvPicPr>
        <p:blipFill>
          <a:blip r:embed="rId3"/>
          <a:srcRect t="12877" r="3846" b="24353"/>
          <a:stretch>
            <a:fillRect/>
          </a:stretch>
        </p:blipFill>
        <p:spPr bwMode="auto">
          <a:xfrm>
            <a:off x="1099239" y="729579"/>
            <a:ext cx="3599234" cy="2470827"/>
          </a:xfrm>
          <a:prstGeom prst="rect">
            <a:avLst/>
          </a:prstGeom>
          <a:noFill/>
        </p:spPr>
      </p:pic>
      <p:grpSp>
        <p:nvGrpSpPr>
          <p:cNvPr id="66" name="组合 65"/>
          <p:cNvGrpSpPr/>
          <p:nvPr/>
        </p:nvGrpSpPr>
        <p:grpSpPr>
          <a:xfrm>
            <a:off x="505856" y="3362529"/>
            <a:ext cx="8771641" cy="2989641"/>
            <a:chOff x="505856" y="3245793"/>
            <a:chExt cx="8771641" cy="2989641"/>
          </a:xfrm>
        </p:grpSpPr>
        <p:grpSp>
          <p:nvGrpSpPr>
            <p:cNvPr id="2" name="组合 27"/>
            <p:cNvGrpSpPr/>
            <p:nvPr/>
          </p:nvGrpSpPr>
          <p:grpSpPr>
            <a:xfrm>
              <a:off x="1047359" y="3245793"/>
              <a:ext cx="8230138" cy="585875"/>
              <a:chOff x="677695" y="3226337"/>
              <a:chExt cx="8230138" cy="585875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677695" y="3489047"/>
                <a:ext cx="823013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M   1    2   3    4    1   2    3   4    1    2    3   4                      M    1     2   3    4   M  1    2   3   4    1    2    3    4   </a:t>
                </a:r>
                <a:endParaRPr lang="zh-CN" altLang="en-US" sz="1500" b="1" dirty="0"/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1037617" y="3527898"/>
                <a:ext cx="885217" cy="1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2049294" y="3527898"/>
                <a:ext cx="885217" cy="1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3138791" y="3527898"/>
                <a:ext cx="885217" cy="1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5298332" y="3537625"/>
                <a:ext cx="885217" cy="1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6417013" y="3527898"/>
                <a:ext cx="885217" cy="1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7564876" y="3537626"/>
                <a:ext cx="885217" cy="158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1105712" y="3226337"/>
                <a:ext cx="7301999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>
                    <a:latin typeface="Times New Roman" pitchFamily="18" charset="0"/>
                    <a:cs typeface="Times New Roman" pitchFamily="18" charset="0"/>
                  </a:rPr>
                  <a:t>pH6.0            pH6.5             pH7.0                                   pH6.0            pH6.5              pH7.0</a:t>
                </a:r>
                <a:endParaRPr lang="zh-CN" altLang="en-US" sz="1500" b="1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组合 44"/>
            <p:cNvGrpSpPr/>
            <p:nvPr/>
          </p:nvGrpSpPr>
          <p:grpSpPr>
            <a:xfrm>
              <a:off x="505856" y="3294448"/>
              <a:ext cx="527709" cy="2903549"/>
              <a:chOff x="2269293" y="323488"/>
              <a:chExt cx="527709" cy="2903549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2269293" y="323488"/>
                <a:ext cx="527709" cy="553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500" b="1" dirty="0"/>
                  <a:t>MW</a:t>
                </a:r>
              </a:p>
              <a:p>
                <a:r>
                  <a:rPr lang="en-US" altLang="zh-CN" sz="1500" b="1" dirty="0" err="1"/>
                  <a:t>kDa</a:t>
                </a:r>
                <a:endParaRPr lang="zh-CN" altLang="en-US" sz="1500" dirty="0"/>
              </a:p>
            </p:txBody>
          </p:sp>
          <p:sp>
            <p:nvSpPr>
              <p:cNvPr id="47" name="文本框 17"/>
              <p:cNvSpPr txBox="1"/>
              <p:nvPr/>
            </p:nvSpPr>
            <p:spPr>
              <a:xfrm>
                <a:off x="2314449" y="1162597"/>
                <a:ext cx="478016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/>
                  <a:t>100</a:t>
                </a:r>
                <a:endParaRPr lang="zh-CN" altLang="en-US" sz="1500" b="1" dirty="0"/>
              </a:p>
            </p:txBody>
          </p:sp>
          <p:sp>
            <p:nvSpPr>
              <p:cNvPr id="48" name="文本框 17"/>
              <p:cNvSpPr txBox="1"/>
              <p:nvPr/>
            </p:nvSpPr>
            <p:spPr>
              <a:xfrm>
                <a:off x="2311201" y="1422005"/>
                <a:ext cx="466794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  70</a:t>
                </a:r>
              </a:p>
            </p:txBody>
          </p:sp>
          <p:sp>
            <p:nvSpPr>
              <p:cNvPr id="49" name="文本框 17"/>
              <p:cNvSpPr txBox="1"/>
              <p:nvPr/>
            </p:nvSpPr>
            <p:spPr>
              <a:xfrm>
                <a:off x="2408485" y="1694374"/>
                <a:ext cx="38023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55</a:t>
                </a:r>
                <a:endParaRPr lang="zh-CN" altLang="en-US" sz="1500" b="1" dirty="0"/>
              </a:p>
            </p:txBody>
          </p:sp>
          <p:sp>
            <p:nvSpPr>
              <p:cNvPr id="50" name="文本框 17"/>
              <p:cNvSpPr txBox="1"/>
              <p:nvPr/>
            </p:nvSpPr>
            <p:spPr>
              <a:xfrm>
                <a:off x="2311201" y="2073781"/>
                <a:ext cx="466794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  40</a:t>
                </a:r>
                <a:endParaRPr lang="zh-CN" altLang="en-US" sz="1500" b="1" dirty="0"/>
              </a:p>
            </p:txBody>
          </p:sp>
          <p:sp>
            <p:nvSpPr>
              <p:cNvPr id="51" name="文本框 17"/>
              <p:cNvSpPr txBox="1"/>
              <p:nvPr/>
            </p:nvSpPr>
            <p:spPr>
              <a:xfrm>
                <a:off x="2385777" y="2527749"/>
                <a:ext cx="38023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35</a:t>
                </a:r>
                <a:endParaRPr lang="zh-CN" altLang="en-US" sz="1500" b="1" dirty="0"/>
              </a:p>
            </p:txBody>
          </p:sp>
          <p:sp>
            <p:nvSpPr>
              <p:cNvPr id="52" name="文本框 17"/>
              <p:cNvSpPr txBox="1"/>
              <p:nvPr/>
            </p:nvSpPr>
            <p:spPr>
              <a:xfrm>
                <a:off x="2392257" y="2903872"/>
                <a:ext cx="38023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25</a:t>
                </a:r>
                <a:endParaRPr lang="zh-CN" altLang="en-US" sz="1500" b="1" dirty="0"/>
              </a:p>
            </p:txBody>
          </p:sp>
        </p:grpSp>
        <p:grpSp>
          <p:nvGrpSpPr>
            <p:cNvPr id="6" name="组合 52"/>
            <p:cNvGrpSpPr/>
            <p:nvPr/>
          </p:nvGrpSpPr>
          <p:grpSpPr>
            <a:xfrm>
              <a:off x="4762845" y="3313895"/>
              <a:ext cx="527709" cy="2835453"/>
              <a:chOff x="2269293" y="323488"/>
              <a:chExt cx="527709" cy="2835453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2269293" y="323488"/>
                <a:ext cx="527709" cy="553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500" b="1" dirty="0"/>
                  <a:t>MW</a:t>
                </a:r>
              </a:p>
              <a:p>
                <a:r>
                  <a:rPr lang="en-US" altLang="zh-CN" sz="1500" b="1" dirty="0" err="1"/>
                  <a:t>kDa</a:t>
                </a:r>
                <a:endParaRPr lang="zh-CN" altLang="en-US" sz="1500" dirty="0"/>
              </a:p>
            </p:txBody>
          </p:sp>
          <p:sp>
            <p:nvSpPr>
              <p:cNvPr id="55" name="文本框 17"/>
              <p:cNvSpPr txBox="1"/>
              <p:nvPr/>
            </p:nvSpPr>
            <p:spPr>
              <a:xfrm>
                <a:off x="2314449" y="1075045"/>
                <a:ext cx="478016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/>
                  <a:t>100</a:t>
                </a:r>
                <a:endParaRPr lang="zh-CN" altLang="en-US" sz="1500" b="1" dirty="0"/>
              </a:p>
            </p:txBody>
          </p:sp>
          <p:sp>
            <p:nvSpPr>
              <p:cNvPr id="56" name="文本框 17"/>
              <p:cNvSpPr txBox="1"/>
              <p:nvPr/>
            </p:nvSpPr>
            <p:spPr>
              <a:xfrm>
                <a:off x="2311201" y="1314997"/>
                <a:ext cx="466794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  70</a:t>
                </a:r>
              </a:p>
            </p:txBody>
          </p:sp>
          <p:sp>
            <p:nvSpPr>
              <p:cNvPr id="57" name="文本框 17"/>
              <p:cNvSpPr txBox="1"/>
              <p:nvPr/>
            </p:nvSpPr>
            <p:spPr>
              <a:xfrm>
                <a:off x="2408485" y="1577638"/>
                <a:ext cx="38023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55</a:t>
                </a:r>
                <a:endParaRPr lang="zh-CN" altLang="en-US" sz="1500" b="1" dirty="0"/>
              </a:p>
            </p:txBody>
          </p:sp>
          <p:sp>
            <p:nvSpPr>
              <p:cNvPr id="58" name="文本框 17"/>
              <p:cNvSpPr txBox="1"/>
              <p:nvPr/>
            </p:nvSpPr>
            <p:spPr>
              <a:xfrm>
                <a:off x="2311201" y="1947317"/>
                <a:ext cx="466794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  40</a:t>
                </a:r>
                <a:endParaRPr lang="zh-CN" altLang="en-US" sz="1500" b="1" dirty="0"/>
              </a:p>
            </p:txBody>
          </p:sp>
          <p:sp>
            <p:nvSpPr>
              <p:cNvPr id="59" name="文本框 17"/>
              <p:cNvSpPr txBox="1"/>
              <p:nvPr/>
            </p:nvSpPr>
            <p:spPr>
              <a:xfrm>
                <a:off x="2385777" y="2372101"/>
                <a:ext cx="38023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35</a:t>
                </a:r>
                <a:endParaRPr lang="zh-CN" altLang="en-US" sz="1500" b="1" dirty="0"/>
              </a:p>
            </p:txBody>
          </p:sp>
          <p:sp>
            <p:nvSpPr>
              <p:cNvPr id="60" name="文本框 17"/>
              <p:cNvSpPr txBox="1"/>
              <p:nvPr/>
            </p:nvSpPr>
            <p:spPr>
              <a:xfrm>
                <a:off x="2392257" y="2835776"/>
                <a:ext cx="38023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500" b="1" dirty="0" smtClean="0"/>
                  <a:t>25</a:t>
                </a:r>
                <a:endParaRPr lang="zh-CN" altLang="en-US" sz="1500" b="1" dirty="0"/>
              </a:p>
            </p:txBody>
          </p:sp>
        </p:grpSp>
        <p:pic>
          <p:nvPicPr>
            <p:cNvPr id="63" name="Picture 5" descr="C:\Work\work\projects\基金\2019 国自然\Endo\manuscript\Endo-T\Manuscript\Figures\Manuscript\20190721完整版\20190801\Revision\新建文件夹1\20191015-25℃-4.Tif"/>
            <p:cNvPicPr>
              <a:picLocks noChangeAspect="1" noChangeArrowheads="1"/>
            </p:cNvPicPr>
            <p:nvPr/>
          </p:nvPicPr>
          <p:blipFill>
            <a:blip r:embed="rId4"/>
            <a:srcRect l="10206" t="10596" r="33459" b="61220"/>
            <a:stretch>
              <a:fillRect/>
            </a:stretch>
          </p:blipFill>
          <p:spPr bwMode="auto">
            <a:xfrm>
              <a:off x="1011686" y="3793792"/>
              <a:ext cx="3677056" cy="2441642"/>
            </a:xfrm>
            <a:prstGeom prst="rect">
              <a:avLst/>
            </a:prstGeom>
            <a:noFill/>
          </p:spPr>
        </p:pic>
        <p:pic>
          <p:nvPicPr>
            <p:cNvPr id="64" name="Picture 5" descr="C:\Work\work\projects\基金\2019 国自然\Endo\manuscript\Endo-T\Manuscript\Figures\Manuscript\20190721完整版\20190801\Revision\新建文件夹1\20191015-25℃-4.Tif"/>
            <p:cNvPicPr>
              <a:picLocks noChangeAspect="1" noChangeArrowheads="1"/>
            </p:cNvPicPr>
            <p:nvPr/>
          </p:nvPicPr>
          <p:blipFill>
            <a:blip r:embed="rId4"/>
            <a:srcRect l="15681" t="50917" r="27653" b="15627"/>
            <a:stretch>
              <a:fillRect/>
            </a:stretch>
          </p:blipFill>
          <p:spPr bwMode="auto">
            <a:xfrm>
              <a:off x="5223764" y="3813243"/>
              <a:ext cx="3667330" cy="2412459"/>
            </a:xfrm>
            <a:prstGeom prst="rect">
              <a:avLst/>
            </a:prstGeom>
            <a:noFill/>
          </p:spPr>
        </p:pic>
      </p:grpSp>
      <p:sp>
        <p:nvSpPr>
          <p:cNvPr id="67" name="TextBox 66"/>
          <p:cNvSpPr txBox="1"/>
          <p:nvPr/>
        </p:nvSpPr>
        <p:spPr>
          <a:xfrm>
            <a:off x="262656" y="-116736"/>
            <a:ext cx="4796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a                                                    b</a:t>
            </a:r>
            <a:endParaRPr lang="zh-CN" altLang="en-US" sz="2800" dirty="0"/>
          </a:p>
        </p:txBody>
      </p:sp>
      <p:sp>
        <p:nvSpPr>
          <p:cNvPr id="68" name="TextBox 67"/>
          <p:cNvSpPr txBox="1"/>
          <p:nvPr/>
        </p:nvSpPr>
        <p:spPr>
          <a:xfrm>
            <a:off x="243200" y="3051262"/>
            <a:ext cx="4859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c                                                     d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8"/>
          <p:cNvSpPr txBox="1"/>
          <p:nvPr/>
        </p:nvSpPr>
        <p:spPr>
          <a:xfrm>
            <a:off x="398834" y="273848"/>
            <a:ext cx="79864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US" altLang="zh-CN" sz="1600" b="1" dirty="0" smtClean="0">
                <a:latin typeface="Times New Roman" pitchFamily="18" charset="0"/>
                <a:cs typeface="Times New Roman" pitchFamily="18" charset="0"/>
              </a:rPr>
              <a:t>S3 SDS-PAGE analysis of GalNAc-T1 expression in engineered strain at 25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°C</a:t>
            </a:r>
            <a:r>
              <a:rPr lang="en-US" altLang="zh-CN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pastoris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MNS1-EndoT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strain (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and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pastoris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MNN9-EndoT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was cultured in BMMY with different pH at 25°C, and 0.5%  (a and c) or 1% (b and d) methanol (v/v) was added to the culture every 24 h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Lane 1: </a:t>
            </a:r>
            <a:r>
              <a:rPr lang="en-US" sz="1600" dirty="0" smtClean="0">
                <a:solidFill>
                  <a:srgbClr val="FF0000"/>
                </a:solidFill>
              </a:rPr>
              <a:t>2d;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Lane 2: 3</a:t>
            </a:r>
            <a:r>
              <a:rPr lang="en-US" sz="1600" dirty="0" smtClean="0">
                <a:solidFill>
                  <a:srgbClr val="FF0000"/>
                </a:solidFill>
              </a:rPr>
              <a:t>d; 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Lane 3: 4</a:t>
            </a:r>
            <a:r>
              <a:rPr lang="en-US" sz="1600" dirty="0" smtClean="0">
                <a:solidFill>
                  <a:srgbClr val="FF0000"/>
                </a:solidFill>
              </a:rPr>
              <a:t>d;</a:t>
            </a:r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Lane 4: </a:t>
            </a:r>
            <a:r>
              <a:rPr lang="en-US" sz="1600" dirty="0" smtClean="0">
                <a:solidFill>
                  <a:srgbClr val="FF0000"/>
                </a:solidFill>
              </a:rPr>
              <a:t>5d.</a:t>
            </a:r>
            <a:endParaRPr lang="en-US" altLang="zh-CN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t="46774"/>
          <a:stretch>
            <a:fillRect/>
          </a:stretch>
        </p:blipFill>
        <p:spPr bwMode="auto">
          <a:xfrm>
            <a:off x="374185" y="1206230"/>
            <a:ext cx="3750342" cy="2970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 l="4009" t="46923"/>
          <a:stretch>
            <a:fillRect/>
          </a:stretch>
        </p:blipFill>
        <p:spPr bwMode="auto">
          <a:xfrm>
            <a:off x="4854102" y="1215959"/>
            <a:ext cx="3560963" cy="2937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856051" y="4124528"/>
            <a:ext cx="14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MNS1-EndoT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04545" y="4179651"/>
            <a:ext cx="1457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MNN9-EndoT</a:t>
            </a:r>
            <a:endParaRPr lang="zh-CN" altLang="en-US" dirty="0"/>
          </a:p>
        </p:txBody>
      </p:sp>
      <p:grpSp>
        <p:nvGrpSpPr>
          <p:cNvPr id="2" name="组合 28"/>
          <p:cNvGrpSpPr/>
          <p:nvPr/>
        </p:nvGrpSpPr>
        <p:grpSpPr>
          <a:xfrm>
            <a:off x="4214848" y="829317"/>
            <a:ext cx="527709" cy="3075442"/>
            <a:chOff x="2269293" y="323488"/>
            <a:chExt cx="527709" cy="3075442"/>
          </a:xfrm>
        </p:grpSpPr>
        <p:sp>
          <p:nvSpPr>
            <p:cNvPr id="9" name="矩形 8"/>
            <p:cNvSpPr/>
            <p:nvPr/>
          </p:nvSpPr>
          <p:spPr>
            <a:xfrm>
              <a:off x="2269293" y="323488"/>
              <a:ext cx="527709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500" b="1" dirty="0"/>
                <a:t>MW</a:t>
              </a:r>
            </a:p>
            <a:p>
              <a:r>
                <a:rPr lang="en-US" altLang="zh-CN" sz="1500" b="1" dirty="0" err="1"/>
                <a:t>kDa</a:t>
              </a:r>
              <a:endParaRPr lang="zh-CN" altLang="en-US" sz="1500" dirty="0"/>
            </a:p>
          </p:txBody>
        </p:sp>
        <p:sp>
          <p:nvSpPr>
            <p:cNvPr id="10" name="文本框 17"/>
            <p:cNvSpPr txBox="1"/>
            <p:nvPr/>
          </p:nvSpPr>
          <p:spPr>
            <a:xfrm>
              <a:off x="2314449" y="1386341"/>
              <a:ext cx="478016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/>
                <a:t>100</a:t>
              </a:r>
              <a:endParaRPr lang="zh-CN" altLang="en-US" sz="1500" b="1" dirty="0"/>
            </a:p>
          </p:txBody>
        </p:sp>
        <p:sp>
          <p:nvSpPr>
            <p:cNvPr id="11" name="文本框 17"/>
            <p:cNvSpPr txBox="1"/>
            <p:nvPr/>
          </p:nvSpPr>
          <p:spPr>
            <a:xfrm>
              <a:off x="2311201" y="1888949"/>
              <a:ext cx="46679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  70</a:t>
              </a:r>
            </a:p>
          </p:txBody>
        </p:sp>
        <p:sp>
          <p:nvSpPr>
            <p:cNvPr id="12" name="文本框 17"/>
            <p:cNvSpPr txBox="1"/>
            <p:nvPr/>
          </p:nvSpPr>
          <p:spPr>
            <a:xfrm>
              <a:off x="2408485" y="2375334"/>
              <a:ext cx="38023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55</a:t>
              </a:r>
              <a:endParaRPr lang="zh-CN" altLang="en-US" sz="1500" b="1" dirty="0"/>
            </a:p>
          </p:txBody>
        </p:sp>
        <p:sp>
          <p:nvSpPr>
            <p:cNvPr id="13" name="文本框 17"/>
            <p:cNvSpPr txBox="1"/>
            <p:nvPr/>
          </p:nvSpPr>
          <p:spPr>
            <a:xfrm>
              <a:off x="2311201" y="3075765"/>
              <a:ext cx="46679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  40</a:t>
              </a:r>
              <a:endParaRPr lang="zh-CN" altLang="en-US" sz="1500" b="1" dirty="0"/>
            </a:p>
          </p:txBody>
        </p:sp>
      </p:grpSp>
      <p:grpSp>
        <p:nvGrpSpPr>
          <p:cNvPr id="3" name="组合 28"/>
          <p:cNvGrpSpPr/>
          <p:nvPr/>
        </p:nvGrpSpPr>
        <p:grpSpPr>
          <a:xfrm>
            <a:off x="8365311" y="806610"/>
            <a:ext cx="527709" cy="3075442"/>
            <a:chOff x="2269293" y="323488"/>
            <a:chExt cx="527709" cy="3075442"/>
          </a:xfrm>
        </p:grpSpPr>
        <p:sp>
          <p:nvSpPr>
            <p:cNvPr id="17" name="矩形 16"/>
            <p:cNvSpPr/>
            <p:nvPr/>
          </p:nvSpPr>
          <p:spPr>
            <a:xfrm>
              <a:off x="2269293" y="323488"/>
              <a:ext cx="527709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500" b="1" dirty="0"/>
                <a:t>MW</a:t>
              </a:r>
            </a:p>
            <a:p>
              <a:r>
                <a:rPr lang="en-US" altLang="zh-CN" sz="1500" b="1" dirty="0" err="1"/>
                <a:t>kDa</a:t>
              </a:r>
              <a:endParaRPr lang="zh-CN" altLang="en-US" sz="1500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314449" y="1386341"/>
              <a:ext cx="478016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/>
                <a:t>100</a:t>
              </a:r>
              <a:endParaRPr lang="zh-CN" altLang="en-US" sz="1500" b="1" dirty="0"/>
            </a:p>
          </p:txBody>
        </p:sp>
        <p:sp>
          <p:nvSpPr>
            <p:cNvPr id="19" name="文本框 17"/>
            <p:cNvSpPr txBox="1"/>
            <p:nvPr/>
          </p:nvSpPr>
          <p:spPr>
            <a:xfrm>
              <a:off x="2311201" y="1888949"/>
              <a:ext cx="46679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  70</a:t>
              </a:r>
            </a:p>
          </p:txBody>
        </p:sp>
        <p:sp>
          <p:nvSpPr>
            <p:cNvPr id="20" name="文本框 17"/>
            <p:cNvSpPr txBox="1"/>
            <p:nvPr/>
          </p:nvSpPr>
          <p:spPr>
            <a:xfrm>
              <a:off x="2408485" y="2375334"/>
              <a:ext cx="380232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55</a:t>
              </a:r>
              <a:endParaRPr lang="zh-CN" altLang="en-US" sz="1500" b="1" dirty="0"/>
            </a:p>
          </p:txBody>
        </p:sp>
        <p:sp>
          <p:nvSpPr>
            <p:cNvPr id="21" name="文本框 17"/>
            <p:cNvSpPr txBox="1"/>
            <p:nvPr/>
          </p:nvSpPr>
          <p:spPr>
            <a:xfrm>
              <a:off x="2311201" y="3075765"/>
              <a:ext cx="46679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 smtClean="0"/>
                <a:t>  40</a:t>
              </a:r>
              <a:endParaRPr lang="zh-CN" altLang="en-US" sz="1500" b="1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96108" y="846308"/>
            <a:ext cx="3679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   2    3    4    5    6    7    8    9    10   M</a:t>
            </a:r>
            <a:endParaRPr lang="zh-CN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889771" y="901429"/>
            <a:ext cx="3626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   2    3    4    5    6    7    8    9    10  M</a:t>
            </a:r>
            <a:endParaRPr lang="zh-CN" altLang="en-US" dirty="0"/>
          </a:p>
        </p:txBody>
      </p:sp>
      <p:sp>
        <p:nvSpPr>
          <p:cNvPr id="24" name="文本框 8"/>
          <p:cNvSpPr txBox="1"/>
          <p:nvPr/>
        </p:nvSpPr>
        <p:spPr>
          <a:xfrm>
            <a:off x="719847" y="4709662"/>
            <a:ext cx="79864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S4   SDS-PAGE analysis of GalNAc-T1 expression in engineered strain. </a:t>
            </a:r>
            <a:r>
              <a:rPr lang="en-US" altLang="zh-CN" sz="1600" dirty="0" smtClean="0"/>
              <a:t>The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pastoris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MNS1-EndoT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strain (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Right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and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en-US" sz="1600" i="1" dirty="0" err="1" smtClean="0">
                <a:latin typeface="Times New Roman" pitchFamily="18" charset="0"/>
                <a:cs typeface="Times New Roman" pitchFamily="18" charset="0"/>
              </a:rPr>
              <a:t>pastoris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MNN9-EndoT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Left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 was cultured in BMMY with pH 6.0  at 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different temperature and different concentration  of </a:t>
            </a:r>
            <a:r>
              <a:rPr lang="en-US" sz="1600" dirty="0" smtClean="0"/>
              <a:t>methanol (v/v) was added to the culture every 24 h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smtClean="0"/>
              <a:t>Lane 1:  20°C  0.5% </a:t>
            </a:r>
            <a:r>
              <a:rPr lang="en-US" sz="1600" dirty="0" err="1" smtClean="0"/>
              <a:t>Methanl</a:t>
            </a:r>
            <a:r>
              <a:rPr lang="en-US" sz="1600" dirty="0" smtClean="0"/>
              <a:t> 2d;  Lane 2:  20°C  0.5% </a:t>
            </a:r>
            <a:r>
              <a:rPr lang="en-US" sz="1600" dirty="0" err="1" smtClean="0"/>
              <a:t>Methanl</a:t>
            </a:r>
            <a:r>
              <a:rPr lang="en-US" sz="1600" dirty="0" smtClean="0"/>
              <a:t> , 3d; Lane 3: 25°C  0.5% </a:t>
            </a:r>
            <a:r>
              <a:rPr lang="en-US" sz="1600" dirty="0" err="1" smtClean="0"/>
              <a:t>Methanl</a:t>
            </a:r>
            <a:r>
              <a:rPr lang="en-US" sz="1600" dirty="0" smtClean="0"/>
              <a:t>, 2d; ; Lane 4: 25°C  0.5% </a:t>
            </a:r>
            <a:r>
              <a:rPr lang="en-US" sz="1600" dirty="0" err="1" smtClean="0"/>
              <a:t>Methanl</a:t>
            </a:r>
            <a:r>
              <a:rPr lang="en-US" sz="1600" dirty="0" smtClean="0"/>
              <a:t> 3d; Lane 5: 30°C  0.5% </a:t>
            </a:r>
            <a:r>
              <a:rPr lang="en-US" sz="1600" dirty="0" err="1" smtClean="0"/>
              <a:t>Methanl</a:t>
            </a:r>
            <a:r>
              <a:rPr lang="en-US" sz="1600" dirty="0" smtClean="0"/>
              <a:t>, 2d;  Lane 6: 30°C  0.5% </a:t>
            </a:r>
            <a:r>
              <a:rPr lang="en-US" sz="1600" dirty="0" err="1" smtClean="0"/>
              <a:t>Methanl</a:t>
            </a:r>
            <a:r>
              <a:rPr lang="en-US" sz="1600" dirty="0" smtClean="0"/>
              <a:t>, 3d; Lane 7: 20°C  0.2% </a:t>
            </a:r>
            <a:r>
              <a:rPr lang="en-US" sz="1600" dirty="0" err="1" smtClean="0"/>
              <a:t>Methanl</a:t>
            </a:r>
            <a:r>
              <a:rPr lang="en-US" sz="1600" dirty="0" smtClean="0"/>
              <a:t> 2d; Lane 8: 20°C  0.2% </a:t>
            </a:r>
            <a:r>
              <a:rPr lang="en-US" sz="1600" dirty="0" err="1" smtClean="0"/>
              <a:t>Methanl</a:t>
            </a:r>
            <a:r>
              <a:rPr lang="en-US" sz="1600" dirty="0" smtClean="0"/>
              <a:t> 3d; Lane 9: 20°C  0.1% </a:t>
            </a:r>
            <a:r>
              <a:rPr lang="en-US" sz="1600" dirty="0" err="1" smtClean="0"/>
              <a:t>Methanl</a:t>
            </a:r>
            <a:r>
              <a:rPr lang="en-US" sz="1600" dirty="0" smtClean="0"/>
              <a:t> 2d; Lane 10: 20°C  0.1% </a:t>
            </a:r>
            <a:r>
              <a:rPr lang="en-US" sz="1600" dirty="0" err="1" smtClean="0"/>
              <a:t>Methanl</a:t>
            </a:r>
            <a:r>
              <a:rPr lang="en-US" sz="1600" dirty="0" smtClean="0"/>
              <a:t> 3d;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973763" y="1286258"/>
            <a:ext cx="7080784" cy="3208904"/>
            <a:chOff x="1778465" y="935532"/>
            <a:chExt cx="7369532" cy="300563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30123" t="33028" r="35749" b="20856"/>
            <a:stretch/>
          </p:blipFill>
          <p:spPr>
            <a:xfrm>
              <a:off x="5836055" y="1258697"/>
              <a:ext cx="3280093" cy="2373735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778465" y="935532"/>
              <a:ext cx="7369532" cy="31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1   </a:t>
              </a:r>
              <a:r>
                <a:rPr lang="en-US" altLang="zh-CN" sz="1600" dirty="0" smtClean="0"/>
                <a:t>  </a:t>
              </a:r>
              <a:r>
                <a:rPr lang="en-US" altLang="zh-CN" sz="1600" dirty="0"/>
                <a:t>2  </a:t>
              </a:r>
              <a:r>
                <a:rPr lang="en-US" altLang="zh-CN" sz="1600" dirty="0" smtClean="0"/>
                <a:t>  </a:t>
              </a:r>
              <a:r>
                <a:rPr lang="en-US" altLang="zh-CN" sz="1600" dirty="0"/>
                <a:t>3  </a:t>
              </a:r>
              <a:r>
                <a:rPr lang="en-US" altLang="zh-CN" sz="1600" dirty="0" smtClean="0"/>
                <a:t>  </a:t>
              </a:r>
              <a:r>
                <a:rPr lang="en-US" altLang="zh-CN" sz="1600" dirty="0"/>
                <a:t>4  </a:t>
              </a:r>
              <a:r>
                <a:rPr lang="en-US" altLang="zh-CN" sz="1600" dirty="0" smtClean="0"/>
                <a:t>  </a:t>
              </a:r>
              <a:r>
                <a:rPr lang="en-US" altLang="zh-CN" sz="1600" dirty="0"/>
                <a:t>5   6  </a:t>
              </a:r>
              <a:r>
                <a:rPr lang="en-US" altLang="zh-CN" sz="1600" dirty="0" smtClean="0"/>
                <a:t>M   </a:t>
              </a:r>
              <a:r>
                <a:rPr lang="en-US" altLang="zh-CN" sz="1600" dirty="0"/>
                <a:t>1   2    3 </a:t>
              </a:r>
              <a:r>
                <a:rPr lang="en-US" altLang="zh-CN" sz="1600" dirty="0" smtClean="0"/>
                <a:t>   </a:t>
              </a:r>
              <a:r>
                <a:rPr lang="en-US" altLang="zh-CN" sz="1600" dirty="0"/>
                <a:t>4   5 </a:t>
              </a:r>
              <a:r>
                <a:rPr lang="en-US" altLang="zh-CN" sz="1600" dirty="0" smtClean="0"/>
                <a:t>   </a:t>
              </a:r>
              <a:r>
                <a:rPr lang="en-US" altLang="zh-CN" sz="1600" dirty="0"/>
                <a:t>6          </a:t>
              </a:r>
              <a:r>
                <a:rPr lang="en-US" altLang="zh-CN" sz="1600" dirty="0" smtClean="0"/>
                <a:t> M    </a:t>
              </a:r>
              <a:r>
                <a:rPr lang="en-US" altLang="zh-CN" sz="1600" dirty="0"/>
                <a:t>1      2     3    4     5  </a:t>
              </a:r>
              <a:r>
                <a:rPr lang="en-US" altLang="zh-CN" sz="1600" dirty="0" smtClean="0"/>
                <a:t>    </a:t>
              </a:r>
              <a:r>
                <a:rPr lang="en-US" altLang="zh-CN" sz="1600" dirty="0"/>
                <a:t>6    </a:t>
              </a:r>
              <a:r>
                <a:rPr lang="en-US" altLang="zh-CN" sz="1600" dirty="0" smtClean="0"/>
                <a:t>  </a:t>
              </a:r>
              <a:r>
                <a:rPr lang="en-US" altLang="zh-CN" sz="1600" dirty="0"/>
                <a:t>7   </a:t>
              </a:r>
              <a:r>
                <a:rPr lang="en-US" altLang="zh-CN" sz="1600" dirty="0" smtClean="0"/>
                <a:t>  </a:t>
              </a:r>
              <a:r>
                <a:rPr lang="en-US" altLang="zh-CN" sz="1600" dirty="0"/>
                <a:t>8</a:t>
              </a:r>
              <a:endParaRPr lang="zh-CN" altLang="en-US" sz="16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247381" y="3681715"/>
              <a:ext cx="6009810" cy="2594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 E.coli                </a:t>
              </a:r>
              <a:r>
                <a:rPr lang="en-US" altLang="zh-CN" sz="12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P. pastoris  MNN9-EndoT                  </a:t>
              </a:r>
              <a:r>
                <a:rPr lang="en-US" altLang="zh-CN" sz="12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      P</a:t>
              </a:r>
              <a:r>
                <a:rPr lang="en-US" altLang="zh-CN" sz="12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. pastoris  </a:t>
              </a:r>
              <a:r>
                <a:rPr lang="en-US" altLang="zh-CN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GS115</a:t>
              </a:r>
              <a:r>
                <a:rPr lang="en-US" altLang="zh-CN" sz="12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endParaRPr lang="zh-CN" altLang="en-US" sz="12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05530" y="4751840"/>
            <a:ext cx="74240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sz="13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S5 </a:t>
            </a:r>
            <a:r>
              <a:rPr lang="en-US" altLang="zh-C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purification of IgG1-Fc. </a:t>
            </a:r>
            <a:r>
              <a:rPr lang="en-US" altLang="zh-CN" sz="13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IgG1-Fc from </a:t>
            </a:r>
            <a:r>
              <a:rPr lang="en-US" altLang="zh-CN" sz="13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 coli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purified with Ni-NTA and IgG1-Fc </a:t>
            </a:r>
            <a:r>
              <a:rPr lang="en-US" altLang="zh-C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altLang="zh-CN" sz="13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13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35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pastoris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purified with Protein G column. The numbers showed the  different eluted fractions.  </a:t>
            </a:r>
          </a:p>
        </p:txBody>
      </p:sp>
      <p:pic>
        <p:nvPicPr>
          <p:cNvPr id="1026" name="Picture 2" descr="C:\Work\work\projects\基金\2019 国自然\Endo\manuscript\Endo-T\Manuscript\Figures\Fig S1.tif"/>
          <p:cNvPicPr>
            <a:picLocks noChangeAspect="1" noChangeArrowheads="1"/>
          </p:cNvPicPr>
          <p:nvPr/>
        </p:nvPicPr>
        <p:blipFill>
          <a:blip r:embed="rId6"/>
          <a:srcRect t="11805" r="52451" b="13303"/>
          <a:stretch>
            <a:fillRect/>
          </a:stretch>
        </p:blipFill>
        <p:spPr bwMode="auto">
          <a:xfrm>
            <a:off x="915566" y="1623529"/>
            <a:ext cx="3669636" cy="25006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81913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8"/>
          <p:cNvSpPr txBox="1"/>
          <p:nvPr/>
        </p:nvSpPr>
        <p:spPr>
          <a:xfrm>
            <a:off x="856631" y="5728399"/>
            <a:ext cx="8014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sz="13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S6  SDS-PAGE and </a:t>
            </a:r>
            <a:r>
              <a:rPr lang="en-US" altLang="zh-CN" sz="135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lectin</a:t>
            </a:r>
            <a:r>
              <a:rPr lang="en-US" altLang="zh-CN" sz="13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blot analysis of </a:t>
            </a:r>
            <a:r>
              <a:rPr lang="en-US" altLang="zh-CN" sz="135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en-US" altLang="zh-CN" sz="13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5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</a:t>
            </a:r>
            <a:r>
              <a:rPr lang="en-US" altLang="zh-CN" sz="13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protein</a:t>
            </a:r>
            <a:r>
              <a:rPr lang="en-US" altLang="zh-CN" sz="135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IgG1-Fc purified from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pastoris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WT (Lane 1) and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pastoris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MNN9-EndoT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(Lane 2) were 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analyzed with </a:t>
            </a:r>
            <a:r>
              <a:rPr lang="en-US" altLang="zh-CN" sz="13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blue (left) or Con A </a:t>
            </a:r>
            <a:r>
              <a:rPr lang="en-US" altLang="zh-CN" sz="13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lectin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blot (right). 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2473580" y="547224"/>
            <a:ext cx="3796861" cy="4948577"/>
            <a:chOff x="2473580" y="547224"/>
            <a:chExt cx="3796861" cy="4948577"/>
          </a:xfrm>
        </p:grpSpPr>
        <p:grpSp>
          <p:nvGrpSpPr>
            <p:cNvPr id="20" name="组合 19"/>
            <p:cNvGrpSpPr/>
            <p:nvPr/>
          </p:nvGrpSpPr>
          <p:grpSpPr>
            <a:xfrm>
              <a:off x="2473580" y="547224"/>
              <a:ext cx="3796861" cy="4948577"/>
              <a:chOff x="2473580" y="547224"/>
              <a:chExt cx="3796861" cy="4948577"/>
            </a:xfrm>
          </p:grpSpPr>
          <p:grpSp>
            <p:nvGrpSpPr>
              <p:cNvPr id="2" name="组合 9"/>
              <p:cNvGrpSpPr/>
              <p:nvPr/>
            </p:nvGrpSpPr>
            <p:grpSpPr>
              <a:xfrm>
                <a:off x="2986399" y="632292"/>
                <a:ext cx="3018775" cy="4494183"/>
                <a:chOff x="2947481" y="496106"/>
                <a:chExt cx="2876380" cy="4163442"/>
              </a:xfrm>
            </p:grpSpPr>
            <p:pic>
              <p:nvPicPr>
                <p:cNvPr id="2050" name="Picture 2" descr="C:\Work\work\projects\基金\2019 国自然\Endo\manuscript\Endo-T\Manuscript\Figures\Manuscript\20190721完整版\20190801\Revision\20191021\20191021-1.Tif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l="37430" t="8360" r="51412" b="48999"/>
                <a:stretch>
                  <a:fillRect/>
                </a:stretch>
              </p:blipFill>
              <p:spPr bwMode="auto">
                <a:xfrm>
                  <a:off x="2957208" y="817123"/>
                  <a:ext cx="1236427" cy="3842425"/>
                </a:xfrm>
                <a:prstGeom prst="rect">
                  <a:avLst/>
                </a:prstGeom>
                <a:noFill/>
              </p:spPr>
            </p:pic>
            <p:sp>
              <p:nvSpPr>
                <p:cNvPr id="9" name="TextBox 8"/>
                <p:cNvSpPr txBox="1"/>
                <p:nvPr/>
              </p:nvSpPr>
              <p:spPr>
                <a:xfrm>
                  <a:off x="2947481" y="496106"/>
                  <a:ext cx="2876380" cy="3421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 smtClean="0"/>
                    <a:t>M     1      2                     1         2</a:t>
                  </a:r>
                </a:p>
              </p:txBody>
            </p:sp>
          </p:grpSp>
          <p:grpSp>
            <p:nvGrpSpPr>
              <p:cNvPr id="4" name="组合 17"/>
              <p:cNvGrpSpPr/>
              <p:nvPr/>
            </p:nvGrpSpPr>
            <p:grpSpPr>
              <a:xfrm>
                <a:off x="2473580" y="547224"/>
                <a:ext cx="550151" cy="3580442"/>
                <a:chOff x="2269293" y="323488"/>
                <a:chExt cx="550151" cy="3580442"/>
              </a:xfrm>
            </p:grpSpPr>
            <p:sp>
              <p:nvSpPr>
                <p:cNvPr id="11" name="矩形 10"/>
                <p:cNvSpPr/>
                <p:nvPr/>
              </p:nvSpPr>
              <p:spPr>
                <a:xfrm>
                  <a:off x="2269293" y="323488"/>
                  <a:ext cx="550151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600" b="1" dirty="0"/>
                    <a:t>MW</a:t>
                  </a:r>
                </a:p>
                <a:p>
                  <a:r>
                    <a:rPr lang="en-US" altLang="zh-CN" sz="1600" b="1" dirty="0" err="1"/>
                    <a:t>kDa</a:t>
                  </a:r>
                  <a:endParaRPr lang="zh-CN" altLang="en-US" sz="1600" dirty="0"/>
                </a:p>
              </p:txBody>
            </p:sp>
            <p:sp>
              <p:nvSpPr>
                <p:cNvPr id="12" name="文本框 17"/>
                <p:cNvSpPr txBox="1"/>
                <p:nvPr/>
              </p:nvSpPr>
              <p:spPr>
                <a:xfrm>
                  <a:off x="2314449" y="1094501"/>
                  <a:ext cx="49725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b="1" dirty="0"/>
                    <a:t>100</a:t>
                  </a:r>
                  <a:endParaRPr lang="zh-CN" altLang="en-US" sz="1600" b="1" dirty="0"/>
                </a:p>
              </p:txBody>
            </p:sp>
            <p:sp>
              <p:nvSpPr>
                <p:cNvPr id="13" name="文本框 17"/>
                <p:cNvSpPr txBox="1"/>
                <p:nvPr/>
              </p:nvSpPr>
              <p:spPr>
                <a:xfrm>
                  <a:off x="2311201" y="1441461"/>
                  <a:ext cx="486030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b="1" dirty="0" smtClean="0"/>
                    <a:t>  70</a:t>
                  </a:r>
                </a:p>
              </p:txBody>
            </p:sp>
            <p:sp>
              <p:nvSpPr>
                <p:cNvPr id="14" name="文本框 17"/>
                <p:cNvSpPr txBox="1"/>
                <p:nvPr/>
              </p:nvSpPr>
              <p:spPr>
                <a:xfrm>
                  <a:off x="2408485" y="1811110"/>
                  <a:ext cx="39305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b="1" dirty="0" smtClean="0"/>
                    <a:t>55</a:t>
                  </a:r>
                  <a:endParaRPr lang="zh-CN" altLang="en-US" sz="1600" b="1" dirty="0"/>
                </a:p>
              </p:txBody>
            </p:sp>
            <p:sp>
              <p:nvSpPr>
                <p:cNvPr id="15" name="文本框 17"/>
                <p:cNvSpPr txBox="1"/>
                <p:nvPr/>
              </p:nvSpPr>
              <p:spPr>
                <a:xfrm>
                  <a:off x="2311201" y="2326709"/>
                  <a:ext cx="486030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b="1" dirty="0" smtClean="0"/>
                    <a:t>  40</a:t>
                  </a:r>
                  <a:endParaRPr lang="zh-CN" altLang="en-US" sz="1600" b="1" dirty="0"/>
                </a:p>
              </p:txBody>
            </p:sp>
            <p:sp>
              <p:nvSpPr>
                <p:cNvPr id="16" name="文本框 17"/>
                <p:cNvSpPr txBox="1"/>
                <p:nvPr/>
              </p:nvSpPr>
              <p:spPr>
                <a:xfrm>
                  <a:off x="2385777" y="2936325"/>
                  <a:ext cx="39305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b="1" dirty="0" smtClean="0"/>
                    <a:t>35</a:t>
                  </a:r>
                  <a:endParaRPr lang="zh-CN" altLang="en-US" sz="1600" b="1" dirty="0"/>
                </a:p>
              </p:txBody>
            </p:sp>
            <p:sp>
              <p:nvSpPr>
                <p:cNvPr id="17" name="文本框 17"/>
                <p:cNvSpPr txBox="1"/>
                <p:nvPr/>
              </p:nvSpPr>
              <p:spPr>
                <a:xfrm>
                  <a:off x="2392257" y="3565376"/>
                  <a:ext cx="39305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600" b="1" dirty="0" smtClean="0"/>
                    <a:t>25</a:t>
                  </a:r>
                  <a:endParaRPr lang="zh-CN" altLang="en-US" sz="1600" b="1" dirty="0"/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3054496" y="5126469"/>
                <a:ext cx="32159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err="1" smtClean="0"/>
                  <a:t>Coomassie</a:t>
                </a:r>
                <a:r>
                  <a:rPr lang="en-US" altLang="zh-CN" b="1" dirty="0" smtClean="0"/>
                  <a:t>             Con A-Biotin </a:t>
                </a:r>
                <a:endParaRPr lang="zh-CN" altLang="en-US" b="1" dirty="0"/>
              </a:p>
            </p:txBody>
          </p:sp>
          <p:pic>
            <p:nvPicPr>
              <p:cNvPr id="1027" name="Picture 3" descr="C:\Users\Wang Shengjun\Desktop\cona.tif"/>
              <p:cNvPicPr>
                <a:picLocks noChangeAspect="1" noChangeArrowheads="1"/>
              </p:cNvPicPr>
              <p:nvPr/>
            </p:nvPicPr>
            <p:blipFill>
              <a:blip r:embed="rId3"/>
              <a:srcRect l="10811" t="16204" r="72316" b="20684"/>
              <a:stretch>
                <a:fillRect/>
              </a:stretch>
            </p:blipFill>
            <p:spPr bwMode="auto">
              <a:xfrm>
                <a:off x="4786053" y="1011677"/>
                <a:ext cx="1215958" cy="4114800"/>
              </a:xfrm>
              <a:prstGeom prst="rect">
                <a:avLst/>
              </a:prstGeom>
              <a:noFill/>
            </p:spPr>
          </p:pic>
        </p:grpSp>
        <p:sp>
          <p:nvSpPr>
            <p:cNvPr id="21" name="文本框 17"/>
            <p:cNvSpPr txBox="1"/>
            <p:nvPr/>
          </p:nvSpPr>
          <p:spPr>
            <a:xfrm>
              <a:off x="4363749" y="1295539"/>
              <a:ext cx="4972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/>
                <a:t>100</a:t>
              </a:r>
              <a:endParaRPr lang="zh-CN" altLang="en-US" sz="1600" b="1" dirty="0"/>
            </a:p>
          </p:txBody>
        </p:sp>
        <p:sp>
          <p:nvSpPr>
            <p:cNvPr id="22" name="文本框 17"/>
            <p:cNvSpPr txBox="1"/>
            <p:nvPr/>
          </p:nvSpPr>
          <p:spPr>
            <a:xfrm>
              <a:off x="4360502" y="1632769"/>
              <a:ext cx="4860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/>
                <a:t>  70</a:t>
              </a:r>
            </a:p>
          </p:txBody>
        </p:sp>
        <p:sp>
          <p:nvSpPr>
            <p:cNvPr id="23" name="文本框 17"/>
            <p:cNvSpPr txBox="1"/>
            <p:nvPr/>
          </p:nvSpPr>
          <p:spPr>
            <a:xfrm>
              <a:off x="4448116" y="2080238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/>
                <a:t>55</a:t>
              </a:r>
              <a:endParaRPr lang="zh-CN" altLang="en-US" sz="1600" b="1" dirty="0"/>
            </a:p>
          </p:txBody>
        </p:sp>
        <p:sp>
          <p:nvSpPr>
            <p:cNvPr id="24" name="文本框 17"/>
            <p:cNvSpPr txBox="1"/>
            <p:nvPr/>
          </p:nvSpPr>
          <p:spPr>
            <a:xfrm>
              <a:off x="4370228" y="2586113"/>
              <a:ext cx="4860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/>
                <a:t>  40</a:t>
              </a:r>
              <a:endParaRPr lang="zh-CN" altLang="en-US" sz="1600" b="1" dirty="0"/>
            </a:p>
          </p:txBody>
        </p:sp>
        <p:sp>
          <p:nvSpPr>
            <p:cNvPr id="25" name="文本框 17"/>
            <p:cNvSpPr txBox="1"/>
            <p:nvPr/>
          </p:nvSpPr>
          <p:spPr>
            <a:xfrm>
              <a:off x="4483717" y="3176272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/>
                <a:t>35</a:t>
              </a:r>
              <a:endParaRPr lang="zh-CN" altLang="en-US" sz="1600" b="1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5" name="图片 7" descr="图片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546"/>
          <a:stretch>
            <a:fillRect/>
          </a:stretch>
        </p:blipFill>
        <p:spPr bwMode="auto">
          <a:xfrm>
            <a:off x="606490" y="-269918"/>
            <a:ext cx="7730748" cy="55793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503853" y="5358584"/>
            <a:ext cx="84472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sz="13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S7  LC/MS-IT-TOF MS analysis </a:t>
            </a:r>
            <a:r>
              <a:rPr lang="en-US" altLang="zh-C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peptide maps from digested recombinant IgG1-Fc proteins. </a:t>
            </a:r>
            <a:r>
              <a:rPr lang="en-US" altLang="zh-C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IgG1-Fc 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 from </a:t>
            </a:r>
            <a:r>
              <a:rPr lang="en-US" altLang="zh-CN" sz="13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135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coli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(upper) and </a:t>
            </a:r>
            <a:r>
              <a:rPr lang="en-US" altLang="zh-CN" sz="13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 pastoris</a:t>
            </a:r>
            <a:r>
              <a:rPr lang="en-US" altLang="zh-C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3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MNN9-EndoT</a:t>
            </a:r>
            <a:r>
              <a:rPr lang="en-US" altLang="zh-C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(lower) 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  <a:r>
              <a:rPr lang="en-US" altLang="zh-C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digested with </a:t>
            </a:r>
            <a:r>
              <a:rPr lang="en-US" altLang="zh-CN" sz="13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Glu</a:t>
            </a:r>
            <a:r>
              <a:rPr lang="en-US" altLang="zh-C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-C, and analyzed by 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LC/MS-IT-TOF. The peak with m/z 713.6287 was assigned as the peptide (P295-QYNSTYRVVSVLTVLHQDWLNGKE-318), while the peak with m/z at 764.3955 was assigned as the peptide (P295-318) with a </a:t>
            </a:r>
            <a:r>
              <a:rPr lang="en-US" altLang="zh-CN" sz="13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HexNAc</a:t>
            </a:r>
            <a:r>
              <a:rPr lang="en-US" altLang="zh-CN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moiety. (4) stands for [M+4H]</a:t>
            </a:r>
            <a:r>
              <a:rPr lang="en-US" altLang="zh-CN" sz="135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4+.</a:t>
            </a:r>
          </a:p>
        </p:txBody>
      </p:sp>
    </p:spTree>
    <p:extLst>
      <p:ext uri="{BB962C8B-B14F-4D97-AF65-F5344CB8AC3E}">
        <p14:creationId xmlns="" xmlns:p14="http://schemas.microsoft.com/office/powerpoint/2010/main" val="1787627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575</TotalTime>
  <Words>996</Words>
  <Application>Microsoft Office PowerPoint</Application>
  <PresentationFormat>全屏显示(4:3)</PresentationFormat>
  <Paragraphs>152</Paragraphs>
  <Slides>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shengjun wang</dc:creator>
  <cp:lastModifiedBy>Wang Shengjun</cp:lastModifiedBy>
  <cp:revision>62</cp:revision>
  <dcterms:created xsi:type="dcterms:W3CDTF">2019-07-06T04:52:36Z</dcterms:created>
  <dcterms:modified xsi:type="dcterms:W3CDTF">2019-12-10T09:05:58Z</dcterms:modified>
</cp:coreProperties>
</file>