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7" autoAdjust="0"/>
    <p:restoredTop sz="86429" autoAdjust="0"/>
  </p:normalViewPr>
  <p:slideViewPr>
    <p:cSldViewPr snapToGrid="0">
      <p:cViewPr varScale="1">
        <p:scale>
          <a:sx n="100" d="100"/>
          <a:sy n="100" d="100"/>
        </p:scale>
        <p:origin x="8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570B25D-5BBB-4921-A89B-93BE8666E536}" type="datetimeFigureOut">
              <a:rPr lang="en-CA" smtClean="0"/>
              <a:t>2019-10-20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B73F134A-F180-4E2F-A385-6DDAEDBC7C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9535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B4770-DB46-4B1A-BBE5-D9700BEDB5F0}" type="datetimeFigureOut">
              <a:rPr lang="en-CA" smtClean="0"/>
              <a:t>2019-10-20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35340-E6AB-4189-A7EF-F2E9E76C2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9904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1" dirty="0" smtClean="0"/>
              <a:t>Figure </a:t>
            </a:r>
            <a:r>
              <a:rPr lang="en-CA" b="1" dirty="0" smtClean="0"/>
              <a:t>S</a:t>
            </a:r>
            <a:r>
              <a:rPr lang="hu-HU" b="1" dirty="0" smtClean="0"/>
              <a:t>2</a:t>
            </a:r>
            <a:r>
              <a:rPr lang="en-CA" b="1" dirty="0" smtClean="0"/>
              <a:t>: </a:t>
            </a:r>
            <a:r>
              <a:rPr lang="en-CA" dirty="0" smtClean="0"/>
              <a:t>Schematic illustration of construction</a:t>
            </a:r>
            <a:r>
              <a:rPr lang="en-CA" baseline="0" dirty="0" smtClean="0"/>
              <a:t> of NRRL3_07789</a:t>
            </a:r>
            <a:r>
              <a:rPr lang="en-CA" dirty="0" smtClean="0"/>
              <a:t> promoter</a:t>
            </a:r>
            <a:r>
              <a:rPr lang="en-CA" baseline="0" dirty="0" smtClean="0"/>
              <a:t> replacement cassette. A fusion PCR of 5’ NRRL3_07789 and CDS regions are fused to the </a:t>
            </a:r>
            <a:r>
              <a:rPr lang="en-CA" baseline="0" dirty="0" err="1" smtClean="0"/>
              <a:t>glaA</a:t>
            </a:r>
            <a:r>
              <a:rPr lang="en-CA" baseline="0" dirty="0" smtClean="0"/>
              <a:t> promoter, making promoter replacement fragment for overexpression. The 2.2 kb fragment is transformed together with gRNA targeting the promoter region of NRRL3_07789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35340-E6AB-4189-A7EF-F2E9E76C2ED8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2166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856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8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1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40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22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586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13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0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727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62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74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DF5BF-BA2C-43AD-A505-4E758F00C703}" type="datetimeFigureOut">
              <a:rPr lang="en-US" smtClean="0"/>
              <a:t>10/20/2019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23D0A-FD63-46BD-B5BF-1E2893317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21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/>
          <p:cNvGrpSpPr/>
          <p:nvPr/>
        </p:nvGrpSpPr>
        <p:grpSpPr>
          <a:xfrm>
            <a:off x="203200" y="709428"/>
            <a:ext cx="11421892" cy="5465004"/>
            <a:chOff x="0" y="53646"/>
            <a:chExt cx="11421892" cy="5465004"/>
          </a:xfrm>
        </p:grpSpPr>
        <p:sp>
          <p:nvSpPr>
            <p:cNvPr id="33" name="Rectangle 32"/>
            <p:cNvSpPr/>
            <p:nvPr/>
          </p:nvSpPr>
          <p:spPr>
            <a:xfrm>
              <a:off x="0" y="1771138"/>
              <a:ext cx="1721708" cy="4587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1200" dirty="0" smtClean="0">
                  <a:solidFill>
                    <a:schemeClr val="tx1"/>
                  </a:solidFill>
                </a:rPr>
                <a:t>Fw_5’promo_07789</a:t>
              </a:r>
              <a:endParaRPr lang="en-CA" sz="1200" dirty="0">
                <a:solidFill>
                  <a:schemeClr val="tx1"/>
                </a:solidFill>
              </a:endParaRPr>
            </a:p>
          </p:txBody>
        </p:sp>
        <p:grpSp>
          <p:nvGrpSpPr>
            <p:cNvPr id="75" name="Group 74"/>
            <p:cNvGrpSpPr/>
            <p:nvPr/>
          </p:nvGrpSpPr>
          <p:grpSpPr>
            <a:xfrm>
              <a:off x="237929" y="53646"/>
              <a:ext cx="11183963" cy="5465004"/>
              <a:chOff x="237929" y="53646"/>
              <a:chExt cx="11183963" cy="5465004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1354094" y="2229883"/>
                <a:ext cx="2600325" cy="36195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i="1" dirty="0" smtClean="0"/>
                  <a:t>5’ NRRL3_07789 (680 bps) </a:t>
                </a:r>
                <a:endParaRPr lang="en-CA" sz="1400" i="1" dirty="0"/>
              </a:p>
            </p:txBody>
          </p:sp>
          <p:cxnSp>
            <p:nvCxnSpPr>
              <p:cNvPr id="4" name="Straight Connector 3"/>
              <p:cNvCxnSpPr/>
              <p:nvPr/>
            </p:nvCxnSpPr>
            <p:spPr>
              <a:xfrm>
                <a:off x="1354094" y="2150079"/>
                <a:ext cx="367614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 flipH="1" flipV="1">
                <a:off x="1631092" y="2042987"/>
                <a:ext cx="90616" cy="10709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flipH="1">
                <a:off x="3624649" y="2150079"/>
                <a:ext cx="329770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3624649" y="2042987"/>
                <a:ext cx="164885" cy="10709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Rectangle 11"/>
              <p:cNvSpPr/>
              <p:nvPr/>
            </p:nvSpPr>
            <p:spPr>
              <a:xfrm>
                <a:off x="7388312" y="2229883"/>
                <a:ext cx="2600325" cy="36195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i="1" dirty="0" smtClean="0"/>
                  <a:t>CDS </a:t>
                </a:r>
                <a:r>
                  <a:rPr lang="en-CA" sz="1400" i="1" dirty="0"/>
                  <a:t>NRRL3_07789 </a:t>
                </a:r>
                <a:r>
                  <a:rPr lang="en-CA" sz="1400" i="1" dirty="0" smtClean="0"/>
                  <a:t>(426 </a:t>
                </a:r>
                <a:r>
                  <a:rPr lang="en-CA" sz="1400" i="1" dirty="0"/>
                  <a:t>bps) </a:t>
                </a:r>
              </a:p>
            </p:txBody>
          </p:sp>
          <p:cxnSp>
            <p:nvCxnSpPr>
              <p:cNvPr id="13" name="Straight Connector 12"/>
              <p:cNvCxnSpPr/>
              <p:nvPr/>
            </p:nvCxnSpPr>
            <p:spPr>
              <a:xfrm>
                <a:off x="7388312" y="2150079"/>
                <a:ext cx="367614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 flipV="1">
                <a:off x="7665310" y="2042987"/>
                <a:ext cx="90616" cy="10709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>
                <a:off x="9658867" y="2150079"/>
                <a:ext cx="329770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V="1">
                <a:off x="9658867" y="2042987"/>
                <a:ext cx="164885" cy="10709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4292312" y="845923"/>
                <a:ext cx="3096000" cy="36195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i="1" dirty="0" err="1" smtClean="0"/>
                  <a:t>PglaA</a:t>
                </a:r>
                <a:r>
                  <a:rPr lang="en-CA" sz="1400" i="1" dirty="0" smtClean="0"/>
                  <a:t> (1.1 kb)</a:t>
                </a:r>
                <a:endParaRPr lang="en-CA" sz="1400" i="1" dirty="0"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4292312" y="770238"/>
                <a:ext cx="367614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 flipV="1">
                <a:off x="4569310" y="663146"/>
                <a:ext cx="90616" cy="10709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H="1">
                <a:off x="7058542" y="770238"/>
                <a:ext cx="329770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V="1">
                <a:off x="7058542" y="663146"/>
                <a:ext cx="164885" cy="10709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 flipV="1">
                <a:off x="4160108" y="543697"/>
                <a:ext cx="132204" cy="226541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V="1">
                <a:off x="7388312" y="543697"/>
                <a:ext cx="206974" cy="22654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2" name="Rectangle 31"/>
              <p:cNvSpPr/>
              <p:nvPr/>
            </p:nvSpPr>
            <p:spPr>
              <a:xfrm>
                <a:off x="3064476" y="5287669"/>
                <a:ext cx="4710744" cy="23098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b="1" dirty="0" smtClean="0">
                    <a:solidFill>
                      <a:schemeClr val="tx1"/>
                    </a:solidFill>
                  </a:rPr>
                  <a:t>NRRL3_07789 promoter replacement cassette (2.2 Kb)</a:t>
                </a:r>
                <a:endParaRPr lang="en-CA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3770240" y="1813614"/>
                <a:ext cx="1598140" cy="4587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200" dirty="0" smtClean="0">
                    <a:solidFill>
                      <a:schemeClr val="tx1"/>
                    </a:solidFill>
                  </a:rPr>
                  <a:t>Rv_5’promo_07789</a:t>
                </a:r>
                <a:endParaRPr lang="en-CA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6053512" y="1771138"/>
                <a:ext cx="1721708" cy="4587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200" dirty="0" smtClean="0">
                    <a:solidFill>
                      <a:schemeClr val="tx1"/>
                    </a:solidFill>
                  </a:rPr>
                  <a:t>Fw_CDS_07789</a:t>
                </a:r>
                <a:endParaRPr lang="en-CA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9823752" y="1813614"/>
                <a:ext cx="1598140" cy="4587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200" dirty="0" smtClean="0">
                    <a:solidFill>
                      <a:schemeClr val="tx1"/>
                    </a:solidFill>
                  </a:rPr>
                  <a:t>Rv_CDS_07789</a:t>
                </a:r>
                <a:endParaRPr lang="en-CA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3453187" y="53646"/>
                <a:ext cx="1721708" cy="4587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200" dirty="0" smtClean="0">
                    <a:solidFill>
                      <a:schemeClr val="tx1"/>
                    </a:solidFill>
                  </a:rPr>
                  <a:t>Fw_glaA_07789</a:t>
                </a:r>
                <a:endParaRPr lang="en-CA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7223427" y="96122"/>
                <a:ext cx="1598140" cy="4587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200" dirty="0" smtClean="0">
                    <a:solidFill>
                      <a:schemeClr val="tx1"/>
                    </a:solidFill>
                  </a:rPr>
                  <a:t>Rv_glaA_07789</a:t>
                </a:r>
                <a:endParaRPr lang="en-CA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2" name="Straight Arrow Connector 41"/>
              <p:cNvCxnSpPr/>
              <p:nvPr/>
            </p:nvCxnSpPr>
            <p:spPr>
              <a:xfrm>
                <a:off x="3278659" y="512391"/>
                <a:ext cx="939114" cy="15075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4" name="Rectangle 43"/>
              <p:cNvSpPr/>
              <p:nvPr/>
            </p:nvSpPr>
            <p:spPr>
              <a:xfrm>
                <a:off x="1653091" y="311493"/>
                <a:ext cx="1721708" cy="4587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200" dirty="0" smtClean="0">
                    <a:solidFill>
                      <a:schemeClr val="tx1"/>
                    </a:solidFill>
                  </a:rPr>
                  <a:t>Overlap sequence of 5’ NRRL3_07789</a:t>
                </a:r>
                <a:endParaRPr lang="en-CA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507373" y="432587"/>
                <a:ext cx="1721708" cy="4587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200" dirty="0" smtClean="0">
                    <a:solidFill>
                      <a:schemeClr val="tx1"/>
                    </a:solidFill>
                  </a:rPr>
                  <a:t>Overlap sequence of 5’ NRRL3_07789</a:t>
                </a:r>
                <a:endParaRPr lang="en-CA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7" name="Straight Arrow Connector 46"/>
              <p:cNvCxnSpPr/>
              <p:nvPr/>
            </p:nvCxnSpPr>
            <p:spPr>
              <a:xfrm flipH="1">
                <a:off x="7553197" y="587768"/>
                <a:ext cx="1022393" cy="6919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2" name="Rectangle 51"/>
              <p:cNvSpPr/>
              <p:nvPr/>
            </p:nvSpPr>
            <p:spPr>
              <a:xfrm>
                <a:off x="4175895" y="4382540"/>
                <a:ext cx="3096000" cy="36195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i="1" dirty="0" err="1" smtClean="0"/>
                  <a:t>PglaA</a:t>
                </a:r>
                <a:r>
                  <a:rPr lang="en-CA" sz="1400" i="1" dirty="0" smtClean="0"/>
                  <a:t> (1.1 kb)</a:t>
                </a:r>
                <a:endParaRPr lang="en-CA" sz="1400" i="1" dirty="0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1576259" y="4382540"/>
                <a:ext cx="2600325" cy="36195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i="1" dirty="0" smtClean="0"/>
                  <a:t>5’ NRRL3_07789 (680 bps) </a:t>
                </a:r>
                <a:endParaRPr lang="en-CA" sz="1400" i="1" dirty="0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7275427" y="4382540"/>
                <a:ext cx="2600325" cy="36195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400" i="1" dirty="0" smtClean="0"/>
                  <a:t>CDS </a:t>
                </a:r>
                <a:r>
                  <a:rPr lang="en-CA" sz="1400" i="1" dirty="0"/>
                  <a:t>NRRL3_07789 </a:t>
                </a:r>
                <a:r>
                  <a:rPr lang="en-CA" sz="1400" i="1" dirty="0" smtClean="0"/>
                  <a:t>(426 </a:t>
                </a:r>
                <a:r>
                  <a:rPr lang="en-CA" sz="1400" i="1" dirty="0"/>
                  <a:t>bps) </a:t>
                </a:r>
              </a:p>
            </p:txBody>
          </p:sp>
          <p:cxnSp>
            <p:nvCxnSpPr>
              <p:cNvPr id="55" name="Straight Connector 54"/>
              <p:cNvCxnSpPr/>
              <p:nvPr/>
            </p:nvCxnSpPr>
            <p:spPr>
              <a:xfrm>
                <a:off x="1592023" y="4316383"/>
                <a:ext cx="367614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flipH="1" flipV="1">
                <a:off x="1869021" y="4209291"/>
                <a:ext cx="90616" cy="10709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7" name="Rectangle 56"/>
              <p:cNvSpPr/>
              <p:nvPr/>
            </p:nvSpPr>
            <p:spPr>
              <a:xfrm>
                <a:off x="237929" y="3937442"/>
                <a:ext cx="1721708" cy="4587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200" dirty="0" smtClean="0">
                    <a:solidFill>
                      <a:schemeClr val="tx1"/>
                    </a:solidFill>
                  </a:rPr>
                  <a:t>Fw_5’promo_07789</a:t>
                </a:r>
                <a:endParaRPr lang="en-CA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8" name="Straight Connector 57"/>
              <p:cNvCxnSpPr/>
              <p:nvPr/>
            </p:nvCxnSpPr>
            <p:spPr>
              <a:xfrm flipH="1">
                <a:off x="9535172" y="4329768"/>
                <a:ext cx="329770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flipV="1">
                <a:off x="9535172" y="4222676"/>
                <a:ext cx="164885" cy="107092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0" name="Rectangle 59"/>
              <p:cNvSpPr/>
              <p:nvPr/>
            </p:nvSpPr>
            <p:spPr>
              <a:xfrm>
                <a:off x="9700057" y="3993303"/>
                <a:ext cx="1598140" cy="4587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200" dirty="0" smtClean="0">
                    <a:solidFill>
                      <a:schemeClr val="tx1"/>
                    </a:solidFill>
                  </a:rPr>
                  <a:t>Rv_CDS_07789</a:t>
                </a:r>
                <a:endParaRPr lang="en-CA" sz="12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2" name="Straight Arrow Connector 61"/>
              <p:cNvCxnSpPr/>
              <p:nvPr/>
            </p:nvCxnSpPr>
            <p:spPr>
              <a:xfrm>
                <a:off x="5750011" y="1631092"/>
                <a:ext cx="8238" cy="257819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4020065" y="2660822"/>
                <a:ext cx="1729946" cy="840259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 flipH="1">
                <a:off x="5758249" y="2660822"/>
                <a:ext cx="1630063" cy="840259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4" name="Rectangle 73"/>
              <p:cNvSpPr/>
              <p:nvPr/>
            </p:nvSpPr>
            <p:spPr>
              <a:xfrm>
                <a:off x="6053511" y="3609989"/>
                <a:ext cx="1005031" cy="2795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1200" b="1" dirty="0" smtClean="0">
                    <a:solidFill>
                      <a:schemeClr val="tx1"/>
                    </a:solidFill>
                  </a:rPr>
                  <a:t>Fusion PCR</a:t>
                </a:r>
                <a:endParaRPr lang="en-CA" sz="1200" b="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6" name="Rectangle 45"/>
          <p:cNvSpPr/>
          <p:nvPr/>
        </p:nvSpPr>
        <p:spPr>
          <a:xfrm>
            <a:off x="157892" y="67800"/>
            <a:ext cx="1721708" cy="458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200" b="1" dirty="0" smtClean="0">
                <a:solidFill>
                  <a:schemeClr val="tx1"/>
                </a:solidFill>
              </a:rPr>
              <a:t>Figure </a:t>
            </a:r>
            <a:r>
              <a:rPr lang="en-CA" sz="1200" b="1" dirty="0" smtClean="0">
                <a:solidFill>
                  <a:schemeClr val="tx1"/>
                </a:solidFill>
              </a:rPr>
              <a:t>S</a:t>
            </a:r>
            <a:r>
              <a:rPr lang="hu-HU" sz="1200" b="1" dirty="0" smtClean="0">
                <a:solidFill>
                  <a:schemeClr val="tx1"/>
                </a:solidFill>
              </a:rPr>
              <a:t>2</a:t>
            </a:r>
            <a:endParaRPr lang="en-CA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347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2235</TotalTime>
  <Words>123</Words>
  <Application>Microsoft Office PowerPoint</Application>
  <PresentationFormat>Szélesvásznú</PresentationFormat>
  <Paragraphs>21</Paragraphs>
  <Slides>1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 Tsang</dc:creator>
  <cp:lastModifiedBy>Levente</cp:lastModifiedBy>
  <cp:revision>36</cp:revision>
  <cp:lastPrinted>2018-04-10T18:08:07Z</cp:lastPrinted>
  <dcterms:created xsi:type="dcterms:W3CDTF">2017-11-08T23:13:06Z</dcterms:created>
  <dcterms:modified xsi:type="dcterms:W3CDTF">2019-10-20T09:16:33Z</dcterms:modified>
</cp:coreProperties>
</file>