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>
        <p:scale>
          <a:sx n="93" d="100"/>
          <a:sy n="93" d="100"/>
        </p:scale>
        <p:origin x="34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9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26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0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3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9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9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9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9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5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8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1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7D77C2-1CD0-9C10-389E-E9F76C81D5BA}"/>
              </a:ext>
            </a:extLst>
          </p:cNvPr>
          <p:cNvSpPr/>
          <p:nvPr/>
        </p:nvSpPr>
        <p:spPr>
          <a:xfrm>
            <a:off x="660233" y="500829"/>
            <a:ext cx="53665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Additional File 2: </a:t>
            </a:r>
            <a:r>
              <a:rPr lang="en-U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Primary structure of recombinant proteins - LC MS data  </a:t>
            </a:r>
            <a:endParaRPr lang="en-US" sz="1200" dirty="0">
              <a:solidFill>
                <a:srgbClr val="FF00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BF7FD6-D9DA-2BDD-07C9-6AE2E333EAF6}"/>
              </a:ext>
            </a:extLst>
          </p:cNvPr>
          <p:cNvSpPr/>
          <p:nvPr/>
        </p:nvSpPr>
        <p:spPr>
          <a:xfrm>
            <a:off x="465185" y="771723"/>
            <a:ext cx="4665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2(a)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483105-5985-A40B-067C-60B1D27698FC}"/>
              </a:ext>
            </a:extLst>
          </p:cNvPr>
          <p:cNvSpPr/>
          <p:nvPr/>
        </p:nvSpPr>
        <p:spPr>
          <a:xfrm>
            <a:off x="465185" y="2776182"/>
            <a:ext cx="4571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2(b)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739903-0DB6-93A6-A8FB-AC13E9F8D8EE}"/>
              </a:ext>
            </a:extLst>
          </p:cNvPr>
          <p:cNvSpPr/>
          <p:nvPr/>
        </p:nvSpPr>
        <p:spPr>
          <a:xfrm>
            <a:off x="465185" y="8281041"/>
            <a:ext cx="5797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Primary structure of recombinant proteins PAF and PAF/GNA.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Additional residues </a:t>
            </a: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EAEAAA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remain in expressed products due to incomplete processing of the alpha factor sequence by yeast dipeptidyl aminopeptidase, and the additional alanine is a consequence of gene insertion via a </a:t>
            </a:r>
            <a:r>
              <a:rPr lang="en-GB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Pst</a:t>
            </a:r>
            <a:r>
              <a:rPr lang="en-GB" sz="1000" i="1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restriction site. The PA1b sequence is depicted in red, PA1a in blue, GNA in green and the linker region and histidine tags are in black. </a:t>
            </a: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LC-MS data obtained from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ProAlanase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chymotrypsin digests of the PAF and PAF/GNA protein products. Blue bars depict identified peptides.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A9F617-031B-2FDA-5522-281FC61863BD}"/>
              </a:ext>
            </a:extLst>
          </p:cNvPr>
          <p:cNvGrpSpPr/>
          <p:nvPr/>
        </p:nvGrpSpPr>
        <p:grpSpPr>
          <a:xfrm>
            <a:off x="869828" y="847332"/>
            <a:ext cx="5092400" cy="1789286"/>
            <a:chOff x="869828" y="847332"/>
            <a:chExt cx="5092400" cy="178928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36062E-C4E2-44A3-F5FE-D12ED3272FFE}"/>
                </a:ext>
              </a:extLst>
            </p:cNvPr>
            <p:cNvSpPr txBox="1"/>
            <p:nvPr/>
          </p:nvSpPr>
          <p:spPr>
            <a:xfrm>
              <a:off x="895771" y="860623"/>
              <a:ext cx="5066457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GB" sz="11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PAF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GB" sz="1100" dirty="0">
                  <a:solidFill>
                    <a:schemeClr val="bg2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EAEAAA</a:t>
              </a:r>
              <a:r>
                <a:rPr lang="en-GB" sz="1100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ASCNGVCSPFEMPPCGSSACRCIPVGLLIGYCRNPSG</a:t>
              </a:r>
              <a:r>
                <a:rPr lang="en-GB" sz="1100" dirty="0">
                  <a:solidFill>
                    <a:schemeClr val="accent1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VFLKGNDEHPNLCESDADCKKKGSGNFCGHYPNPDIEYGWCFASKSEAEDVFSKITPKDLLKSVSTA</a:t>
              </a:r>
              <a:r>
                <a:rPr lang="en-GB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VDHHHHHH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085C9F-8431-7E01-0841-6BFA18E08AF3}"/>
                </a:ext>
              </a:extLst>
            </p:cNvPr>
            <p:cNvSpPr txBox="1"/>
            <p:nvPr/>
          </p:nvSpPr>
          <p:spPr>
            <a:xfrm>
              <a:off x="895771" y="1671378"/>
              <a:ext cx="5066456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GB" sz="11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PAF/GNA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GB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EAEAAA</a:t>
              </a:r>
              <a:r>
                <a:rPr lang="en-GB" sz="1100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ASCNGVCSPFEMPPCGSSACRCIPVGLLIGYCRNPSG</a:t>
              </a:r>
              <a:r>
                <a:rPr lang="en-GB" sz="11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VFLKGNDEHPNLCESDADCKKKGSGNFCGHYPNPDIEYGWCFASKSEAEDVFSKITPKDLLKSVSTA</a:t>
              </a:r>
              <a:r>
                <a:rPr lang="en-GB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AAA</a:t>
              </a:r>
              <a:r>
                <a:rPr lang="en-GB" sz="1100" dirty="0">
                  <a:solidFill>
                    <a:schemeClr val="accent6">
                      <a:lumMod val="75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DNILYSGETLSTGEFLNYGSFVFIMQEDCNLVLYDVDKPIWATNTGGLSRSCFLSMQTDGNLVVYNPSNKPIWASNTGGQNGNYVCILQKDRNVVIYGTDRWATG</a:t>
              </a:r>
              <a:r>
                <a:rPr lang="en-GB" sz="11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VDHHHHHH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88CD80-B092-14EA-F6BE-F042B99A2E77}"/>
                </a:ext>
              </a:extLst>
            </p:cNvPr>
            <p:cNvSpPr/>
            <p:nvPr/>
          </p:nvSpPr>
          <p:spPr>
            <a:xfrm>
              <a:off x="869828" y="847332"/>
              <a:ext cx="5071867" cy="17892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96637A-2276-C8E5-689D-AF7340C184F6}"/>
              </a:ext>
            </a:extLst>
          </p:cNvPr>
          <p:cNvGrpSpPr/>
          <p:nvPr/>
        </p:nvGrpSpPr>
        <p:grpSpPr>
          <a:xfrm>
            <a:off x="850234" y="2765537"/>
            <a:ext cx="5098930" cy="5433872"/>
            <a:chOff x="863297" y="3240227"/>
            <a:chExt cx="5098930" cy="543387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7328796-2FD1-9788-C771-4C6F949E8B02}"/>
                </a:ext>
              </a:extLst>
            </p:cNvPr>
            <p:cNvGrpSpPr/>
            <p:nvPr/>
          </p:nvGrpSpPr>
          <p:grpSpPr>
            <a:xfrm>
              <a:off x="863297" y="3240227"/>
              <a:ext cx="5063045" cy="5320681"/>
              <a:chOff x="863297" y="3240227"/>
              <a:chExt cx="5063045" cy="5320681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33044B4-0C6B-E2B0-3FA8-7674C3CDA5B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8" r="14769"/>
              <a:stretch/>
            </p:blipFill>
            <p:spPr>
              <a:xfrm>
                <a:off x="887775" y="3429618"/>
                <a:ext cx="5014088" cy="214885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B784A783-F15C-F63E-13AD-E75E8FB0ABB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5741"/>
              <a:stretch/>
            </p:blipFill>
            <p:spPr>
              <a:xfrm>
                <a:off x="863297" y="5827228"/>
                <a:ext cx="5063045" cy="2733680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C0EA08-A41F-2DBC-7A8B-34F75D8AD198}"/>
                  </a:ext>
                </a:extLst>
              </p:cNvPr>
              <p:cNvSpPr txBox="1"/>
              <p:nvPr/>
            </p:nvSpPr>
            <p:spPr>
              <a:xfrm>
                <a:off x="905653" y="3240227"/>
                <a:ext cx="46990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GB" sz="1200" b="1" dirty="0">
                    <a:cs typeface="Courier New" panose="02070309020205020404" pitchFamily="49" charset="0"/>
                  </a:rPr>
                  <a:t>PAF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42CE2E-4320-27AF-5C03-CB7201873D19}"/>
                  </a:ext>
                </a:extLst>
              </p:cNvPr>
              <p:cNvSpPr txBox="1"/>
              <p:nvPr/>
            </p:nvSpPr>
            <p:spPr>
              <a:xfrm>
                <a:off x="880904" y="5614478"/>
                <a:ext cx="923148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GB" sz="1200" b="1" dirty="0">
                    <a:cs typeface="Courier New" panose="02070309020205020404" pitchFamily="49" charset="0"/>
                  </a:rPr>
                  <a:t>PAF/GNA</a:t>
                </a: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1918439-2E18-7A56-9D63-BD92994C898D}"/>
                </a:ext>
              </a:extLst>
            </p:cNvPr>
            <p:cNvSpPr/>
            <p:nvPr/>
          </p:nvSpPr>
          <p:spPr>
            <a:xfrm>
              <a:off x="890360" y="3268672"/>
              <a:ext cx="5071867" cy="54054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6531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</TotalTime>
  <Words>136</Words>
  <Application>Microsoft Macintosh PowerPoint</Application>
  <PresentationFormat>A4 Paper (210x297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Courier New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FITCHES, ELAINE C.</dc:creator>
  <cp:lastModifiedBy>FITCHES, ELAINE C.</cp:lastModifiedBy>
  <cp:revision>11</cp:revision>
  <dcterms:created xsi:type="dcterms:W3CDTF">2023-05-31T11:32:03Z</dcterms:created>
  <dcterms:modified xsi:type="dcterms:W3CDTF">2023-07-19T08:23:12Z</dcterms:modified>
</cp:coreProperties>
</file>