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03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D2281-C3A5-4FFB-A724-F15C9C31CAEE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5F225-52AB-43EF-88D0-578D263512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70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183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92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17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54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85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65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06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214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45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44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204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F7D5-E39D-4B01-9FF8-1A48483845D0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FAD72-FFC7-4AE9-8494-81E346023B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42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1367144" y="4997808"/>
            <a:ext cx="6605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Fig.S1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Construction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lang="en-US" altLang="ko-KR" sz="12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HAC1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overexpressed strain. </a:t>
            </a:r>
            <a:r>
              <a:rPr lang="en-US" altLang="ko-KR" sz="12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HAC1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vector, pTU2-HAC1 was integrated into the transposon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(YDRCTy1-1) loci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chromosome by linearization at the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Ty1-1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fragment. </a:t>
            </a:r>
            <a:r>
              <a:rPr lang="en-US" altLang="ko-KR" sz="12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URA3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vector backbone were removed by homologous recombination at direct 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repeats (</a:t>
            </a:r>
            <a:r>
              <a:rPr lang="en-US" altLang="ko-KR" sz="12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◀</a:t>
            </a:r>
            <a:r>
              <a:rPr lang="en-US" altLang="ko-K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ko-KR" altLang="en-US" sz="1200">
              <a:latin typeface="Times New Roman" panose="02020603050405020304" pitchFamily="18" charset="0"/>
              <a:ea typeface="나눔스퀘어OTF ExtraBold" panose="020B0600000101010101" pitchFamily="34" charset="-127"/>
              <a:cs typeface="Times New Roman" panose="02020603050405020304" pitchFamily="18" charset="0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472984" y="787445"/>
            <a:ext cx="6071839" cy="3616072"/>
            <a:chOff x="1472984" y="787445"/>
            <a:chExt cx="6071839" cy="3616072"/>
          </a:xfrm>
        </p:grpSpPr>
        <p:cxnSp>
          <p:nvCxnSpPr>
            <p:cNvPr id="19" name="직선 연결선 18"/>
            <p:cNvCxnSpPr/>
            <p:nvPr/>
          </p:nvCxnSpPr>
          <p:spPr>
            <a:xfrm>
              <a:off x="4496247" y="3218751"/>
              <a:ext cx="2068083" cy="0"/>
            </a:xfrm>
            <a:prstGeom prst="line">
              <a:avLst/>
            </a:prstGeom>
            <a:ln w="4762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모서리가 둥근 직사각형 1"/>
            <p:cNvSpPr/>
            <p:nvPr/>
          </p:nvSpPr>
          <p:spPr>
            <a:xfrm flipV="1">
              <a:off x="2553979" y="1773712"/>
              <a:ext cx="3186885" cy="637055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3" name="오각형 2"/>
            <p:cNvSpPr/>
            <p:nvPr/>
          </p:nvSpPr>
          <p:spPr>
            <a:xfrm>
              <a:off x="3212508" y="1675611"/>
              <a:ext cx="2037288" cy="206121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오각형 3"/>
            <p:cNvSpPr/>
            <p:nvPr/>
          </p:nvSpPr>
          <p:spPr>
            <a:xfrm flipH="1">
              <a:off x="5331258" y="1634655"/>
              <a:ext cx="171596" cy="288032"/>
            </a:xfrm>
            <a:prstGeom prst="homePlate">
              <a:avLst>
                <a:gd name="adj" fmla="val 10000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5" name="오각형 4"/>
            <p:cNvSpPr/>
            <p:nvPr/>
          </p:nvSpPr>
          <p:spPr>
            <a:xfrm flipH="1">
              <a:off x="2770003" y="1634655"/>
              <a:ext cx="171596" cy="288032"/>
            </a:xfrm>
            <a:prstGeom prst="homePlate">
              <a:avLst>
                <a:gd name="adj" fmla="val 10000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6" name="오각형 5"/>
            <p:cNvSpPr/>
            <p:nvPr/>
          </p:nvSpPr>
          <p:spPr>
            <a:xfrm flipH="1">
              <a:off x="3005273" y="1675611"/>
              <a:ext cx="295103" cy="20612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오각형 6"/>
            <p:cNvSpPr/>
            <p:nvPr/>
          </p:nvSpPr>
          <p:spPr>
            <a:xfrm flipH="1">
              <a:off x="2979684" y="2306087"/>
              <a:ext cx="669930" cy="220976"/>
            </a:xfrm>
            <a:prstGeom prst="homePlat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dirty="0" err="1" smtClean="0">
                  <a:solidFill>
                    <a:schemeClr val="tx1"/>
                  </a:solidFill>
                </a:rPr>
                <a:t>URA3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8" name="오각형 7"/>
            <p:cNvSpPr/>
            <p:nvPr/>
          </p:nvSpPr>
          <p:spPr>
            <a:xfrm>
              <a:off x="4667848" y="1672880"/>
              <a:ext cx="581805" cy="206120"/>
            </a:xfrm>
            <a:prstGeom prst="homePlate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bg1"/>
                  </a:solidFill>
                </a:rPr>
                <a:t>GAL7t</a:t>
              </a:r>
              <a:endParaRPr lang="ko-KR" altLang="en-US" sz="1100" b="1" i="1" dirty="0">
                <a:solidFill>
                  <a:schemeClr val="bg1"/>
                </a:solidFill>
              </a:endParaRPr>
            </a:p>
          </p:txBody>
        </p:sp>
        <p:sp>
          <p:nvSpPr>
            <p:cNvPr id="9" name="오각형 8"/>
            <p:cNvSpPr/>
            <p:nvPr/>
          </p:nvSpPr>
          <p:spPr>
            <a:xfrm flipH="1">
              <a:off x="4794059" y="2306087"/>
              <a:ext cx="669930" cy="220976"/>
            </a:xfrm>
            <a:prstGeom prst="homePlat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dirty="0" smtClean="0">
                  <a:solidFill>
                    <a:schemeClr val="tx1"/>
                  </a:solidFill>
                </a:rPr>
                <a:t>Amp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10" name="오각형 9"/>
            <p:cNvSpPr/>
            <p:nvPr/>
          </p:nvSpPr>
          <p:spPr>
            <a:xfrm>
              <a:off x="4095142" y="1671388"/>
              <a:ext cx="687900" cy="206122"/>
            </a:xfrm>
            <a:prstGeom prst="homePlat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HAC1 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11" name="오각형 10"/>
            <p:cNvSpPr/>
            <p:nvPr/>
          </p:nvSpPr>
          <p:spPr>
            <a:xfrm flipH="1">
              <a:off x="3405177" y="1671387"/>
              <a:ext cx="235091" cy="206122"/>
            </a:xfrm>
            <a:prstGeom prst="homePlate">
              <a:avLst>
                <a:gd name="adj" fmla="val 0"/>
              </a:avLst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오각형 11"/>
            <p:cNvSpPr/>
            <p:nvPr/>
          </p:nvSpPr>
          <p:spPr>
            <a:xfrm>
              <a:off x="3497212" y="1671387"/>
              <a:ext cx="719122" cy="206122"/>
            </a:xfrm>
            <a:prstGeom prst="homePlate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GAL10p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90433" y="3491874"/>
              <a:ext cx="31543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smtClean="0"/>
                <a:t>Pop-out of plasmid</a:t>
              </a:r>
              <a:r>
                <a:rPr lang="ko-KR" altLang="en-US" sz="1200" smtClean="0"/>
                <a:t> </a:t>
              </a:r>
              <a:r>
                <a:rPr lang="en-US" altLang="ko-KR" sz="1200" smtClean="0"/>
                <a:t>backbone </a:t>
              </a:r>
            </a:p>
            <a:p>
              <a:r>
                <a:rPr lang="en-US" altLang="ko-KR" sz="1200" smtClean="0"/>
                <a:t>by homologous recombination at direct repeats</a:t>
              </a:r>
              <a:endParaRPr lang="ko-KR" altLang="en-US" sz="1200" dirty="0"/>
            </a:p>
          </p:txBody>
        </p:sp>
        <p:sp>
          <p:nvSpPr>
            <p:cNvPr id="14" name="오각형 13"/>
            <p:cNvSpPr/>
            <p:nvPr/>
          </p:nvSpPr>
          <p:spPr>
            <a:xfrm>
              <a:off x="3779486" y="3115690"/>
              <a:ext cx="587051" cy="206122"/>
            </a:xfrm>
            <a:prstGeom prst="homePlate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bg1"/>
                  </a:solidFill>
                </a:rPr>
                <a:t>GAL7t</a:t>
              </a:r>
              <a:endParaRPr lang="ko-KR" altLang="en-US" sz="1100" b="1" i="1" dirty="0">
                <a:solidFill>
                  <a:schemeClr val="bg1"/>
                </a:solidFill>
              </a:endParaRPr>
            </a:p>
          </p:txBody>
        </p:sp>
        <p:sp>
          <p:nvSpPr>
            <p:cNvPr id="15" name="오각형 14"/>
            <p:cNvSpPr/>
            <p:nvPr/>
          </p:nvSpPr>
          <p:spPr>
            <a:xfrm>
              <a:off x="3172378" y="3115690"/>
              <a:ext cx="687900" cy="206122"/>
            </a:xfrm>
            <a:prstGeom prst="homePlat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HAC1</a:t>
              </a:r>
              <a:endParaRPr lang="ko-KR" altLang="en-US" sz="1050" b="1" i="1" dirty="0">
                <a:solidFill>
                  <a:schemeClr val="tx1"/>
                </a:solidFill>
              </a:endParaRPr>
            </a:p>
          </p:txBody>
        </p:sp>
        <p:sp>
          <p:nvSpPr>
            <p:cNvPr id="16" name="오각형 15"/>
            <p:cNvSpPr/>
            <p:nvPr/>
          </p:nvSpPr>
          <p:spPr>
            <a:xfrm>
              <a:off x="2574448" y="3115690"/>
              <a:ext cx="719122" cy="206123"/>
            </a:xfrm>
            <a:prstGeom prst="homePlate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GAL10p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직선 연결선 16"/>
            <p:cNvCxnSpPr/>
            <p:nvPr/>
          </p:nvCxnSpPr>
          <p:spPr>
            <a:xfrm flipV="1">
              <a:off x="1574230" y="3117331"/>
              <a:ext cx="1008193" cy="274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V="1">
              <a:off x="1579912" y="3322221"/>
              <a:ext cx="1008193" cy="75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오각형 19"/>
            <p:cNvSpPr/>
            <p:nvPr/>
          </p:nvSpPr>
          <p:spPr>
            <a:xfrm>
              <a:off x="5524956" y="3108263"/>
              <a:ext cx="669930" cy="220976"/>
            </a:xfrm>
            <a:prstGeom prst="homePlat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dirty="0" err="1" smtClean="0">
                  <a:solidFill>
                    <a:schemeClr val="tx1"/>
                  </a:solidFill>
                </a:rPr>
                <a:t>URA3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1" name="오각형 20"/>
            <p:cNvSpPr/>
            <p:nvPr/>
          </p:nvSpPr>
          <p:spPr>
            <a:xfrm>
              <a:off x="4664506" y="3108263"/>
              <a:ext cx="669930" cy="220976"/>
            </a:xfrm>
            <a:prstGeom prst="homePlat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dirty="0" smtClean="0">
                  <a:solidFill>
                    <a:schemeClr val="tx1"/>
                  </a:solidFill>
                </a:rPr>
                <a:t>Amp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2" name="오각형 21"/>
            <p:cNvSpPr/>
            <p:nvPr/>
          </p:nvSpPr>
          <p:spPr>
            <a:xfrm flipH="1">
              <a:off x="4362033" y="3074735"/>
              <a:ext cx="171596" cy="288032"/>
            </a:xfrm>
            <a:prstGeom prst="homePlate">
              <a:avLst>
                <a:gd name="adj" fmla="val 10000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23" name="오각형 22"/>
            <p:cNvSpPr/>
            <p:nvPr/>
          </p:nvSpPr>
          <p:spPr>
            <a:xfrm flipH="1">
              <a:off x="6287289" y="3074735"/>
              <a:ext cx="171596" cy="288032"/>
            </a:xfrm>
            <a:prstGeom prst="homePlate">
              <a:avLst>
                <a:gd name="adj" fmla="val 10000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26" name="오각형 25"/>
            <p:cNvSpPr/>
            <p:nvPr/>
          </p:nvSpPr>
          <p:spPr>
            <a:xfrm>
              <a:off x="3762955" y="4158334"/>
              <a:ext cx="587051" cy="202737"/>
            </a:xfrm>
            <a:prstGeom prst="homePlate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bg1"/>
                  </a:solidFill>
                </a:rPr>
                <a:t>GAL7t</a:t>
              </a:r>
              <a:endParaRPr lang="ko-KR" altLang="en-US" sz="1100" b="1" i="1" dirty="0">
                <a:solidFill>
                  <a:schemeClr val="bg1"/>
                </a:solidFill>
              </a:endParaRPr>
            </a:p>
          </p:txBody>
        </p:sp>
        <p:sp>
          <p:nvSpPr>
            <p:cNvPr id="27" name="오각형 26"/>
            <p:cNvSpPr/>
            <p:nvPr/>
          </p:nvSpPr>
          <p:spPr>
            <a:xfrm>
              <a:off x="3161526" y="4156440"/>
              <a:ext cx="687900" cy="206122"/>
            </a:xfrm>
            <a:prstGeom prst="homePlat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HAC1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8" name="오각형 27"/>
            <p:cNvSpPr/>
            <p:nvPr/>
          </p:nvSpPr>
          <p:spPr>
            <a:xfrm>
              <a:off x="2563596" y="4156440"/>
              <a:ext cx="719122" cy="206122"/>
            </a:xfrm>
            <a:prstGeom prst="homePlate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i="1" smtClean="0">
                  <a:solidFill>
                    <a:schemeClr val="tx1"/>
                  </a:solidFill>
                </a:rPr>
                <a:t>GAL10p</a:t>
              </a:r>
              <a:endParaRPr lang="ko-KR" altLang="en-US" sz="1100" b="1" i="1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직선 연결선 28"/>
            <p:cNvCxnSpPr/>
            <p:nvPr/>
          </p:nvCxnSpPr>
          <p:spPr>
            <a:xfrm>
              <a:off x="1644733" y="4156505"/>
              <a:ext cx="950598" cy="137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>
              <a:off x="1660006" y="4361876"/>
              <a:ext cx="993188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오각형 30"/>
            <p:cNvSpPr/>
            <p:nvPr/>
          </p:nvSpPr>
          <p:spPr>
            <a:xfrm flipH="1">
              <a:off x="4362542" y="4115485"/>
              <a:ext cx="171596" cy="288032"/>
            </a:xfrm>
            <a:prstGeom prst="homePlate">
              <a:avLst>
                <a:gd name="adj" fmla="val 10000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cxnSp>
          <p:nvCxnSpPr>
            <p:cNvPr id="33" name="직선 연결선 32"/>
            <p:cNvCxnSpPr/>
            <p:nvPr/>
          </p:nvCxnSpPr>
          <p:spPr>
            <a:xfrm flipV="1">
              <a:off x="4662923" y="4359662"/>
              <a:ext cx="833217" cy="75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아래쪽 화살표 33"/>
            <p:cNvSpPr/>
            <p:nvPr/>
          </p:nvSpPr>
          <p:spPr>
            <a:xfrm>
              <a:off x="4026596" y="3535288"/>
              <a:ext cx="392237" cy="417562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1619168" y="1034059"/>
              <a:ext cx="5469715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>
              <a:off x="1618087" y="1237198"/>
              <a:ext cx="5469715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오각형 36"/>
            <p:cNvSpPr/>
            <p:nvPr/>
          </p:nvSpPr>
          <p:spPr>
            <a:xfrm flipH="1">
              <a:off x="2891118" y="1034059"/>
              <a:ext cx="720248" cy="203139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직선 연결선 37"/>
            <p:cNvCxnSpPr/>
            <p:nvPr/>
          </p:nvCxnSpPr>
          <p:spPr>
            <a:xfrm>
              <a:off x="3216231" y="1370193"/>
              <a:ext cx="196835" cy="179292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아래쪽 화살표 38"/>
            <p:cNvSpPr/>
            <p:nvPr/>
          </p:nvSpPr>
          <p:spPr>
            <a:xfrm>
              <a:off x="3998196" y="2508783"/>
              <a:ext cx="392237" cy="469280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b="1"/>
            </a:p>
          </p:txBody>
        </p:sp>
        <p:sp>
          <p:nvSpPr>
            <p:cNvPr id="40" name="오각형 39"/>
            <p:cNvSpPr/>
            <p:nvPr/>
          </p:nvSpPr>
          <p:spPr>
            <a:xfrm flipH="1">
              <a:off x="6422631" y="3117182"/>
              <a:ext cx="541133" cy="203139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smtClean="0">
                  <a:solidFill>
                    <a:schemeClr val="tx1"/>
                  </a:solidFill>
                </a:rPr>
                <a:t>Ty1-1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1" name="오각형 40"/>
            <p:cNvSpPr/>
            <p:nvPr/>
          </p:nvSpPr>
          <p:spPr>
            <a:xfrm flipH="1">
              <a:off x="2042733" y="3114564"/>
              <a:ext cx="541133" cy="208375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smtClean="0">
                  <a:solidFill>
                    <a:schemeClr val="tx1"/>
                  </a:solidFill>
                </a:rPr>
                <a:t>Ty1-1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오각형 41"/>
            <p:cNvSpPr/>
            <p:nvPr/>
          </p:nvSpPr>
          <p:spPr>
            <a:xfrm flipH="1">
              <a:off x="4504817" y="4157932"/>
              <a:ext cx="541133" cy="203139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smtClean="0">
                  <a:solidFill>
                    <a:schemeClr val="tx1"/>
                  </a:solidFill>
                </a:rPr>
                <a:t>Ty1-1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오각형 42"/>
            <p:cNvSpPr/>
            <p:nvPr/>
          </p:nvSpPr>
          <p:spPr>
            <a:xfrm flipH="1">
              <a:off x="2042734" y="4156440"/>
              <a:ext cx="541133" cy="20734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smtClean="0">
                  <a:solidFill>
                    <a:schemeClr val="tx1"/>
                  </a:solidFill>
                </a:rPr>
                <a:t>Ty1-1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406939" y="1293537"/>
              <a:ext cx="31481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smtClean="0"/>
                <a:t>Homologous recombination in YDRCTy1-1 locus</a:t>
              </a:r>
              <a:endParaRPr lang="ko-KR" altLang="en-US" sz="1200" dirty="0"/>
            </a:p>
          </p:txBody>
        </p:sp>
        <p:cxnSp>
          <p:nvCxnSpPr>
            <p:cNvPr id="45" name="직선 연결선 44"/>
            <p:cNvCxnSpPr/>
            <p:nvPr/>
          </p:nvCxnSpPr>
          <p:spPr>
            <a:xfrm flipH="1">
              <a:off x="3213168" y="1370193"/>
              <a:ext cx="196835" cy="179292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1475555" y="2869112"/>
              <a:ext cx="10559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smtClean="0"/>
                <a:t>Chromosome</a:t>
              </a:r>
              <a:endParaRPr lang="ko-KR" altLang="en-US" sz="12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472984" y="3906404"/>
              <a:ext cx="10559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smtClean="0"/>
                <a:t>Chromosome</a:t>
              </a:r>
              <a:endParaRPr lang="ko-KR" altLang="en-US" sz="1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14305" y="787445"/>
              <a:ext cx="10559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smtClean="0"/>
                <a:t>Chromosome</a:t>
              </a:r>
              <a:endParaRPr lang="ko-KR" altLang="en-US" sz="1200" dirty="0"/>
            </a:p>
          </p:txBody>
        </p:sp>
        <p:cxnSp>
          <p:nvCxnSpPr>
            <p:cNvPr id="50" name="직선 연결선 49"/>
            <p:cNvCxnSpPr/>
            <p:nvPr/>
          </p:nvCxnSpPr>
          <p:spPr>
            <a:xfrm flipV="1">
              <a:off x="4663398" y="4158022"/>
              <a:ext cx="833217" cy="75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>
            <a:xfrm flipV="1">
              <a:off x="6551033" y="3315424"/>
              <a:ext cx="833217" cy="75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 flipV="1">
              <a:off x="6551508" y="3114506"/>
              <a:ext cx="833217" cy="75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직사각형 53"/>
            <p:cNvSpPr/>
            <p:nvPr/>
          </p:nvSpPr>
          <p:spPr>
            <a:xfrm>
              <a:off x="3749204" y="1998904"/>
              <a:ext cx="10294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b="1" smtClean="0">
                  <a:latin typeface="Times New Roman" panose="02020603050405020304" pitchFamily="18" charset="0"/>
                  <a:ea typeface="함초롬바탕" panose="02030604000101010101" pitchFamily="18" charset="-127"/>
                </a:rPr>
                <a:t>pTU2-HAC1</a:t>
              </a:r>
              <a:endParaRPr lang="ko-KR" altLang="en-US" sz="1200" b="1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871789" y="1004884"/>
              <a:ext cx="82747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100" b="1"/>
                <a:t>YDRCTy1-1</a:t>
              </a:r>
              <a:endParaRPr lang="ko-KR" alt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65581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21904</TotalTime>
  <Words>83</Words>
  <Application>Microsoft Office PowerPoint</Application>
  <PresentationFormat>화면 슬라이드 쇼(4:3)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나눔스퀘어OTF ExtraBold</vt:lpstr>
      <vt:lpstr>맑은 고딕</vt:lpstr>
      <vt:lpstr>함초롬바탕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Baejunghoon</cp:lastModifiedBy>
  <cp:revision>508</cp:revision>
  <cp:lastPrinted>2023-07-20T08:11:58Z</cp:lastPrinted>
  <dcterms:created xsi:type="dcterms:W3CDTF">2019-10-28T01:44:43Z</dcterms:created>
  <dcterms:modified xsi:type="dcterms:W3CDTF">2024-04-08T06:47:28Z</dcterms:modified>
</cp:coreProperties>
</file>