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99" d="100"/>
          <a:sy n="99" d="100"/>
        </p:scale>
        <p:origin x="78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L:\Deema%20USP-B\Jeddah\TBS\Research\meningioma%20tissue\EXCEL\Ki67%20comparison%20manual%20v%20imagej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Sheet1!$S$3</c:f>
              <c:strCache>
                <c:ptCount val="1"/>
                <c:pt idx="0">
                  <c:v>Manual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Sheet1!$U$4:$U$18</c:f>
                <c:numCache>
                  <c:formatCode>General</c:formatCode>
                  <c:ptCount val="15"/>
                  <c:pt idx="0">
                    <c:v>2.8957423336089718</c:v>
                  </c:pt>
                  <c:pt idx="1">
                    <c:v>0.63332711916257522</c:v>
                  </c:pt>
                  <c:pt idx="2">
                    <c:v>0.1208245264431044</c:v>
                  </c:pt>
                  <c:pt idx="3">
                    <c:v>6.3555442924752598E-2</c:v>
                  </c:pt>
                  <c:pt idx="4">
                    <c:v>0</c:v>
                  </c:pt>
                  <c:pt idx="5">
                    <c:v>0.20068149324514717</c:v>
                  </c:pt>
                  <c:pt idx="6">
                    <c:v>3.5793558890783848</c:v>
                  </c:pt>
                  <c:pt idx="7">
                    <c:v>0.86258896836773991</c:v>
                  </c:pt>
                  <c:pt idx="8">
                    <c:v>5.1309636860511723E-2</c:v>
                  </c:pt>
                  <c:pt idx="9">
                    <c:v>0.14227151086780429</c:v>
                  </c:pt>
                  <c:pt idx="10">
                    <c:v>0.55878561048551079</c:v>
                  </c:pt>
                  <c:pt idx="11">
                    <c:v>2.1390374331550801E-2</c:v>
                  </c:pt>
                  <c:pt idx="12">
                    <c:v>0.68454322844011362</c:v>
                  </c:pt>
                  <c:pt idx="13">
                    <c:v>0.61444404801252073</c:v>
                  </c:pt>
                  <c:pt idx="14">
                    <c:v>8.0837414272130259E-2</c:v>
                  </c:pt>
                </c:numCache>
              </c:numRef>
            </c:plus>
            <c:minus>
              <c:numRef>
                <c:f>Sheet1!$U$4:$U$18</c:f>
                <c:numCache>
                  <c:formatCode>General</c:formatCode>
                  <c:ptCount val="15"/>
                  <c:pt idx="0">
                    <c:v>2.8957423336089718</c:v>
                  </c:pt>
                  <c:pt idx="1">
                    <c:v>0.63332711916257522</c:v>
                  </c:pt>
                  <c:pt idx="2">
                    <c:v>0.1208245264431044</c:v>
                  </c:pt>
                  <c:pt idx="3">
                    <c:v>6.3555442924752598E-2</c:v>
                  </c:pt>
                  <c:pt idx="4">
                    <c:v>0</c:v>
                  </c:pt>
                  <c:pt idx="5">
                    <c:v>0.20068149324514717</c:v>
                  </c:pt>
                  <c:pt idx="6">
                    <c:v>3.5793558890783848</c:v>
                  </c:pt>
                  <c:pt idx="7">
                    <c:v>0.86258896836773991</c:v>
                  </c:pt>
                  <c:pt idx="8">
                    <c:v>5.1309636860511723E-2</c:v>
                  </c:pt>
                  <c:pt idx="9">
                    <c:v>0.14227151086780429</c:v>
                  </c:pt>
                  <c:pt idx="10">
                    <c:v>0.55878561048551079</c:v>
                  </c:pt>
                  <c:pt idx="11">
                    <c:v>2.1390374331550801E-2</c:v>
                  </c:pt>
                  <c:pt idx="12">
                    <c:v>0.68454322844011362</c:v>
                  </c:pt>
                  <c:pt idx="13">
                    <c:v>0.61444404801252073</c:v>
                  </c:pt>
                  <c:pt idx="14">
                    <c:v>8.0837414272130259E-2</c:v>
                  </c:pt>
                </c:numCache>
              </c:numRef>
            </c:minus>
          </c:errBars>
          <c:cat>
            <c:strRef>
              <c:f>Sheet1!$R$4:$R$18</c:f>
              <c:strCache>
                <c:ptCount val="15"/>
                <c:pt idx="0">
                  <c:v>Jed13_MN</c:v>
                </c:pt>
                <c:pt idx="1">
                  <c:v>Jed29_MN</c:v>
                </c:pt>
                <c:pt idx="2">
                  <c:v>Jed38_MN</c:v>
                </c:pt>
                <c:pt idx="3">
                  <c:v>Jed39_MN</c:v>
                </c:pt>
                <c:pt idx="4">
                  <c:v>Jed40_MN</c:v>
                </c:pt>
                <c:pt idx="5">
                  <c:v>Jed43_MN</c:v>
                </c:pt>
                <c:pt idx="6">
                  <c:v>Jed45_MN</c:v>
                </c:pt>
                <c:pt idx="7">
                  <c:v>Jed49_MN</c:v>
                </c:pt>
                <c:pt idx="8">
                  <c:v>Jed58_MN</c:v>
                </c:pt>
                <c:pt idx="9">
                  <c:v>Jed61_MN</c:v>
                </c:pt>
                <c:pt idx="10">
                  <c:v>Jed62_MN</c:v>
                </c:pt>
                <c:pt idx="11">
                  <c:v>Jed64_MN</c:v>
                </c:pt>
                <c:pt idx="12">
                  <c:v>Jed70_MN</c:v>
                </c:pt>
                <c:pt idx="13">
                  <c:v>Jed72_MN</c:v>
                </c:pt>
                <c:pt idx="14">
                  <c:v>Jed79_MN</c:v>
                </c:pt>
              </c:strCache>
            </c:strRef>
          </c:cat>
          <c:val>
            <c:numRef>
              <c:f>Sheet1!$S$4:$S$18</c:f>
              <c:numCache>
                <c:formatCode>General</c:formatCode>
                <c:ptCount val="15"/>
                <c:pt idx="0">
                  <c:v>4.2541667673374768</c:v>
                </c:pt>
                <c:pt idx="1">
                  <c:v>2.2671604111486454</c:v>
                </c:pt>
                <c:pt idx="2">
                  <c:v>0.88055370105468245</c:v>
                </c:pt>
                <c:pt idx="3">
                  <c:v>0.10207271404967114</c:v>
                </c:pt>
                <c:pt idx="4">
                  <c:v>0</c:v>
                </c:pt>
                <c:pt idx="5">
                  <c:v>0.92370444674390861</c:v>
                </c:pt>
                <c:pt idx="6">
                  <c:v>8.7547705724363318</c:v>
                </c:pt>
                <c:pt idx="7">
                  <c:v>1.8995896589173902</c:v>
                </c:pt>
                <c:pt idx="8">
                  <c:v>7.0193096021830367E-2</c:v>
                </c:pt>
                <c:pt idx="9">
                  <c:v>0.77960948467396074</c:v>
                </c:pt>
                <c:pt idx="10">
                  <c:v>0.78246440992270794</c:v>
                </c:pt>
                <c:pt idx="11">
                  <c:v>2.1390374331550801E-2</c:v>
                </c:pt>
                <c:pt idx="12">
                  <c:v>2.7032423309539242</c:v>
                </c:pt>
                <c:pt idx="13">
                  <c:v>1.4660027858205882</c:v>
                </c:pt>
                <c:pt idx="14">
                  <c:v>0.36113049580871603</c:v>
                </c:pt>
              </c:numCache>
            </c:numRef>
          </c:val>
        </c:ser>
        <c:ser>
          <c:idx val="1"/>
          <c:order val="1"/>
          <c:tx>
            <c:strRef>
              <c:f>Sheet1!$T$3</c:f>
              <c:strCache>
                <c:ptCount val="1"/>
                <c:pt idx="0">
                  <c:v>Automated</c:v>
                </c:pt>
              </c:strCache>
            </c:strRef>
          </c:tx>
          <c:spPr>
            <a:solidFill>
              <a:schemeClr val="bg1"/>
            </a:solidFill>
            <a:ln>
              <a:solidFill>
                <a:sysClr val="windowText" lastClr="000000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Sheet1!$V$4:$V$18</c:f>
                <c:numCache>
                  <c:formatCode>General</c:formatCode>
                  <c:ptCount val="15"/>
                  <c:pt idx="0">
                    <c:v>0.54194274963137212</c:v>
                  </c:pt>
                  <c:pt idx="1">
                    <c:v>0.88676393381087182</c:v>
                  </c:pt>
                  <c:pt idx="2">
                    <c:v>0.11904344075828213</c:v>
                  </c:pt>
                  <c:pt idx="3">
                    <c:v>5.348230879439253E-2</c:v>
                  </c:pt>
                  <c:pt idx="4">
                    <c:v>0</c:v>
                  </c:pt>
                  <c:pt idx="5">
                    <c:v>0.61368200835437303</c:v>
                  </c:pt>
                  <c:pt idx="6">
                    <c:v>2.9876133763794583</c:v>
                  </c:pt>
                  <c:pt idx="7">
                    <c:v>1.6934280095761713</c:v>
                  </c:pt>
                  <c:pt idx="8">
                    <c:v>3.838186752126059E-2</c:v>
                  </c:pt>
                  <c:pt idx="9">
                    <c:v>0.26369918704860001</c:v>
                  </c:pt>
                  <c:pt idx="10">
                    <c:v>0.54958638244107161</c:v>
                  </c:pt>
                  <c:pt idx="11">
                    <c:v>4.6502610901823227E-2</c:v>
                  </c:pt>
                  <c:pt idx="12">
                    <c:v>1.3316189437839459</c:v>
                  </c:pt>
                  <c:pt idx="13">
                    <c:v>0.43767665155585683</c:v>
                  </c:pt>
                  <c:pt idx="14">
                    <c:v>0.15355575740222244</c:v>
                  </c:pt>
                </c:numCache>
              </c:numRef>
            </c:plus>
            <c:minus>
              <c:numRef>
                <c:f>Sheet1!$V$4:$V$18</c:f>
                <c:numCache>
                  <c:formatCode>General</c:formatCode>
                  <c:ptCount val="15"/>
                  <c:pt idx="0">
                    <c:v>0.54194274963137212</c:v>
                  </c:pt>
                  <c:pt idx="1">
                    <c:v>0.88676393381087182</c:v>
                  </c:pt>
                  <c:pt idx="2">
                    <c:v>0.11904344075828213</c:v>
                  </c:pt>
                  <c:pt idx="3">
                    <c:v>5.348230879439253E-2</c:v>
                  </c:pt>
                  <c:pt idx="4">
                    <c:v>0</c:v>
                  </c:pt>
                  <c:pt idx="5">
                    <c:v>0.61368200835437303</c:v>
                  </c:pt>
                  <c:pt idx="6">
                    <c:v>2.9876133763794583</c:v>
                  </c:pt>
                  <c:pt idx="7">
                    <c:v>1.6934280095761713</c:v>
                  </c:pt>
                  <c:pt idx="8">
                    <c:v>3.838186752126059E-2</c:v>
                  </c:pt>
                  <c:pt idx="9">
                    <c:v>0.26369918704860001</c:v>
                  </c:pt>
                  <c:pt idx="10">
                    <c:v>0.54958638244107161</c:v>
                  </c:pt>
                  <c:pt idx="11">
                    <c:v>4.6502610901823227E-2</c:v>
                  </c:pt>
                  <c:pt idx="12">
                    <c:v>1.3316189437839459</c:v>
                  </c:pt>
                  <c:pt idx="13">
                    <c:v>0.43767665155585683</c:v>
                  </c:pt>
                  <c:pt idx="14">
                    <c:v>0.15355575740222244</c:v>
                  </c:pt>
                </c:numCache>
              </c:numRef>
            </c:minus>
          </c:errBars>
          <c:cat>
            <c:strRef>
              <c:f>Sheet1!$R$4:$R$18</c:f>
              <c:strCache>
                <c:ptCount val="15"/>
                <c:pt idx="0">
                  <c:v>Jed13_MN</c:v>
                </c:pt>
                <c:pt idx="1">
                  <c:v>Jed29_MN</c:v>
                </c:pt>
                <c:pt idx="2">
                  <c:v>Jed38_MN</c:v>
                </c:pt>
                <c:pt idx="3">
                  <c:v>Jed39_MN</c:v>
                </c:pt>
                <c:pt idx="4">
                  <c:v>Jed40_MN</c:v>
                </c:pt>
                <c:pt idx="5">
                  <c:v>Jed43_MN</c:v>
                </c:pt>
                <c:pt idx="6">
                  <c:v>Jed45_MN</c:v>
                </c:pt>
                <c:pt idx="7">
                  <c:v>Jed49_MN</c:v>
                </c:pt>
                <c:pt idx="8">
                  <c:v>Jed58_MN</c:v>
                </c:pt>
                <c:pt idx="9">
                  <c:v>Jed61_MN</c:v>
                </c:pt>
                <c:pt idx="10">
                  <c:v>Jed62_MN</c:v>
                </c:pt>
                <c:pt idx="11">
                  <c:v>Jed64_MN</c:v>
                </c:pt>
                <c:pt idx="12">
                  <c:v>Jed70_MN</c:v>
                </c:pt>
                <c:pt idx="13">
                  <c:v>Jed72_MN</c:v>
                </c:pt>
                <c:pt idx="14">
                  <c:v>Jed79_MN</c:v>
                </c:pt>
              </c:strCache>
            </c:strRef>
          </c:cat>
          <c:val>
            <c:numRef>
              <c:f>Sheet1!$T$4:$T$18</c:f>
              <c:numCache>
                <c:formatCode>General</c:formatCode>
                <c:ptCount val="15"/>
                <c:pt idx="0">
                  <c:v>2.2994900204737059</c:v>
                </c:pt>
                <c:pt idx="1">
                  <c:v>2.4694068648997969</c:v>
                </c:pt>
                <c:pt idx="2">
                  <c:v>1.0908139521745057</c:v>
                </c:pt>
                <c:pt idx="3">
                  <c:v>8.7336244541484712E-2</c:v>
                </c:pt>
                <c:pt idx="4">
                  <c:v>0</c:v>
                </c:pt>
                <c:pt idx="5">
                  <c:v>1.2229630930917694</c:v>
                </c:pt>
                <c:pt idx="6">
                  <c:v>7.9726570235358931</c:v>
                </c:pt>
                <c:pt idx="7">
                  <c:v>3.0692873488359163</c:v>
                </c:pt>
                <c:pt idx="8">
                  <c:v>0.11489533740134368</c:v>
                </c:pt>
                <c:pt idx="9">
                  <c:v>0.97291314375035898</c:v>
                </c:pt>
                <c:pt idx="10">
                  <c:v>0.94076861674976942</c:v>
                </c:pt>
                <c:pt idx="11">
                  <c:v>7.0914667354602001E-2</c:v>
                </c:pt>
                <c:pt idx="12">
                  <c:v>3.2846693331621033</c:v>
                </c:pt>
                <c:pt idx="13">
                  <c:v>1.3340200064726824</c:v>
                </c:pt>
                <c:pt idx="14">
                  <c:v>0.37504256950381565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4292952"/>
        <c:axId val="224289816"/>
      </c:barChart>
      <c:catAx>
        <c:axId val="224292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24289816"/>
        <c:crosses val="autoZero"/>
        <c:auto val="1"/>
        <c:lblAlgn val="ctr"/>
        <c:lblOffset val="100"/>
        <c:noMultiLvlLbl val="0"/>
      </c:catAx>
      <c:valAx>
        <c:axId val="224289816"/>
        <c:scaling>
          <c:orientation val="minMax"/>
          <c:max val="2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Averages Expression (%)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24292952"/>
        <c:crosses val="autoZero"/>
        <c:crossBetween val="between"/>
        <c:majorUnit val="5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418E-973C-4896-A122-265525B25A46}" type="datetimeFigureOut">
              <a:rPr lang="en-GB" smtClean="0"/>
              <a:t>23/01/2018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8C2BE-C6CF-4C55-B9A6-2669BD8278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855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418E-973C-4896-A122-265525B25A46}" type="datetimeFigureOut">
              <a:rPr lang="en-GB" smtClean="0"/>
              <a:t>23/01/2018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8C2BE-C6CF-4C55-B9A6-2669BD8278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8955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418E-973C-4896-A122-265525B25A46}" type="datetimeFigureOut">
              <a:rPr lang="en-GB" smtClean="0"/>
              <a:t>23/01/2018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8C2BE-C6CF-4C55-B9A6-2669BD8278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6032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418E-973C-4896-A122-265525B25A46}" type="datetimeFigureOut">
              <a:rPr lang="en-GB" smtClean="0"/>
              <a:t>23/01/2018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8C2BE-C6CF-4C55-B9A6-2669BD8278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7583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418E-973C-4896-A122-265525B25A46}" type="datetimeFigureOut">
              <a:rPr lang="en-GB" smtClean="0"/>
              <a:t>23/01/2018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8C2BE-C6CF-4C55-B9A6-2669BD8278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7586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418E-973C-4896-A122-265525B25A46}" type="datetimeFigureOut">
              <a:rPr lang="en-GB" smtClean="0"/>
              <a:t>23/01/2018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8C2BE-C6CF-4C55-B9A6-2669BD8278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498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418E-973C-4896-A122-265525B25A46}" type="datetimeFigureOut">
              <a:rPr lang="en-GB" smtClean="0"/>
              <a:t>23/01/2018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8C2BE-C6CF-4C55-B9A6-2669BD8278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7201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418E-973C-4896-A122-265525B25A46}" type="datetimeFigureOut">
              <a:rPr lang="en-GB" smtClean="0"/>
              <a:t>23/01/2018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8C2BE-C6CF-4C55-B9A6-2669BD8278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36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418E-973C-4896-A122-265525B25A46}" type="datetimeFigureOut">
              <a:rPr lang="en-GB" smtClean="0"/>
              <a:t>23/01/2018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8C2BE-C6CF-4C55-B9A6-2669BD8278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1543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418E-973C-4896-A122-265525B25A46}" type="datetimeFigureOut">
              <a:rPr lang="en-GB" smtClean="0"/>
              <a:t>23/01/2018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8C2BE-C6CF-4C55-B9A6-2669BD8278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221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418E-973C-4896-A122-265525B25A46}" type="datetimeFigureOut">
              <a:rPr lang="en-GB" smtClean="0"/>
              <a:t>23/01/2018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8C2BE-C6CF-4C55-B9A6-2669BD8278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3365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0418E-973C-4896-A122-265525B25A46}" type="datetimeFigureOut">
              <a:rPr lang="en-GB" smtClean="0"/>
              <a:t>23/01/2018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8C2BE-C6CF-4C55-B9A6-2669BD8278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4439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9305295"/>
              </p:ext>
            </p:extLst>
          </p:nvPr>
        </p:nvGraphicFramePr>
        <p:xfrm>
          <a:off x="529390" y="702644"/>
          <a:ext cx="7988968" cy="5332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207268" y="1520792"/>
            <a:ext cx="2339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Ki67 Positive Staining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733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ديمه محمد  حسين</dc:creator>
  <cp:lastModifiedBy>ديمه محمد  حسين</cp:lastModifiedBy>
  <cp:revision>1</cp:revision>
  <dcterms:created xsi:type="dcterms:W3CDTF">2018-01-23T12:44:35Z</dcterms:created>
  <dcterms:modified xsi:type="dcterms:W3CDTF">2018-01-23T12:45:14Z</dcterms:modified>
</cp:coreProperties>
</file>