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-1404" y="-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00802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5776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916566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75303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71985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429207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683446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41601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20257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486614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42211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F3865A-B067-4D0C-B715-1A4CB2E09A13}" type="datetimeFigureOut">
              <a:rPr lang="es-ES" smtClean="0"/>
              <a:pPr/>
              <a:t>05/03/2019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273A6C-2256-4441-A578-057F174F3CF6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096655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="" xmlns:a16="http://schemas.microsoft.com/office/drawing/2014/main" id="{78CBE859-6863-45B3-83E5-56586E3BE5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91830064"/>
              </p:ext>
            </p:extLst>
          </p:nvPr>
        </p:nvGraphicFramePr>
        <p:xfrm>
          <a:off x="3058160" y="3024855"/>
          <a:ext cx="1571865" cy="29260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09459">
                  <a:extLst>
                    <a:ext uri="{9D8B030D-6E8A-4147-A177-3AD203B41FA5}">
                      <a16:colId xmlns="" xmlns:a16="http://schemas.microsoft.com/office/drawing/2014/main" val="604361719"/>
                    </a:ext>
                  </a:extLst>
                </a:gridCol>
                <a:gridCol w="581203">
                  <a:extLst>
                    <a:ext uri="{9D8B030D-6E8A-4147-A177-3AD203B41FA5}">
                      <a16:colId xmlns="" xmlns:a16="http://schemas.microsoft.com/office/drawing/2014/main" val="2931238272"/>
                    </a:ext>
                  </a:extLst>
                </a:gridCol>
                <a:gridCol w="581203">
                  <a:extLst>
                    <a:ext uri="{9D8B030D-6E8A-4147-A177-3AD203B41FA5}">
                      <a16:colId xmlns="" xmlns:a16="http://schemas.microsoft.com/office/drawing/2014/main" val="3735726220"/>
                    </a:ext>
                  </a:extLst>
                </a:gridCol>
              </a:tblGrid>
              <a:tr h="161257">
                <a:tc>
                  <a:txBody>
                    <a:bodyPr/>
                    <a:lstStyle/>
                    <a:p>
                      <a:r>
                        <a:rPr lang="es-ES" sz="600" dirty="0"/>
                        <a:t>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 err="1"/>
                        <a:t>Effect</a:t>
                      </a:r>
                      <a:endParaRPr lang="es-ES" sz="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CI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79293869"/>
                  </a:ext>
                </a:extLst>
              </a:tr>
              <a:tr h="161257">
                <a:tc>
                  <a:txBody>
                    <a:bodyPr/>
                    <a:lstStyle/>
                    <a:p>
                      <a:r>
                        <a:rPr lang="es-ES" sz="600" dirty="0"/>
                        <a:t>1.0     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1     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5.53947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410200474"/>
                  </a:ext>
                </a:extLst>
              </a:tr>
              <a:tr h="161257">
                <a:tc>
                  <a:txBody>
                    <a:bodyPr/>
                    <a:lstStyle/>
                    <a:p>
                      <a:r>
                        <a:rPr lang="es-ES" sz="600" dirty="0"/>
                        <a:t>2.0     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0.896     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/>
                        <a:t>1.28066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012249779"/>
                  </a:ext>
                </a:extLst>
              </a:tr>
              <a:tr h="161257">
                <a:tc>
                  <a:txBody>
                    <a:bodyPr/>
                    <a:lstStyle/>
                    <a:p>
                      <a:r>
                        <a:rPr lang="es-ES" sz="600" dirty="0"/>
                        <a:t>3.0     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0.816     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/>
                        <a:t>0.76203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665811265"/>
                  </a:ext>
                </a:extLst>
              </a:tr>
              <a:tr h="161257">
                <a:tc>
                  <a:txBody>
                    <a:bodyPr/>
                    <a:lstStyle/>
                    <a:p>
                      <a:r>
                        <a:rPr lang="es-ES" sz="600" dirty="0"/>
                        <a:t>4.0     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0.779     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0.78772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528394711"/>
                  </a:ext>
                </a:extLst>
              </a:tr>
              <a:tr h="161257">
                <a:tc>
                  <a:txBody>
                    <a:bodyPr/>
                    <a:lstStyle/>
                    <a:p>
                      <a:r>
                        <a:rPr lang="es-ES" sz="600"/>
                        <a:t>5.0     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0.768     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0.92152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50583292"/>
                  </a:ext>
                </a:extLst>
              </a:tr>
              <a:tr h="161257">
                <a:tc>
                  <a:txBody>
                    <a:bodyPr/>
                    <a:lstStyle/>
                    <a:p>
                      <a:r>
                        <a:rPr lang="es-ES" sz="600"/>
                        <a:t>6.0     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0.68     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0.68005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70899298"/>
                  </a:ext>
                </a:extLst>
              </a:tr>
              <a:tr h="161257">
                <a:tc>
                  <a:txBody>
                    <a:bodyPr/>
                    <a:lstStyle/>
                    <a:p>
                      <a:r>
                        <a:rPr lang="es-ES" sz="600"/>
                        <a:t>7.0     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0.614     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0.54433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63953698"/>
                  </a:ext>
                </a:extLst>
              </a:tr>
              <a:tr h="161257">
                <a:tc>
                  <a:txBody>
                    <a:bodyPr/>
                    <a:lstStyle/>
                    <a:p>
                      <a:r>
                        <a:rPr lang="es-ES" sz="600"/>
                        <a:t>8.0     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0.571     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0.47744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060764249"/>
                  </a:ext>
                </a:extLst>
              </a:tr>
              <a:tr h="161257">
                <a:tc>
                  <a:txBody>
                    <a:bodyPr/>
                    <a:lstStyle/>
                    <a:p>
                      <a:r>
                        <a:rPr lang="es-ES" sz="600"/>
                        <a:t>9.0     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0.552     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0.47503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878882951"/>
                  </a:ext>
                </a:extLst>
              </a:tr>
              <a:tr h="161257">
                <a:tc>
                  <a:txBody>
                    <a:bodyPr/>
                    <a:lstStyle/>
                    <a:p>
                      <a:r>
                        <a:rPr lang="es-ES" sz="600" dirty="0"/>
                        <a:t>10.0     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0.502     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0.37443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874889834"/>
                  </a:ext>
                </a:extLst>
              </a:tr>
              <a:tr h="161257">
                <a:tc>
                  <a:txBody>
                    <a:bodyPr/>
                    <a:lstStyle/>
                    <a:p>
                      <a:r>
                        <a:rPr lang="es-ES" sz="600"/>
                        <a:t>11.0     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0.488     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0.37196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014734996"/>
                  </a:ext>
                </a:extLst>
              </a:tr>
              <a:tr h="161257">
                <a:tc>
                  <a:txBody>
                    <a:bodyPr/>
                    <a:lstStyle/>
                    <a:p>
                      <a:r>
                        <a:rPr lang="es-ES" sz="600"/>
                        <a:t>12.0     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0.47     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0.35446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264184776"/>
                  </a:ext>
                </a:extLst>
              </a:tr>
              <a:tr h="161257">
                <a:tc>
                  <a:txBody>
                    <a:bodyPr/>
                    <a:lstStyle/>
                    <a:p>
                      <a:r>
                        <a:rPr lang="es-ES" sz="600"/>
                        <a:t>13.0     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0.435     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0.29091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36047574"/>
                  </a:ext>
                </a:extLst>
              </a:tr>
              <a:tr h="161257">
                <a:tc>
                  <a:txBody>
                    <a:bodyPr/>
                    <a:lstStyle/>
                    <a:p>
                      <a:r>
                        <a:rPr lang="es-ES" sz="600"/>
                        <a:t>14.0     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0.342     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0.13297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53330988"/>
                  </a:ext>
                </a:extLst>
              </a:tr>
              <a:tr h="161257">
                <a:tc>
                  <a:txBody>
                    <a:bodyPr/>
                    <a:lstStyle/>
                    <a:p>
                      <a:r>
                        <a:rPr lang="es-ES" sz="600"/>
                        <a:t>15.0     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0.287     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600" dirty="0"/>
                        <a:t>0.07664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427860354"/>
                  </a:ext>
                </a:extLst>
              </a:tr>
            </a:tbl>
          </a:graphicData>
        </a:graphic>
      </p:graphicFrame>
      <p:grpSp>
        <p:nvGrpSpPr>
          <p:cNvPr id="5" name="Grupo 4">
            <a:extLst>
              <a:ext uri="{FF2B5EF4-FFF2-40B4-BE49-F238E27FC236}">
                <a16:creationId xmlns="" xmlns:a16="http://schemas.microsoft.com/office/drawing/2014/main" id="{6C37CB51-9ED3-45FB-AA37-E773E83790C5}"/>
              </a:ext>
            </a:extLst>
          </p:cNvPr>
          <p:cNvGrpSpPr/>
          <p:nvPr/>
        </p:nvGrpSpPr>
        <p:grpSpPr>
          <a:xfrm>
            <a:off x="1081960" y="3966023"/>
            <a:ext cx="1764507" cy="1682123"/>
            <a:chOff x="4376766" y="2688051"/>
            <a:chExt cx="1764507" cy="1682123"/>
          </a:xfrm>
        </p:grpSpPr>
        <p:pic>
          <p:nvPicPr>
            <p:cNvPr id="6" name="Imagen 5">
              <a:extLst>
                <a:ext uri="{FF2B5EF4-FFF2-40B4-BE49-F238E27FC236}">
                  <a16:creationId xmlns="" xmlns:a16="http://schemas.microsoft.com/office/drawing/2014/main" id="{1AE80195-B011-402F-BF96-9F36C534E0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/>
            <a:srcRect l="3824" r="27647" b="5860"/>
            <a:stretch/>
          </p:blipFill>
          <p:spPr>
            <a:xfrm>
              <a:off x="4479353" y="2771607"/>
              <a:ext cx="1537515" cy="1435432"/>
            </a:xfrm>
            <a:prstGeom prst="rect">
              <a:avLst/>
            </a:prstGeom>
          </p:spPr>
        </p:pic>
        <p:sp>
          <p:nvSpPr>
            <p:cNvPr id="7" name="CuadroTexto 6">
              <a:extLst>
                <a:ext uri="{FF2B5EF4-FFF2-40B4-BE49-F238E27FC236}">
                  <a16:creationId xmlns="" xmlns:a16="http://schemas.microsoft.com/office/drawing/2014/main" id="{91548356-8B90-4108-BBA1-A4435B78B5C9}"/>
                </a:ext>
              </a:extLst>
            </p:cNvPr>
            <p:cNvSpPr txBox="1"/>
            <p:nvPr/>
          </p:nvSpPr>
          <p:spPr>
            <a:xfrm rot="16200000">
              <a:off x="4142843" y="3392064"/>
              <a:ext cx="6832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00" b="1" dirty="0" err="1">
                  <a:latin typeface="Arial"/>
                  <a:cs typeface="Arial"/>
                </a:rPr>
                <a:t>Docetaxel</a:t>
              </a:r>
              <a:endParaRPr lang="es-ES" b="1" dirty="0">
                <a:latin typeface="Arial"/>
                <a:cs typeface="Arial"/>
              </a:endParaRPr>
            </a:p>
          </p:txBody>
        </p:sp>
        <p:sp>
          <p:nvSpPr>
            <p:cNvPr id="8" name="CuadroTexto 7">
              <a:extLst>
                <a:ext uri="{FF2B5EF4-FFF2-40B4-BE49-F238E27FC236}">
                  <a16:creationId xmlns="" xmlns:a16="http://schemas.microsoft.com/office/drawing/2014/main" id="{DF429C7F-1776-4153-A29D-442E64D6F273}"/>
                </a:ext>
              </a:extLst>
            </p:cNvPr>
            <p:cNvSpPr txBox="1"/>
            <p:nvPr/>
          </p:nvSpPr>
          <p:spPr>
            <a:xfrm>
              <a:off x="4921647" y="4154730"/>
              <a:ext cx="68328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800" b="1" dirty="0" err="1">
                  <a:latin typeface="Arial"/>
                  <a:cs typeface="Arial"/>
                </a:rPr>
                <a:t>Capsaicin</a:t>
              </a:r>
              <a:endParaRPr lang="es-ES" sz="1050" b="1" dirty="0">
                <a:latin typeface="Arial"/>
                <a:cs typeface="Arial"/>
              </a:endParaRPr>
            </a:p>
          </p:txBody>
        </p:sp>
        <p:sp>
          <p:nvSpPr>
            <p:cNvPr id="9" name="CuadroTexto 8">
              <a:extLst>
                <a:ext uri="{FF2B5EF4-FFF2-40B4-BE49-F238E27FC236}">
                  <a16:creationId xmlns="" xmlns:a16="http://schemas.microsoft.com/office/drawing/2014/main" id="{5E9A4332-591B-4EEB-88FF-3156E67B66D3}"/>
                </a:ext>
              </a:extLst>
            </p:cNvPr>
            <p:cNvSpPr txBox="1"/>
            <p:nvPr/>
          </p:nvSpPr>
          <p:spPr>
            <a:xfrm>
              <a:off x="5778673" y="2688051"/>
              <a:ext cx="362600" cy="132343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600"/>
                </a:lnSpc>
              </a:pPr>
              <a:r>
                <a:rPr lang="es-ES" sz="500" dirty="0"/>
                <a:t>Day 1</a:t>
              </a:r>
            </a:p>
            <a:p>
              <a:pPr>
                <a:lnSpc>
                  <a:spcPts val="600"/>
                </a:lnSpc>
              </a:pPr>
              <a:r>
                <a:rPr lang="es-ES" sz="500" dirty="0"/>
                <a:t>Day 2</a:t>
              </a:r>
            </a:p>
            <a:p>
              <a:pPr>
                <a:lnSpc>
                  <a:spcPts val="600"/>
                </a:lnSpc>
              </a:pPr>
              <a:r>
                <a:rPr lang="es-ES" sz="500" dirty="0"/>
                <a:t>Day 3</a:t>
              </a:r>
            </a:p>
            <a:p>
              <a:pPr>
                <a:lnSpc>
                  <a:spcPts val="600"/>
                </a:lnSpc>
              </a:pPr>
              <a:r>
                <a:rPr lang="es-ES" sz="500" dirty="0"/>
                <a:t>Day 4</a:t>
              </a:r>
            </a:p>
            <a:p>
              <a:pPr>
                <a:lnSpc>
                  <a:spcPts val="600"/>
                </a:lnSpc>
              </a:pPr>
              <a:r>
                <a:rPr lang="es-ES" sz="500" dirty="0"/>
                <a:t>Day 5</a:t>
              </a:r>
            </a:p>
            <a:p>
              <a:pPr>
                <a:lnSpc>
                  <a:spcPts val="600"/>
                </a:lnSpc>
              </a:pPr>
              <a:r>
                <a:rPr lang="es-ES" sz="500" dirty="0"/>
                <a:t>Day 6</a:t>
              </a:r>
            </a:p>
            <a:p>
              <a:pPr>
                <a:lnSpc>
                  <a:spcPts val="600"/>
                </a:lnSpc>
              </a:pPr>
              <a:r>
                <a:rPr lang="es-ES" sz="500" dirty="0"/>
                <a:t>Day 7</a:t>
              </a:r>
            </a:p>
            <a:p>
              <a:pPr>
                <a:lnSpc>
                  <a:spcPts val="600"/>
                </a:lnSpc>
              </a:pPr>
              <a:r>
                <a:rPr lang="es-ES" sz="500" dirty="0"/>
                <a:t>Day 8</a:t>
              </a:r>
            </a:p>
            <a:p>
              <a:pPr>
                <a:lnSpc>
                  <a:spcPts val="600"/>
                </a:lnSpc>
              </a:pPr>
              <a:r>
                <a:rPr lang="es-ES" sz="500" dirty="0"/>
                <a:t>Day 9</a:t>
              </a:r>
            </a:p>
            <a:p>
              <a:pPr>
                <a:lnSpc>
                  <a:spcPts val="600"/>
                </a:lnSpc>
              </a:pPr>
              <a:r>
                <a:rPr lang="es-ES" sz="500" dirty="0"/>
                <a:t>Day 10</a:t>
              </a:r>
            </a:p>
            <a:p>
              <a:pPr>
                <a:lnSpc>
                  <a:spcPts val="600"/>
                </a:lnSpc>
              </a:pPr>
              <a:r>
                <a:rPr lang="es-ES" sz="500" dirty="0"/>
                <a:t>Day 11</a:t>
              </a:r>
            </a:p>
            <a:p>
              <a:pPr>
                <a:lnSpc>
                  <a:spcPts val="600"/>
                </a:lnSpc>
              </a:pPr>
              <a:r>
                <a:rPr lang="es-ES" sz="500" dirty="0"/>
                <a:t>Day 12</a:t>
              </a:r>
            </a:p>
            <a:p>
              <a:pPr>
                <a:lnSpc>
                  <a:spcPts val="600"/>
                </a:lnSpc>
              </a:pPr>
              <a:r>
                <a:rPr lang="es-ES" sz="500" dirty="0"/>
                <a:t>Day 13</a:t>
              </a:r>
            </a:p>
            <a:p>
              <a:pPr>
                <a:lnSpc>
                  <a:spcPts val="600"/>
                </a:lnSpc>
              </a:pPr>
              <a:r>
                <a:rPr lang="es-ES" sz="500" dirty="0"/>
                <a:t>Day 14</a:t>
              </a:r>
            </a:p>
            <a:p>
              <a:pPr>
                <a:lnSpc>
                  <a:spcPts val="600"/>
                </a:lnSpc>
              </a:pPr>
              <a:r>
                <a:rPr lang="es-ES" sz="500" dirty="0"/>
                <a:t>Day 15</a:t>
              </a:r>
            </a:p>
            <a:p>
              <a:pPr>
                <a:lnSpc>
                  <a:spcPts val="600"/>
                </a:lnSpc>
              </a:pPr>
              <a:endParaRPr lang="es-ES" sz="500" dirty="0"/>
            </a:p>
          </p:txBody>
        </p:sp>
        <p:pic>
          <p:nvPicPr>
            <p:cNvPr id="10" name="Imagen 9">
              <a:extLst>
                <a:ext uri="{FF2B5EF4-FFF2-40B4-BE49-F238E27FC236}">
                  <a16:creationId xmlns="" xmlns:a16="http://schemas.microsoft.com/office/drawing/2014/main" id="{8BBB2D6E-8AF5-40C8-89DD-F41E3B4034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/>
            <a:srcRect l="76376" t="12130" r="18463" b="9374"/>
            <a:stretch/>
          </p:blipFill>
          <p:spPr>
            <a:xfrm>
              <a:off x="5736935" y="2728985"/>
              <a:ext cx="115798" cy="1196899"/>
            </a:xfrm>
            <a:prstGeom prst="rect">
              <a:avLst/>
            </a:prstGeom>
          </p:spPr>
        </p:pic>
      </p:grpSp>
      <p:sp>
        <p:nvSpPr>
          <p:cNvPr id="11" name="CuadroTexto 10">
            <a:extLst>
              <a:ext uri="{FF2B5EF4-FFF2-40B4-BE49-F238E27FC236}">
                <a16:creationId xmlns="" xmlns:a16="http://schemas.microsoft.com/office/drawing/2014/main" id="{2509AF93-8D0F-44D8-80D9-8F04D8DAA47E}"/>
              </a:ext>
            </a:extLst>
          </p:cNvPr>
          <p:cNvSpPr txBox="1"/>
          <p:nvPr/>
        </p:nvSpPr>
        <p:spPr>
          <a:xfrm>
            <a:off x="1298916" y="3130218"/>
            <a:ext cx="1133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/>
              <a:t>PC3 </a:t>
            </a:r>
            <a:r>
              <a:rPr lang="es-ES" sz="1200" b="1" dirty="0" err="1"/>
              <a:t>xenografts</a:t>
            </a:r>
            <a:endParaRPr lang="es-ES" sz="1200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="" xmlns:a16="http://schemas.microsoft.com/office/drawing/2014/main" id="{EEB5BEFF-1E23-4AED-98F5-BC5BC9367E30}"/>
              </a:ext>
            </a:extLst>
          </p:cNvPr>
          <p:cNvSpPr txBox="1"/>
          <p:nvPr/>
        </p:nvSpPr>
        <p:spPr>
          <a:xfrm>
            <a:off x="1298916" y="589379"/>
            <a:ext cx="12972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err="1"/>
              <a:t>LNCaP</a:t>
            </a:r>
            <a:r>
              <a:rPr lang="es-ES" sz="1200" b="1" dirty="0"/>
              <a:t> </a:t>
            </a:r>
            <a:r>
              <a:rPr lang="es-ES" sz="1200" b="1" dirty="0" err="1"/>
              <a:t>xenografts</a:t>
            </a:r>
            <a:endParaRPr lang="es-ES" sz="1200" b="1" dirty="0"/>
          </a:p>
        </p:txBody>
      </p:sp>
      <p:grpSp>
        <p:nvGrpSpPr>
          <p:cNvPr id="23" name="Grupo 22">
            <a:extLst>
              <a:ext uri="{FF2B5EF4-FFF2-40B4-BE49-F238E27FC236}">
                <a16:creationId xmlns="" xmlns:a16="http://schemas.microsoft.com/office/drawing/2014/main" id="{57735667-8307-4E98-934F-439BB903C0CB}"/>
              </a:ext>
            </a:extLst>
          </p:cNvPr>
          <p:cNvGrpSpPr/>
          <p:nvPr/>
        </p:nvGrpSpPr>
        <p:grpSpPr>
          <a:xfrm>
            <a:off x="949647" y="980938"/>
            <a:ext cx="1896820" cy="1590206"/>
            <a:chOff x="1030132" y="3726104"/>
            <a:chExt cx="1896820" cy="1590206"/>
          </a:xfrm>
        </p:grpSpPr>
        <p:grpSp>
          <p:nvGrpSpPr>
            <p:cNvPr id="22" name="Grupo 21">
              <a:extLst>
                <a:ext uri="{FF2B5EF4-FFF2-40B4-BE49-F238E27FC236}">
                  <a16:creationId xmlns="" xmlns:a16="http://schemas.microsoft.com/office/drawing/2014/main" id="{77EE23EF-F32B-4A8F-B8F3-8AA7E0472707}"/>
                </a:ext>
              </a:extLst>
            </p:cNvPr>
            <p:cNvGrpSpPr/>
            <p:nvPr/>
          </p:nvGrpSpPr>
          <p:grpSpPr>
            <a:xfrm>
              <a:off x="1030132" y="3726104"/>
              <a:ext cx="1657289" cy="1590206"/>
              <a:chOff x="976792" y="3726104"/>
              <a:chExt cx="1657289" cy="1590206"/>
            </a:xfrm>
          </p:grpSpPr>
          <p:pic>
            <p:nvPicPr>
              <p:cNvPr id="13" name="Imagen 12">
                <a:extLst>
                  <a:ext uri="{FF2B5EF4-FFF2-40B4-BE49-F238E27FC236}">
                    <a16:creationId xmlns="" xmlns:a16="http://schemas.microsoft.com/office/drawing/2014/main" id="{51D8CA39-CC06-48D8-8B3A-FD3912123E1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/>
              <a:srcRect l="4783" r="27739" b="6207"/>
              <a:stretch/>
            </p:blipFill>
            <p:spPr>
              <a:xfrm>
                <a:off x="1114548" y="3726104"/>
                <a:ext cx="1519533" cy="1435432"/>
              </a:xfrm>
              <a:prstGeom prst="rect">
                <a:avLst/>
              </a:prstGeom>
            </p:spPr>
          </p:pic>
          <p:sp>
            <p:nvSpPr>
              <p:cNvPr id="18" name="CuadroTexto 17">
                <a:extLst>
                  <a:ext uri="{FF2B5EF4-FFF2-40B4-BE49-F238E27FC236}">
                    <a16:creationId xmlns="" xmlns:a16="http://schemas.microsoft.com/office/drawing/2014/main" id="{876088E3-D40E-40BC-B09E-C2A6922799CC}"/>
                  </a:ext>
                </a:extLst>
              </p:cNvPr>
              <p:cNvSpPr txBox="1"/>
              <p:nvPr/>
            </p:nvSpPr>
            <p:spPr>
              <a:xfrm rot="16200000">
                <a:off x="742869" y="4336097"/>
                <a:ext cx="683289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800" b="1" dirty="0" err="1">
                    <a:latin typeface="Arial"/>
                    <a:cs typeface="Arial"/>
                  </a:rPr>
                  <a:t>Docetaxel</a:t>
                </a:r>
                <a:endParaRPr lang="es-ES" b="1" dirty="0">
                  <a:latin typeface="Arial"/>
                  <a:cs typeface="Arial"/>
                </a:endParaRPr>
              </a:p>
            </p:txBody>
          </p:sp>
          <p:sp>
            <p:nvSpPr>
              <p:cNvPr id="19" name="CuadroTexto 18">
                <a:extLst>
                  <a:ext uri="{FF2B5EF4-FFF2-40B4-BE49-F238E27FC236}">
                    <a16:creationId xmlns="" xmlns:a16="http://schemas.microsoft.com/office/drawing/2014/main" id="{9C45654C-FBA7-4165-8153-4FBF4B5254D4}"/>
                  </a:ext>
                </a:extLst>
              </p:cNvPr>
              <p:cNvSpPr txBox="1"/>
              <p:nvPr/>
            </p:nvSpPr>
            <p:spPr>
              <a:xfrm>
                <a:off x="1532669" y="5100866"/>
                <a:ext cx="683289" cy="2154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ES" sz="800" b="1" dirty="0" err="1">
                    <a:latin typeface="Arial"/>
                    <a:cs typeface="Arial"/>
                  </a:rPr>
                  <a:t>Capsaicin</a:t>
                </a:r>
                <a:endParaRPr lang="es-ES" sz="1050" b="1" dirty="0">
                  <a:latin typeface="Arial"/>
                  <a:cs typeface="Arial"/>
                </a:endParaRPr>
              </a:p>
            </p:txBody>
          </p:sp>
        </p:grpSp>
        <p:grpSp>
          <p:nvGrpSpPr>
            <p:cNvPr id="17" name="Grupo 16">
              <a:extLst>
                <a:ext uri="{FF2B5EF4-FFF2-40B4-BE49-F238E27FC236}">
                  <a16:creationId xmlns="" xmlns:a16="http://schemas.microsoft.com/office/drawing/2014/main" id="{E9D0069B-5373-43D5-B830-1728F710AAFA}"/>
                </a:ext>
              </a:extLst>
            </p:cNvPr>
            <p:cNvGrpSpPr/>
            <p:nvPr/>
          </p:nvGrpSpPr>
          <p:grpSpPr>
            <a:xfrm>
              <a:off x="2533511" y="3843675"/>
              <a:ext cx="393441" cy="1092607"/>
              <a:chOff x="3477491" y="4398522"/>
              <a:chExt cx="393441" cy="1092607"/>
            </a:xfrm>
          </p:grpSpPr>
          <p:pic>
            <p:nvPicPr>
              <p:cNvPr id="16" name="Imagen 15">
                <a:extLst>
                  <a:ext uri="{FF2B5EF4-FFF2-40B4-BE49-F238E27FC236}">
                    <a16:creationId xmlns="" xmlns:a16="http://schemas.microsoft.com/office/drawing/2014/main" id="{03ECF964-F788-42D6-8FD2-B79DE9B6055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print"/>
              <a:srcRect l="76380" t="13126" r="17484" b="25076"/>
              <a:stretch/>
            </p:blipFill>
            <p:spPr>
              <a:xfrm>
                <a:off x="3477491" y="4454009"/>
                <a:ext cx="138182" cy="945776"/>
              </a:xfrm>
              <a:prstGeom prst="rect">
                <a:avLst/>
              </a:prstGeom>
            </p:spPr>
          </p:pic>
          <p:sp>
            <p:nvSpPr>
              <p:cNvPr id="15" name="CuadroTexto 14">
                <a:extLst>
                  <a:ext uri="{FF2B5EF4-FFF2-40B4-BE49-F238E27FC236}">
                    <a16:creationId xmlns="" xmlns:a16="http://schemas.microsoft.com/office/drawing/2014/main" id="{5B8CAAF5-8E56-46E2-9A47-A0B1AAF050F4}"/>
                  </a:ext>
                </a:extLst>
              </p:cNvPr>
              <p:cNvSpPr txBox="1"/>
              <p:nvPr/>
            </p:nvSpPr>
            <p:spPr>
              <a:xfrm>
                <a:off x="3508332" y="4398522"/>
                <a:ext cx="362600" cy="10926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ts val="600"/>
                  </a:lnSpc>
                </a:pPr>
                <a:r>
                  <a:rPr lang="es-ES" sz="500" dirty="0"/>
                  <a:t>Day 1</a:t>
                </a:r>
              </a:p>
              <a:p>
                <a:pPr>
                  <a:lnSpc>
                    <a:spcPts val="600"/>
                  </a:lnSpc>
                </a:pPr>
                <a:r>
                  <a:rPr lang="es-ES" sz="500" dirty="0"/>
                  <a:t>Day 2</a:t>
                </a:r>
              </a:p>
              <a:p>
                <a:pPr>
                  <a:lnSpc>
                    <a:spcPts val="600"/>
                  </a:lnSpc>
                </a:pPr>
                <a:r>
                  <a:rPr lang="es-ES" sz="500" dirty="0"/>
                  <a:t>Day 3</a:t>
                </a:r>
              </a:p>
              <a:p>
                <a:pPr>
                  <a:lnSpc>
                    <a:spcPts val="600"/>
                  </a:lnSpc>
                </a:pPr>
                <a:r>
                  <a:rPr lang="es-ES" sz="500" dirty="0"/>
                  <a:t>Day 4</a:t>
                </a:r>
              </a:p>
              <a:p>
                <a:pPr>
                  <a:lnSpc>
                    <a:spcPts val="600"/>
                  </a:lnSpc>
                </a:pPr>
                <a:r>
                  <a:rPr lang="es-ES" sz="500" dirty="0"/>
                  <a:t>Day 5</a:t>
                </a:r>
              </a:p>
              <a:p>
                <a:pPr>
                  <a:lnSpc>
                    <a:spcPts val="600"/>
                  </a:lnSpc>
                </a:pPr>
                <a:r>
                  <a:rPr lang="es-ES" sz="500" dirty="0"/>
                  <a:t>Day 6</a:t>
                </a:r>
              </a:p>
              <a:p>
                <a:pPr>
                  <a:lnSpc>
                    <a:spcPts val="600"/>
                  </a:lnSpc>
                </a:pPr>
                <a:r>
                  <a:rPr lang="es-ES" sz="500" dirty="0"/>
                  <a:t>Day 7</a:t>
                </a:r>
              </a:p>
              <a:p>
                <a:pPr>
                  <a:lnSpc>
                    <a:spcPts val="600"/>
                  </a:lnSpc>
                </a:pPr>
                <a:r>
                  <a:rPr lang="es-ES" sz="500" dirty="0"/>
                  <a:t>Day 8</a:t>
                </a:r>
              </a:p>
              <a:p>
                <a:pPr>
                  <a:lnSpc>
                    <a:spcPts val="600"/>
                  </a:lnSpc>
                </a:pPr>
                <a:r>
                  <a:rPr lang="es-ES" sz="500" dirty="0"/>
                  <a:t>Day 9</a:t>
                </a:r>
              </a:p>
              <a:p>
                <a:pPr>
                  <a:lnSpc>
                    <a:spcPts val="600"/>
                  </a:lnSpc>
                </a:pPr>
                <a:r>
                  <a:rPr lang="es-ES" sz="500" dirty="0"/>
                  <a:t>Day 10</a:t>
                </a:r>
              </a:p>
              <a:p>
                <a:pPr>
                  <a:lnSpc>
                    <a:spcPts val="600"/>
                  </a:lnSpc>
                </a:pPr>
                <a:r>
                  <a:rPr lang="es-ES" sz="500" dirty="0"/>
                  <a:t>Day 11</a:t>
                </a:r>
              </a:p>
              <a:p>
                <a:pPr>
                  <a:lnSpc>
                    <a:spcPts val="600"/>
                  </a:lnSpc>
                </a:pPr>
                <a:r>
                  <a:rPr lang="es-ES" sz="500" dirty="0"/>
                  <a:t>Day 12</a:t>
                </a:r>
              </a:p>
              <a:p>
                <a:pPr>
                  <a:lnSpc>
                    <a:spcPts val="600"/>
                  </a:lnSpc>
                </a:pPr>
                <a:endParaRPr lang="es-ES" sz="500" dirty="0"/>
              </a:p>
            </p:txBody>
          </p:sp>
        </p:grpSp>
      </p:grpSp>
      <p:graphicFrame>
        <p:nvGraphicFramePr>
          <p:cNvPr id="20" name="Tabla 19">
            <a:extLst>
              <a:ext uri="{FF2B5EF4-FFF2-40B4-BE49-F238E27FC236}">
                <a16:creationId xmlns="" xmlns:a16="http://schemas.microsoft.com/office/drawing/2014/main" id="{6340ED42-AFCE-42DC-A8C2-E0D4D27E9C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90675789"/>
              </p:ext>
            </p:extLst>
          </p:nvPr>
        </p:nvGraphicFramePr>
        <p:xfrm>
          <a:off x="3058159" y="734635"/>
          <a:ext cx="1571866" cy="21793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411846">
                  <a:extLst>
                    <a:ext uri="{9D8B030D-6E8A-4147-A177-3AD203B41FA5}">
                      <a16:colId xmlns="" xmlns:a16="http://schemas.microsoft.com/office/drawing/2014/main" val="3140910358"/>
                    </a:ext>
                  </a:extLst>
                </a:gridCol>
                <a:gridCol w="580010">
                  <a:extLst>
                    <a:ext uri="{9D8B030D-6E8A-4147-A177-3AD203B41FA5}">
                      <a16:colId xmlns="" xmlns:a16="http://schemas.microsoft.com/office/drawing/2014/main" val="2352234308"/>
                    </a:ext>
                  </a:extLst>
                </a:gridCol>
                <a:gridCol w="580010">
                  <a:extLst>
                    <a:ext uri="{9D8B030D-6E8A-4147-A177-3AD203B41FA5}">
                      <a16:colId xmlns="" xmlns:a16="http://schemas.microsoft.com/office/drawing/2014/main" val="1204490570"/>
                    </a:ext>
                  </a:extLst>
                </a:gridCol>
              </a:tblGrid>
              <a:tr h="159002"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Day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 err="1"/>
                        <a:t>Effect</a:t>
                      </a:r>
                      <a:endParaRPr lang="es-ES" sz="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CI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097772894"/>
                  </a:ext>
                </a:extLst>
              </a:tr>
              <a:tr h="159002"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1.0     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1     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9.33459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072684672"/>
                  </a:ext>
                </a:extLst>
              </a:tr>
              <a:tr h="159002"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2.0     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0.936     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4.50396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242998779"/>
                  </a:ext>
                </a:extLst>
              </a:tr>
              <a:tr h="159002"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3.0     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0.875     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2.06281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864913622"/>
                  </a:ext>
                </a:extLst>
              </a:tr>
              <a:tr h="159002"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4.0     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0.8429     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1.59809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4017704652"/>
                  </a:ext>
                </a:extLst>
              </a:tr>
              <a:tr h="159002"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/>
                        <a:t>5.0     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0.8326     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1.69576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525026776"/>
                  </a:ext>
                </a:extLst>
              </a:tr>
              <a:tr h="159002"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/>
                        <a:t>6.0     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0.8394     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2.26619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981210135"/>
                  </a:ext>
                </a:extLst>
              </a:tr>
              <a:tr h="159002"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/>
                        <a:t>7.0     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0.791     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1.27195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41474585"/>
                  </a:ext>
                </a:extLst>
              </a:tr>
              <a:tr h="159002"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/>
                        <a:t>8.0     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0.815     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2.07039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985989903"/>
                  </a:ext>
                </a:extLst>
              </a:tr>
              <a:tr h="159002"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/>
                        <a:t>9.0     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0.743     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0.82874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3099085069"/>
                  </a:ext>
                </a:extLst>
              </a:tr>
              <a:tr h="159002"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10.0     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0.728     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0.74610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574057531"/>
                  </a:ext>
                </a:extLst>
              </a:tr>
              <a:tr h="159002"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11.0     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0.649     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0.26232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18050011"/>
                  </a:ext>
                </a:extLst>
              </a:tr>
              <a:tr h="159002"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/>
                        <a:t>12.0     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0.592     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600"/>
                        </a:lnSpc>
                      </a:pPr>
                      <a:r>
                        <a:rPr lang="es-ES" sz="600" dirty="0"/>
                        <a:t>0.11759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7274126"/>
                  </a:ext>
                </a:extLst>
              </a:tr>
            </a:tbl>
          </a:graphicData>
        </a:graphic>
      </p:graphicFrame>
      <p:sp>
        <p:nvSpPr>
          <p:cNvPr id="21" name="CuadroTexto 20">
            <a:extLst>
              <a:ext uri="{FF2B5EF4-FFF2-40B4-BE49-F238E27FC236}">
                <a16:creationId xmlns="" xmlns:a16="http://schemas.microsoft.com/office/drawing/2014/main" id="{F342710A-2779-45E9-ABAB-8BEDA447E7DC}"/>
              </a:ext>
            </a:extLst>
          </p:cNvPr>
          <p:cNvSpPr txBox="1"/>
          <p:nvPr/>
        </p:nvSpPr>
        <p:spPr>
          <a:xfrm>
            <a:off x="468791" y="6225255"/>
            <a:ext cx="5723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000" b="1" dirty="0" smtClean="0"/>
              <a:t>Figure </a:t>
            </a:r>
            <a:r>
              <a:rPr lang="es-ES" sz="1000" b="1" smtClean="0"/>
              <a:t>S1</a:t>
            </a:r>
            <a:r>
              <a:rPr lang="es-ES" sz="1000" b="1" dirty="0"/>
              <a:t>.  </a:t>
            </a:r>
            <a:r>
              <a:rPr lang="es-ES" sz="1000" b="1" dirty="0" err="1" smtClean="0"/>
              <a:t>Isobologram</a:t>
            </a:r>
            <a:r>
              <a:rPr lang="es-ES" sz="1000" b="1" dirty="0" smtClean="0"/>
              <a:t> and </a:t>
            </a:r>
            <a:r>
              <a:rPr lang="es-ES" sz="1000" b="1" dirty="0" err="1" smtClean="0"/>
              <a:t>combination</a:t>
            </a:r>
            <a:r>
              <a:rPr lang="es-ES" sz="1000" b="1" dirty="0" smtClean="0"/>
              <a:t> </a:t>
            </a:r>
            <a:r>
              <a:rPr lang="es-ES" sz="1000" b="1" dirty="0" err="1" smtClean="0"/>
              <a:t>index</a:t>
            </a:r>
            <a:r>
              <a:rPr lang="es-ES" sz="1000" b="1" dirty="0" smtClean="0"/>
              <a:t> (CI) of </a:t>
            </a:r>
            <a:r>
              <a:rPr lang="es-ES" sz="1000" b="1" dirty="0" err="1" smtClean="0"/>
              <a:t>the</a:t>
            </a:r>
            <a:r>
              <a:rPr lang="es-ES" sz="1000" b="1" dirty="0" smtClean="0"/>
              <a:t> </a:t>
            </a:r>
            <a:r>
              <a:rPr lang="es-ES" sz="1000" b="1" dirty="0" err="1" smtClean="0"/>
              <a:t>combined</a:t>
            </a:r>
            <a:r>
              <a:rPr lang="es-ES" sz="1000" b="1" dirty="0" smtClean="0"/>
              <a:t> </a:t>
            </a:r>
            <a:r>
              <a:rPr lang="es-ES" sz="1000" b="1" dirty="0" err="1" smtClean="0"/>
              <a:t>treatment</a:t>
            </a:r>
            <a:r>
              <a:rPr lang="es-ES" sz="1000" b="1" dirty="0" smtClean="0"/>
              <a:t> (DTX+CAP) </a:t>
            </a:r>
            <a:r>
              <a:rPr lang="es-ES" sz="1000" b="1" dirty="0" err="1" smtClean="0"/>
              <a:t>inhibitory</a:t>
            </a:r>
            <a:r>
              <a:rPr lang="es-ES" sz="1000" b="1" dirty="0" smtClean="0"/>
              <a:t> </a:t>
            </a:r>
            <a:r>
              <a:rPr lang="es-ES" sz="1000" b="1" dirty="0" err="1" smtClean="0"/>
              <a:t>effect</a:t>
            </a:r>
            <a:r>
              <a:rPr lang="es-ES" sz="1000" b="1" dirty="0" smtClean="0"/>
              <a:t> </a:t>
            </a:r>
            <a:r>
              <a:rPr lang="es-ES" sz="1000" b="1" dirty="0" err="1" smtClean="0"/>
              <a:t>on</a:t>
            </a:r>
            <a:r>
              <a:rPr lang="es-ES" sz="1000" b="1" dirty="0" smtClean="0"/>
              <a:t> LNCaP and PC3 </a:t>
            </a:r>
            <a:r>
              <a:rPr lang="es-ES" sz="1000" b="1" dirty="0" err="1" smtClean="0"/>
              <a:t>xenograft</a:t>
            </a:r>
            <a:r>
              <a:rPr lang="es-ES" sz="1000" b="1" dirty="0" smtClean="0"/>
              <a:t> tumor </a:t>
            </a:r>
            <a:r>
              <a:rPr lang="es-ES" sz="1000" b="1" dirty="0" err="1" smtClean="0"/>
              <a:t>growth</a:t>
            </a:r>
            <a:r>
              <a:rPr lang="es-ES" sz="1000" b="1" dirty="0" smtClean="0"/>
              <a:t>.</a:t>
            </a:r>
            <a:endParaRPr lang="es-ES" sz="1000" b="1" dirty="0"/>
          </a:p>
        </p:txBody>
      </p:sp>
    </p:spTree>
    <p:extLst>
      <p:ext uri="{BB962C8B-B14F-4D97-AF65-F5344CB8AC3E}">
        <p14:creationId xmlns:p14="http://schemas.microsoft.com/office/powerpoint/2010/main" xmlns="" val="23519023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4073</TotalTime>
  <Words>176</Words>
  <Application>Microsoft Office PowerPoint</Application>
  <PresentationFormat>On-screen Show (4:3)</PresentationFormat>
  <Paragraphs>121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de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Díaz-Laviada Marturet Inés</dc:creator>
  <cp:lastModifiedBy>0012761</cp:lastModifiedBy>
  <cp:revision>13</cp:revision>
  <dcterms:created xsi:type="dcterms:W3CDTF">2019-01-31T18:32:39Z</dcterms:created>
  <dcterms:modified xsi:type="dcterms:W3CDTF">2019-03-05T01:27:30Z</dcterms:modified>
</cp:coreProperties>
</file>