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62" r:id="rId2"/>
    <p:sldId id="261" r:id="rId3"/>
    <p:sldId id="256" r:id="rId4"/>
  </p:sldIdLst>
  <p:sldSz cx="6858000" cy="9144000" type="screen4x3"/>
  <p:notesSz cx="6662738" cy="9926638"/>
  <p:embeddedFontLst>
    <p:embeddedFont>
      <p:font typeface="Malgun Gothic" pitchFamily="34" charset="-127"/>
      <p:regular r:id="rId6"/>
      <p:bold r:id="rId7"/>
    </p:embeddedFont>
    <p:embeddedFont>
      <p:font typeface="Calibri" pitchFamily="34" charset="0"/>
      <p:regular r:id="rId8"/>
      <p:bold r:id="rId9"/>
      <p:italic r:id="rId10"/>
      <p:boldItalic r:id="rId11"/>
    </p:embeddedFont>
    <p:embeddedFont>
      <p:font typeface="Arial Narrow" pitchFamily="34" charset="0"/>
      <p:regular r:id="rId12"/>
      <p:bold r:id="rId13"/>
      <p:italic r:id="rId14"/>
      <p:boldItalic r:id="rId15"/>
    </p:embeddedFont>
    <p:embeddedFont>
      <p:font typeface="SimSun" pitchFamily="2" charset="-122"/>
      <p:regular r:id="rId16"/>
    </p:embeddedFont>
    <p:embeddedFont>
      <p:font typeface="PMingLiU" pitchFamily="18" charset="-12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849">
          <p15:clr>
            <a:srgbClr val="A4A3A4"/>
          </p15:clr>
        </p15:guide>
        <p15:guide id="2" pos="39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375" autoAdjust="0"/>
  </p:normalViewPr>
  <p:slideViewPr>
    <p:cSldViewPr>
      <p:cViewPr varScale="1">
        <p:scale>
          <a:sx n="80" d="100"/>
          <a:sy n="80" d="100"/>
        </p:scale>
        <p:origin x="-1398" y="-102"/>
      </p:cViewPr>
      <p:guideLst>
        <p:guide orient="horz" pos="5849"/>
        <p:guide pos="392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936750" y="744538"/>
            <a:ext cx="27908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66275" y="4715153"/>
            <a:ext cx="5330189" cy="44669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6284391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66275" y="4715153"/>
            <a:ext cx="5330189" cy="44669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936750" y="744538"/>
            <a:ext cx="2789238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637073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514350" y="2840567"/>
            <a:ext cx="5829299" cy="19600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 panose="020B0604020202020204"/>
              <a:buNone/>
              <a:defRPr sz="3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 panose="020B0604020202020204"/>
              <a:buNone/>
              <a:defRPr sz="28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 panose="020B0604020202020204"/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 panose="020B0604020202020204"/>
              <a:buNone/>
              <a:defRPr sz="20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 panose="020B0604020202020204"/>
              <a:buNone/>
              <a:defRPr sz="20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 panose="020B0604020202020204"/>
              <a:buNone/>
              <a:defRPr sz="20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 panose="020B0604020202020204"/>
              <a:buNone/>
              <a:defRPr sz="20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 panose="020B0604020202020204"/>
              <a:buNone/>
              <a:defRPr sz="20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 panose="020B0604020202020204"/>
              <a:buNone/>
              <a:defRPr sz="20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 b="0" i="0" u="none" strike="noStrike" cap="none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411691" y="2064809"/>
            <a:ext cx="6034616" cy="617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1842558" y="3495676"/>
            <a:ext cx="7802033" cy="1543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-1300691" y="2009776"/>
            <a:ext cx="7802033" cy="45148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42900" y="2133600"/>
            <a:ext cx="6172199" cy="60346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541735" y="5875867"/>
            <a:ext cx="5829299" cy="181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40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541735" y="3875617"/>
            <a:ext cx="5829299" cy="20002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 panose="020B0604020202020204"/>
              <a:buNone/>
              <a:defRPr sz="20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 panose="020B0604020202020204"/>
              <a:buNone/>
              <a:defRPr sz="18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 panose="020B0604020202020204"/>
              <a:buNone/>
              <a:defRPr sz="16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 panose="020B0604020202020204"/>
              <a:buNone/>
              <a:defRPr sz="1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 panose="020B0604020202020204"/>
              <a:buNone/>
              <a:defRPr sz="1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 panose="020B0604020202020204"/>
              <a:buNone/>
              <a:defRPr sz="1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 panose="020B0604020202020204"/>
              <a:buNone/>
              <a:defRPr sz="1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 panose="020B0604020202020204"/>
              <a:buNone/>
              <a:defRPr sz="1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 panose="020B0604020202020204"/>
              <a:buNone/>
              <a:defRPr sz="1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342900" y="2133600"/>
            <a:ext cx="3028949" cy="60346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»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3486150" y="2133600"/>
            <a:ext cx="3028949" cy="60346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»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42900" y="2046816"/>
            <a:ext cx="3030140" cy="8530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 panose="020B0604020202020204"/>
              <a:buNone/>
              <a:defRPr sz="24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 panose="020B0604020202020204"/>
              <a:buNone/>
              <a:defRPr sz="20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 panose="020B0604020202020204"/>
              <a:buNone/>
              <a:defRPr sz="18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342900" y="2899833"/>
            <a:ext cx="3030140" cy="52683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»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3483769" y="2046816"/>
            <a:ext cx="3031331" cy="8530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 panose="020B0604020202020204"/>
              <a:buNone/>
              <a:defRPr sz="24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 panose="020B0604020202020204"/>
              <a:buNone/>
              <a:defRPr sz="20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 panose="020B0604020202020204"/>
              <a:buNone/>
              <a:defRPr sz="18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3483769" y="2899833"/>
            <a:ext cx="3031331" cy="52683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»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1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342900" y="364066"/>
            <a:ext cx="2256235" cy="154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20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2681286" y="364066"/>
            <a:ext cx="3833812" cy="78041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342900" y="1913466"/>
            <a:ext cx="2256235" cy="62547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344216" y="6400800"/>
            <a:ext cx="4114800" cy="7556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2000" b="1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344216" y="817033"/>
            <a:ext cx="4114800" cy="548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344216" y="7156450"/>
            <a:ext cx="4114800" cy="10731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199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42900" y="2133600"/>
            <a:ext cx="6172199" cy="60346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342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4914900" y="8475134"/>
            <a:ext cx="1600199" cy="4868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CA"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CA" sz="1200" b="0" i="0" u="none" strike="noStrike" cap="none">
              <a:solidFill>
                <a:srgbClr val="888888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360B71E-7E1C-4E9F-BA79-E16028265C0E}"/>
              </a:ext>
            </a:extLst>
          </p:cNvPr>
          <p:cNvSpPr txBox="1"/>
          <p:nvPr/>
        </p:nvSpPr>
        <p:spPr>
          <a:xfrm>
            <a:off x="188640" y="251520"/>
            <a:ext cx="9172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C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161371E-B0F2-4DD7-9F63-A778A0F09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56" y="755576"/>
            <a:ext cx="6212775" cy="50405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F68BB26-CD7C-41E6-9625-6FC56552B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56" y="5940152"/>
            <a:ext cx="6120680" cy="234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7792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1">
            <a:extLst>
              <a:ext uri="{FF2B5EF4-FFF2-40B4-BE49-F238E27FC236}">
                <a16:creationId xmlns:a16="http://schemas.microsoft.com/office/drawing/2014/main" xmlns="" id="{1E799B4B-7828-49EF-933F-28E43089C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88378498"/>
              </p:ext>
            </p:extLst>
          </p:nvPr>
        </p:nvGraphicFramePr>
        <p:xfrm>
          <a:off x="476672" y="1259632"/>
          <a:ext cx="5544616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46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391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08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60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Cell lines</a:t>
                      </a:r>
                      <a:endParaRPr lang="zh-CN" altLang="en-US" b="1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EGFR mutation</a:t>
                      </a:r>
                      <a:endParaRPr lang="zh-CN" altLang="en-US" b="1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TP53</a:t>
                      </a:r>
                      <a:endParaRPr lang="zh-CN" altLang="en-US" b="1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0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A549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EGFR-WT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P53-WT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0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H1299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EGFR-WT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P53-Null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0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H1650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E746-A750 deletion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P53-WT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416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H1975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L858R/T790M-EGFR mutation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altLang="zh-CN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P53-WT</a:t>
                      </a:r>
                      <a:endParaRPr lang="zh-CN" altLang="en-US" dirty="0"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文本框 2">
            <a:extLst>
              <a:ext uri="{FF2B5EF4-FFF2-40B4-BE49-F238E27FC236}">
                <a16:creationId xmlns:a16="http://schemas.microsoft.com/office/drawing/2014/main" xmlns="" id="{9B46584A-3B03-45B7-A1CE-417619EAAA75}"/>
              </a:ext>
            </a:extLst>
          </p:cNvPr>
          <p:cNvSpPr txBox="1"/>
          <p:nvPr/>
        </p:nvSpPr>
        <p:spPr>
          <a:xfrm>
            <a:off x="188640" y="539552"/>
            <a:ext cx="6543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Table </a:t>
            </a:r>
            <a:r>
              <a:rPr kumimoji="1" lang="en-US" altLang="zh-CN" b="1" dirty="0" err="1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S2</a:t>
            </a:r>
            <a:r>
              <a:rPr kumimoji="1" lang="en-US" altLang="zh-CN" b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kumimoji="1" lang="en-US" altLang="zh-CN" b="1" dirty="0">
                <a:latin typeface="Times New Roman" charset="0"/>
                <a:ea typeface="Times New Roman" charset="0"/>
                <a:cs typeface="Times New Roman" charset="0"/>
              </a:rPr>
              <a:t>The mutation status of </a:t>
            </a:r>
            <a:r>
              <a:rPr kumimoji="1" lang="en-US" altLang="zh-CN" b="1" i="1" dirty="0">
                <a:latin typeface="Times New Roman" charset="0"/>
                <a:ea typeface="Times New Roman" charset="0"/>
                <a:cs typeface="Times New Roman" charset="0"/>
              </a:rPr>
              <a:t>EGFR</a:t>
            </a:r>
            <a:r>
              <a:rPr kumimoji="1" lang="en-US" altLang="zh-CN" b="1" dirty="0">
                <a:latin typeface="Times New Roman" charset="0"/>
                <a:ea typeface="Times New Roman" charset="0"/>
                <a:cs typeface="Times New Roman" charset="0"/>
              </a:rPr>
              <a:t> and </a:t>
            </a:r>
            <a:r>
              <a:rPr kumimoji="1" lang="en-US" altLang="zh-CN" b="1" i="1" dirty="0">
                <a:latin typeface="Times New Roman" charset="0"/>
                <a:ea typeface="Times New Roman" charset="0"/>
                <a:cs typeface="Times New Roman" charset="0"/>
              </a:rPr>
              <a:t>TP53</a:t>
            </a:r>
            <a:r>
              <a:rPr kumimoji="1" lang="en-US" altLang="zh-CN" b="1" dirty="0">
                <a:latin typeface="Times New Roman" charset="0"/>
                <a:ea typeface="Times New Roman" charset="0"/>
                <a:cs typeface="Times New Roman" charset="0"/>
              </a:rPr>
              <a:t> genes in four NSCLC cell lines.</a:t>
            </a:r>
            <a:endParaRPr kumimoji="1" lang="zh-CN" altLang="en-US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6C9C10C-3C70-44E1-A984-6883F2C30DF9}"/>
              </a:ext>
            </a:extLst>
          </p:cNvPr>
          <p:cNvSpPr txBox="1"/>
          <p:nvPr/>
        </p:nvSpPr>
        <p:spPr>
          <a:xfrm>
            <a:off x="764704" y="435597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1F531E2-6812-4A8C-BA6F-E4F9EA65508A}"/>
              </a:ext>
            </a:extLst>
          </p:cNvPr>
          <p:cNvSpPr/>
          <p:nvPr/>
        </p:nvSpPr>
        <p:spPr>
          <a:xfrm>
            <a:off x="332656" y="4211960"/>
            <a:ext cx="62646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b="1" dirty="0" smtClean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Table </a:t>
            </a:r>
            <a:r>
              <a:rPr lang="en-US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S2</a:t>
            </a:r>
            <a:r>
              <a:rPr lang="en-US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 Non small cell lung cancer (NSCLC) cell lines used in present studies are described depending on Epidermal Growth Factor Receptor (EGFR) and </a:t>
            </a:r>
            <a:r>
              <a:rPr lang="en-US" i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TP53</a:t>
            </a:r>
            <a:r>
              <a:rPr lang="en-US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status based on ATCC and previous literatures (Choi 2007 &amp; </a:t>
            </a:r>
            <a:r>
              <a:rPr lang="en-US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Kakimi</a:t>
            </a:r>
            <a:r>
              <a:rPr lang="en-US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2014). Detailed information and characterization of these cell lines are also verified (Choi 2007 &amp; </a:t>
            </a:r>
            <a:r>
              <a:rPr lang="en-US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Kakimi</a:t>
            </a:r>
            <a:r>
              <a:rPr lang="en-US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2014). </a:t>
            </a:r>
            <a:endParaRPr lang="en-CA" sz="12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3322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1191354" y="3868096"/>
            <a:ext cx="2406045" cy="4571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19999" y="0"/>
                </a:lnTo>
              </a:path>
            </a:pathLst>
          </a:custGeom>
          <a:noFill/>
          <a:ln w="269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04" name="Shape 104"/>
          <p:cNvGrpSpPr/>
          <p:nvPr/>
        </p:nvGrpSpPr>
        <p:grpSpPr>
          <a:xfrm>
            <a:off x="1988649" y="3393434"/>
            <a:ext cx="404813" cy="489062"/>
            <a:chOff x="1845856" y="4449826"/>
            <a:chExt cx="404813" cy="489062"/>
          </a:xfrm>
        </p:grpSpPr>
        <p:grpSp>
          <p:nvGrpSpPr>
            <p:cNvPr id="105" name="Shape 105"/>
            <p:cNvGrpSpPr/>
            <p:nvPr/>
          </p:nvGrpSpPr>
          <p:grpSpPr>
            <a:xfrm>
              <a:off x="1845856" y="4489514"/>
              <a:ext cx="192088" cy="434975"/>
              <a:chOff x="1798231" y="4489514"/>
              <a:chExt cx="192088" cy="434975"/>
            </a:xfrm>
          </p:grpSpPr>
          <p:sp>
            <p:nvSpPr>
              <p:cNvPr id="106" name="Shape 106"/>
              <p:cNvSpPr/>
              <p:nvPr/>
            </p:nvSpPr>
            <p:spPr>
              <a:xfrm>
                <a:off x="1798231" y="4538726"/>
                <a:ext cx="192088" cy="3857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1798231" y="4538726"/>
                <a:ext cx="192088" cy="3857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174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8" name="Shape 108"/>
              <p:cNvSpPr/>
              <p:nvPr/>
            </p:nvSpPr>
            <p:spPr>
              <a:xfrm>
                <a:off x="1847443" y="4489514"/>
                <a:ext cx="93663" cy="49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606" y="0"/>
                    </a:moveTo>
                    <a:lnTo>
                      <a:pt x="60606" y="0"/>
                    </a:lnTo>
                    <a:lnTo>
                      <a:pt x="60606" y="12000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119999" y="0"/>
                    </a:lnTo>
                  </a:path>
                </a:pathLst>
              </a:custGeom>
              <a:noFill/>
              <a:ln w="17450" cap="rnd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109" name="Shape 109"/>
            <p:cNvGrpSpPr/>
            <p:nvPr/>
          </p:nvGrpSpPr>
          <p:grpSpPr>
            <a:xfrm>
              <a:off x="2056256" y="4449826"/>
              <a:ext cx="194413" cy="489062"/>
              <a:chOff x="2084831" y="4449826"/>
              <a:chExt cx="194413" cy="489062"/>
            </a:xfrm>
          </p:grpSpPr>
          <p:sp>
            <p:nvSpPr>
              <p:cNvPr id="110" name="Shape 110"/>
              <p:cNvSpPr/>
              <p:nvPr/>
            </p:nvSpPr>
            <p:spPr>
              <a:xfrm>
                <a:off x="2087156" y="4532376"/>
                <a:ext cx="192088" cy="392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1" name="Shape 111"/>
              <p:cNvSpPr/>
              <p:nvPr/>
            </p:nvSpPr>
            <p:spPr>
              <a:xfrm>
                <a:off x="2084831" y="4546776"/>
                <a:ext cx="192088" cy="392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000000"/>
              </a:solidFill>
              <a:ln w="174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2" name="Shape 112"/>
              <p:cNvSpPr/>
              <p:nvPr/>
            </p:nvSpPr>
            <p:spPr>
              <a:xfrm>
                <a:off x="2134781" y="4449826"/>
                <a:ext cx="95250" cy="825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606" y="0"/>
                    </a:moveTo>
                    <a:lnTo>
                      <a:pt x="60606" y="0"/>
                    </a:lnTo>
                    <a:lnTo>
                      <a:pt x="60606" y="12000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119999" y="0"/>
                    </a:lnTo>
                  </a:path>
                </a:pathLst>
              </a:custGeom>
              <a:noFill/>
              <a:ln w="17450" cap="rnd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114" name="Shape 114"/>
          <p:cNvGrpSpPr/>
          <p:nvPr/>
        </p:nvGrpSpPr>
        <p:grpSpPr>
          <a:xfrm>
            <a:off x="3182079" y="2975922"/>
            <a:ext cx="398869" cy="892175"/>
            <a:chOff x="3382555" y="4032314"/>
            <a:chExt cx="398869" cy="892175"/>
          </a:xfrm>
        </p:grpSpPr>
        <p:grpSp>
          <p:nvGrpSpPr>
            <p:cNvPr id="115" name="Shape 115"/>
            <p:cNvGrpSpPr/>
            <p:nvPr/>
          </p:nvGrpSpPr>
          <p:grpSpPr>
            <a:xfrm>
              <a:off x="3382555" y="4118039"/>
              <a:ext cx="193675" cy="806450"/>
              <a:chOff x="3334930" y="4118039"/>
              <a:chExt cx="193675" cy="806450"/>
            </a:xfrm>
          </p:grpSpPr>
          <p:sp>
            <p:nvSpPr>
              <p:cNvPr id="116" name="Shape 116"/>
              <p:cNvSpPr/>
              <p:nvPr/>
            </p:nvSpPr>
            <p:spPr>
              <a:xfrm>
                <a:off x="3334930" y="4167251"/>
                <a:ext cx="193675" cy="7572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7" name="Shape 117"/>
              <p:cNvSpPr/>
              <p:nvPr/>
            </p:nvSpPr>
            <p:spPr>
              <a:xfrm>
                <a:off x="3334930" y="4167251"/>
                <a:ext cx="193675" cy="7572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174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3384144" y="4118039"/>
                <a:ext cx="95250" cy="49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60000" y="0"/>
                    </a:lnTo>
                    <a:lnTo>
                      <a:pt x="60000" y="12000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17450" cap="rnd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119" name="Shape 119"/>
            <p:cNvGrpSpPr/>
            <p:nvPr/>
          </p:nvGrpSpPr>
          <p:grpSpPr>
            <a:xfrm>
              <a:off x="3589336" y="4032314"/>
              <a:ext cx="192088" cy="892175"/>
              <a:chOff x="3623855" y="4032314"/>
              <a:chExt cx="192088" cy="892175"/>
            </a:xfrm>
          </p:grpSpPr>
          <p:sp>
            <p:nvSpPr>
              <p:cNvPr id="120" name="Shape 120"/>
              <p:cNvSpPr/>
              <p:nvPr/>
            </p:nvSpPr>
            <p:spPr>
              <a:xfrm>
                <a:off x="3623855" y="4067239"/>
                <a:ext cx="192088" cy="8572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1" name="Shape 121"/>
              <p:cNvSpPr/>
              <p:nvPr/>
            </p:nvSpPr>
            <p:spPr>
              <a:xfrm>
                <a:off x="3623855" y="4067239"/>
                <a:ext cx="192088" cy="8572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174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2" name="Shape 122"/>
              <p:cNvSpPr/>
              <p:nvPr/>
            </p:nvSpPr>
            <p:spPr>
              <a:xfrm>
                <a:off x="3673069" y="4032314"/>
                <a:ext cx="95250" cy="349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393" y="0"/>
                    </a:moveTo>
                    <a:lnTo>
                      <a:pt x="59393" y="0"/>
                    </a:lnTo>
                    <a:lnTo>
                      <a:pt x="59393" y="12000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119999" y="0"/>
                    </a:lnTo>
                  </a:path>
                </a:pathLst>
              </a:custGeom>
              <a:noFill/>
              <a:ln w="17450" cap="rnd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128" name="Shape 128"/>
          <p:cNvSpPr/>
          <p:nvPr/>
        </p:nvSpPr>
        <p:spPr>
          <a:xfrm>
            <a:off x="1191354" y="2171058"/>
            <a:ext cx="0" cy="16970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0" y="0"/>
                </a:lnTo>
              </a:path>
            </a:pathLst>
          </a:custGeom>
          <a:noFill/>
          <a:ln w="269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1132618" y="3868097"/>
            <a:ext cx="58738" cy="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0"/>
                </a:lnTo>
              </a:path>
            </a:pathLst>
          </a:custGeom>
          <a:noFill/>
          <a:ln w="26975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1132618" y="3301359"/>
            <a:ext cx="58738" cy="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0"/>
                </a:lnTo>
              </a:path>
            </a:pathLst>
          </a:custGeom>
          <a:noFill/>
          <a:ln w="26975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1132618" y="2736209"/>
            <a:ext cx="58738" cy="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0"/>
                </a:lnTo>
              </a:path>
            </a:pathLst>
          </a:custGeom>
          <a:noFill/>
          <a:ln w="26975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1132618" y="2171058"/>
            <a:ext cx="58738" cy="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0"/>
                </a:lnTo>
              </a:path>
            </a:pathLst>
          </a:custGeom>
          <a:noFill/>
          <a:ln w="26975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927830" y="3787134"/>
            <a:ext cx="260350" cy="193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 panose="020B0604020202020204"/>
              <a:buNone/>
            </a:pPr>
            <a:r>
              <a:rPr lang="en-CA" sz="1100" b="1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0.0</a:t>
            </a:r>
          </a:p>
        </p:txBody>
      </p:sp>
      <p:sp>
        <p:nvSpPr>
          <p:cNvPr id="134" name="Shape 134"/>
          <p:cNvSpPr/>
          <p:nvPr/>
        </p:nvSpPr>
        <p:spPr>
          <a:xfrm>
            <a:off x="927830" y="3221984"/>
            <a:ext cx="260350" cy="193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 panose="020B0604020202020204"/>
              <a:buNone/>
            </a:pPr>
            <a:r>
              <a:rPr lang="en-CA" sz="1100" b="1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0.5</a:t>
            </a:r>
          </a:p>
        </p:txBody>
      </p:sp>
      <p:sp>
        <p:nvSpPr>
          <p:cNvPr id="135" name="Shape 135"/>
          <p:cNvSpPr/>
          <p:nvPr/>
        </p:nvSpPr>
        <p:spPr>
          <a:xfrm>
            <a:off x="927830" y="2655247"/>
            <a:ext cx="260350" cy="193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 panose="020B0604020202020204"/>
              <a:buNone/>
            </a:pPr>
            <a:r>
              <a:rPr lang="en-CA" sz="1100" b="1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1.0</a:t>
            </a:r>
          </a:p>
        </p:txBody>
      </p:sp>
      <p:sp>
        <p:nvSpPr>
          <p:cNvPr id="136" name="Shape 136"/>
          <p:cNvSpPr/>
          <p:nvPr/>
        </p:nvSpPr>
        <p:spPr>
          <a:xfrm>
            <a:off x="927830" y="2090097"/>
            <a:ext cx="260350" cy="193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 panose="020B0604020202020204"/>
              <a:buNone/>
            </a:pPr>
            <a:r>
              <a:rPr lang="en-CA" sz="1100" b="1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1.5</a:t>
            </a:r>
          </a:p>
        </p:txBody>
      </p:sp>
      <p:sp>
        <p:nvSpPr>
          <p:cNvPr id="143" name="Shape 143"/>
          <p:cNvSpPr/>
          <p:nvPr/>
        </p:nvSpPr>
        <p:spPr>
          <a:xfrm rot="16200000">
            <a:off x="672209" y="3531159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" name="Shape 144"/>
          <p:cNvSpPr/>
          <p:nvPr/>
        </p:nvSpPr>
        <p:spPr>
          <a:xfrm rot="16200000">
            <a:off x="672209" y="3464484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5" name="Shape 145"/>
          <p:cNvSpPr/>
          <p:nvPr/>
        </p:nvSpPr>
        <p:spPr>
          <a:xfrm rot="16200000">
            <a:off x="671415" y="3407334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6" name="Shape 146"/>
          <p:cNvSpPr/>
          <p:nvPr/>
        </p:nvSpPr>
        <p:spPr>
          <a:xfrm rot="16200000">
            <a:off x="671415" y="3334309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" name="Shape 147"/>
          <p:cNvSpPr/>
          <p:nvPr/>
        </p:nvSpPr>
        <p:spPr>
          <a:xfrm rot="16200000">
            <a:off x="672209" y="3261284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" name="Shape 148"/>
          <p:cNvSpPr/>
          <p:nvPr/>
        </p:nvSpPr>
        <p:spPr>
          <a:xfrm rot="16200000">
            <a:off x="671415" y="3185084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" name="Shape 149"/>
          <p:cNvSpPr/>
          <p:nvPr/>
        </p:nvSpPr>
        <p:spPr>
          <a:xfrm rot="16200000">
            <a:off x="672208" y="3108884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" name="Shape 150"/>
          <p:cNvSpPr/>
          <p:nvPr/>
        </p:nvSpPr>
        <p:spPr>
          <a:xfrm rot="16200000">
            <a:off x="619855" y="3087047"/>
            <a:ext cx="104774" cy="193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 panose="020B0604020202020204"/>
              <a:buNone/>
            </a:pPr>
            <a:r>
              <a:rPr lang="en-CA" sz="1100" b="1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</a:p>
        </p:txBody>
      </p:sp>
      <p:sp>
        <p:nvSpPr>
          <p:cNvPr id="151" name="Shape 151"/>
          <p:cNvSpPr/>
          <p:nvPr/>
        </p:nvSpPr>
        <p:spPr>
          <a:xfrm rot="16200000">
            <a:off x="671415" y="2892984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" name="Shape 152"/>
          <p:cNvSpPr/>
          <p:nvPr/>
        </p:nvSpPr>
        <p:spPr>
          <a:xfrm rot="16200000">
            <a:off x="619855" y="2679059"/>
            <a:ext cx="104774" cy="193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 panose="020B0604020202020204"/>
              <a:buNone/>
            </a:pPr>
            <a:r>
              <a:rPr lang="en-CA" sz="1100" b="1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</a:p>
        </p:txBody>
      </p:sp>
      <p:sp>
        <p:nvSpPr>
          <p:cNvPr id="153" name="Shape 153"/>
          <p:cNvSpPr/>
          <p:nvPr/>
        </p:nvSpPr>
        <p:spPr>
          <a:xfrm rot="16200000">
            <a:off x="672208" y="2418322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" name="Shape 154"/>
          <p:cNvSpPr/>
          <p:nvPr/>
        </p:nvSpPr>
        <p:spPr>
          <a:xfrm rot="16200000">
            <a:off x="671415" y="2350059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" name="Shape 155"/>
          <p:cNvSpPr/>
          <p:nvPr/>
        </p:nvSpPr>
        <p:spPr>
          <a:xfrm rot="16200000">
            <a:off x="672208" y="2208772"/>
            <a:ext cx="65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 panose="020B0604020202020204"/>
              <a:buNone/>
            </a:pPr>
            <a:endParaRPr sz="18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56" name="Shape 156"/>
          <p:cNvGrpSpPr/>
          <p:nvPr/>
        </p:nvGrpSpPr>
        <p:grpSpPr>
          <a:xfrm>
            <a:off x="2090740" y="2169532"/>
            <a:ext cx="1485376" cy="403125"/>
            <a:chOff x="7700460" y="2415095"/>
            <a:chExt cx="1485376" cy="403125"/>
          </a:xfrm>
        </p:grpSpPr>
        <p:sp>
          <p:nvSpPr>
            <p:cNvPr id="157" name="Shape 157"/>
            <p:cNvSpPr/>
            <p:nvPr/>
          </p:nvSpPr>
          <p:spPr>
            <a:xfrm>
              <a:off x="7987769" y="2415095"/>
              <a:ext cx="695400" cy="20310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</a:pPr>
              <a:r>
                <a:rPr lang="en-CA" dirty="0">
                  <a:latin typeface="Arial Narrow" panose="020B0606020202030204"/>
                  <a:ea typeface="Arial Narrow" panose="020B0606020202030204"/>
                  <a:cs typeface="Arial Narrow" panose="020B0606020202030204"/>
                  <a:sym typeface="Arial Narrow" panose="020B0606020202030204"/>
                </a:rPr>
                <a:t>CTL</a:t>
              </a:r>
            </a:p>
          </p:txBody>
        </p:sp>
        <p:sp>
          <p:nvSpPr>
            <p:cNvPr id="158" name="Shape 158"/>
            <p:cNvSpPr/>
            <p:nvPr/>
          </p:nvSpPr>
          <p:spPr>
            <a:xfrm>
              <a:off x="7700460" y="2482850"/>
              <a:ext cx="193675" cy="11112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0" name="Shape 160"/>
            <p:cNvSpPr/>
            <p:nvPr/>
          </p:nvSpPr>
          <p:spPr>
            <a:xfrm>
              <a:off x="7985236" y="2615120"/>
              <a:ext cx="1200600" cy="20310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</a:pPr>
              <a:r>
                <a:rPr lang="en-CA" b="0" i="0" u="none" strike="noStrike" cap="none" dirty="0">
                  <a:solidFill>
                    <a:srgbClr val="000000"/>
                  </a:solidFill>
                  <a:latin typeface="Arial Narrow" panose="020B0606020202030204"/>
                  <a:ea typeface="Arial Narrow" panose="020B0606020202030204"/>
                  <a:cs typeface="Arial Narrow" panose="020B0606020202030204"/>
                  <a:sym typeface="Arial Narrow" panose="020B0606020202030204"/>
                </a:rPr>
                <a:t>CDDP (10µ</a:t>
              </a:r>
              <a:r>
                <a:rPr lang="en-CA" dirty="0">
                  <a:latin typeface="Arial Narrow" panose="020B0606020202030204"/>
                  <a:ea typeface="Arial Narrow" panose="020B0606020202030204"/>
                  <a:cs typeface="Arial Narrow" panose="020B0606020202030204"/>
                  <a:sym typeface="Arial Narrow" panose="020B0606020202030204"/>
                </a:rPr>
                <a:t>M)</a:t>
              </a:r>
            </a:p>
          </p:txBody>
        </p:sp>
        <p:sp>
          <p:nvSpPr>
            <p:cNvPr id="161" name="Shape 161"/>
            <p:cNvSpPr/>
            <p:nvPr/>
          </p:nvSpPr>
          <p:spPr>
            <a:xfrm>
              <a:off x="7700460" y="2655663"/>
              <a:ext cx="196850" cy="1095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 panose="020F050202020403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3" name="Shape 163"/>
          <p:cNvGrpSpPr/>
          <p:nvPr/>
        </p:nvGrpSpPr>
        <p:grpSpPr>
          <a:xfrm>
            <a:off x="1381854" y="2380459"/>
            <a:ext cx="460855" cy="1487637"/>
            <a:chOff x="1077505" y="3436851"/>
            <a:chExt cx="460855" cy="1487637"/>
          </a:xfrm>
        </p:grpSpPr>
        <p:grpSp>
          <p:nvGrpSpPr>
            <p:cNvPr id="164" name="Shape 164"/>
            <p:cNvGrpSpPr/>
            <p:nvPr/>
          </p:nvGrpSpPr>
          <p:grpSpPr>
            <a:xfrm>
              <a:off x="1077505" y="4291076"/>
              <a:ext cx="192088" cy="633412"/>
              <a:chOff x="1029880" y="4291076"/>
              <a:chExt cx="192088" cy="633412"/>
            </a:xfrm>
          </p:grpSpPr>
          <p:sp>
            <p:nvSpPr>
              <p:cNvPr id="165" name="Shape 165"/>
              <p:cNvSpPr/>
              <p:nvPr/>
            </p:nvSpPr>
            <p:spPr>
              <a:xfrm>
                <a:off x="1029880" y="4346639"/>
                <a:ext cx="192088" cy="5778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66" name="Shape 166"/>
              <p:cNvSpPr/>
              <p:nvPr/>
            </p:nvSpPr>
            <p:spPr>
              <a:xfrm>
                <a:off x="1029880" y="4346639"/>
                <a:ext cx="192088" cy="5778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174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67" name="Shape 167"/>
              <p:cNvSpPr/>
              <p:nvPr/>
            </p:nvSpPr>
            <p:spPr>
              <a:xfrm>
                <a:off x="1079094" y="4291076"/>
                <a:ext cx="93663" cy="555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393" y="0"/>
                    </a:moveTo>
                    <a:lnTo>
                      <a:pt x="59393" y="0"/>
                    </a:lnTo>
                    <a:lnTo>
                      <a:pt x="59393" y="12000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119999" y="0"/>
                    </a:lnTo>
                  </a:path>
                </a:pathLst>
              </a:custGeom>
              <a:noFill/>
              <a:ln w="17450" cap="rnd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169" name="Shape 169"/>
            <p:cNvGrpSpPr/>
            <p:nvPr/>
          </p:nvGrpSpPr>
          <p:grpSpPr>
            <a:xfrm>
              <a:off x="1290230" y="3436851"/>
              <a:ext cx="248130" cy="1487637"/>
              <a:chOff x="1318805" y="3436851"/>
              <a:chExt cx="248130" cy="1487637"/>
            </a:xfrm>
          </p:grpSpPr>
          <p:sp>
            <p:nvSpPr>
              <p:cNvPr id="170" name="Shape 170"/>
              <p:cNvSpPr/>
              <p:nvPr/>
            </p:nvSpPr>
            <p:spPr>
              <a:xfrm>
                <a:off x="1318805" y="3789426"/>
                <a:ext cx="192088" cy="11350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1" name="Shape 171"/>
              <p:cNvSpPr/>
              <p:nvPr/>
            </p:nvSpPr>
            <p:spPr>
              <a:xfrm>
                <a:off x="1318805" y="3789426"/>
                <a:ext cx="192088" cy="11350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000000"/>
              </a:solidFill>
              <a:ln w="174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2" name="Shape 172"/>
              <p:cNvSpPr/>
              <p:nvPr/>
            </p:nvSpPr>
            <p:spPr>
              <a:xfrm>
                <a:off x="1366430" y="3606864"/>
                <a:ext cx="95250" cy="1825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393" y="0"/>
                    </a:moveTo>
                    <a:lnTo>
                      <a:pt x="59393" y="0"/>
                    </a:lnTo>
                    <a:lnTo>
                      <a:pt x="59393" y="12000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119999" y="0"/>
                    </a:lnTo>
                  </a:path>
                </a:pathLst>
              </a:custGeom>
              <a:noFill/>
              <a:ln w="17450" cap="rnd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3" name="Shape 173"/>
              <p:cNvSpPr/>
              <p:nvPr/>
            </p:nvSpPr>
            <p:spPr>
              <a:xfrm>
                <a:off x="1349448" y="3436851"/>
                <a:ext cx="217487" cy="2381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 panose="020B0604020202020204"/>
                  <a:buNone/>
                </a:pPr>
                <a:r>
                  <a:rPr lang="en-CA" sz="1400" b="0" i="0" u="none" strike="noStrike" cap="none">
                    <a:solidFill>
                      <a:srgbClr val="000000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**</a:t>
                </a:r>
              </a:p>
            </p:txBody>
          </p:sp>
        </p:grpSp>
      </p:grpSp>
      <p:grpSp>
        <p:nvGrpSpPr>
          <p:cNvPr id="174" name="Shape 174"/>
          <p:cNvGrpSpPr/>
          <p:nvPr/>
        </p:nvGrpSpPr>
        <p:grpSpPr>
          <a:xfrm>
            <a:off x="2577502" y="2655725"/>
            <a:ext cx="439588" cy="1212371"/>
            <a:chOff x="2604681" y="3712117"/>
            <a:chExt cx="439588" cy="1212371"/>
          </a:xfrm>
        </p:grpSpPr>
        <p:grpSp>
          <p:nvGrpSpPr>
            <p:cNvPr id="175" name="Shape 175"/>
            <p:cNvGrpSpPr/>
            <p:nvPr/>
          </p:nvGrpSpPr>
          <p:grpSpPr>
            <a:xfrm>
              <a:off x="2604681" y="4389501"/>
              <a:ext cx="192088" cy="534987"/>
              <a:chOff x="2566581" y="4389501"/>
              <a:chExt cx="192088" cy="534987"/>
            </a:xfrm>
          </p:grpSpPr>
          <p:sp>
            <p:nvSpPr>
              <p:cNvPr id="176" name="Shape 176"/>
              <p:cNvSpPr/>
              <p:nvPr/>
            </p:nvSpPr>
            <p:spPr>
              <a:xfrm>
                <a:off x="2566581" y="4418076"/>
                <a:ext cx="192088" cy="5064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7" name="Shape 177"/>
              <p:cNvSpPr/>
              <p:nvPr/>
            </p:nvSpPr>
            <p:spPr>
              <a:xfrm>
                <a:off x="2566581" y="4418076"/>
                <a:ext cx="192088" cy="5064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174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8" name="Shape 178"/>
              <p:cNvSpPr/>
              <p:nvPr/>
            </p:nvSpPr>
            <p:spPr>
              <a:xfrm>
                <a:off x="2615793" y="4389501"/>
                <a:ext cx="95250" cy="285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393" y="0"/>
                    </a:moveTo>
                    <a:lnTo>
                      <a:pt x="59393" y="0"/>
                    </a:lnTo>
                    <a:lnTo>
                      <a:pt x="59393" y="12000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119999" y="0"/>
                    </a:lnTo>
                  </a:path>
                </a:pathLst>
              </a:custGeom>
              <a:noFill/>
              <a:ln w="17450" cap="rnd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180" name="Shape 180"/>
            <p:cNvGrpSpPr/>
            <p:nvPr/>
          </p:nvGrpSpPr>
          <p:grpSpPr>
            <a:xfrm>
              <a:off x="2817406" y="3712117"/>
              <a:ext cx="226863" cy="1212371"/>
              <a:chOff x="2855506" y="3712117"/>
              <a:chExt cx="226863" cy="1212371"/>
            </a:xfrm>
          </p:grpSpPr>
          <p:sp>
            <p:nvSpPr>
              <p:cNvPr id="181" name="Shape 181"/>
              <p:cNvSpPr/>
              <p:nvPr/>
            </p:nvSpPr>
            <p:spPr>
              <a:xfrm>
                <a:off x="2855506" y="3959289"/>
                <a:ext cx="192088" cy="9651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2" name="Shape 182"/>
              <p:cNvSpPr/>
              <p:nvPr/>
            </p:nvSpPr>
            <p:spPr>
              <a:xfrm>
                <a:off x="2855506" y="3959289"/>
                <a:ext cx="192088" cy="9651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174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3" name="Shape 183"/>
              <p:cNvSpPr/>
              <p:nvPr/>
            </p:nvSpPr>
            <p:spPr>
              <a:xfrm>
                <a:off x="2904718" y="3859276"/>
                <a:ext cx="93663" cy="1000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606" y="0"/>
                    </a:moveTo>
                    <a:lnTo>
                      <a:pt x="60606" y="0"/>
                    </a:lnTo>
                    <a:lnTo>
                      <a:pt x="60606" y="120000"/>
                    </a:lnTo>
                    <a:moveTo>
                      <a:pt x="0" y="0"/>
                    </a:moveTo>
                    <a:lnTo>
                      <a:pt x="0" y="0"/>
                    </a:lnTo>
                    <a:lnTo>
                      <a:pt x="119999" y="0"/>
                    </a:lnTo>
                  </a:path>
                </a:pathLst>
              </a:custGeom>
              <a:noFill/>
              <a:ln w="17450" cap="rnd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Calibri" panose="020F0502020204030204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84" name="Shape 184"/>
              <p:cNvSpPr/>
              <p:nvPr/>
            </p:nvSpPr>
            <p:spPr>
              <a:xfrm>
                <a:off x="2864882" y="3712117"/>
                <a:ext cx="217487" cy="2381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 panose="020B0604020202020204"/>
                  <a:buNone/>
                </a:pPr>
                <a:r>
                  <a:rPr lang="en-CA" sz="1400" b="0" i="0" u="none" strike="noStrike" cap="none">
                    <a:solidFill>
                      <a:srgbClr val="000000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**</a:t>
                </a:r>
              </a:p>
            </p:txBody>
          </p:sp>
        </p:grpSp>
      </p:grpSp>
      <p:sp>
        <p:nvSpPr>
          <p:cNvPr id="185" name="Shape 185"/>
          <p:cNvSpPr txBox="1"/>
          <p:nvPr/>
        </p:nvSpPr>
        <p:spPr>
          <a:xfrm rot="16200000">
            <a:off x="-597936" y="2694280"/>
            <a:ext cx="2282100" cy="276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 Narrow" panose="020B0606020202030204"/>
              <a:buNone/>
            </a:pPr>
            <a:r>
              <a:rPr lang="en-CA" b="1" i="0" u="none" strike="noStrike" cap="none" dirty="0">
                <a:solidFill>
                  <a:srgbClr val="000000"/>
                </a:solidFill>
                <a:latin typeface="Arial Narrow" panose="020B0606020202030204"/>
                <a:ea typeface="Arial Narrow" panose="020B0606020202030204"/>
                <a:cs typeface="Arial Narrow" panose="020B0606020202030204"/>
                <a:sym typeface="Arial Narrow" panose="020B0606020202030204"/>
              </a:rPr>
              <a:t>Cleaved PARP Content</a:t>
            </a:r>
          </a:p>
          <a:p>
            <a:pPr>
              <a:buClr>
                <a:srgbClr val="000000"/>
              </a:buClr>
            </a:pPr>
            <a:r>
              <a:rPr lang="en-US" altLang="ja-JP" b="1" dirty="0">
                <a:latin typeface="Arial Narrow" panose="020B0606020202030204" pitchFamily="34" charset="0"/>
              </a:rPr>
              <a:t>Normalized to GAPDH</a:t>
            </a:r>
            <a:endParaRPr lang="ja-JP" altLang="en-US" b="1" dirty="0">
              <a:latin typeface="Arial Narrow" panose="020B0606020202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 Narrow" panose="020B0606020202030204"/>
              <a:buNone/>
            </a:pPr>
            <a:endParaRPr lang="en-CA" b="1" i="0" u="none" strike="noStrike" cap="none" dirty="0">
              <a:solidFill>
                <a:srgbClr val="000000"/>
              </a:solidFill>
              <a:latin typeface="Arial Narrow" panose="020B0606020202030204"/>
              <a:ea typeface="Arial Narrow" panose="020B0606020202030204"/>
              <a:cs typeface="Arial Narrow" panose="020B0606020202030204"/>
              <a:sym typeface="Arial Narrow" panose="020B0606020202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 Narrow" panose="020B0606020202030204"/>
              <a:buNone/>
            </a:pPr>
            <a:endParaRPr lang="en-CA" b="1" i="0" u="none" strike="noStrike" cap="none" dirty="0">
              <a:solidFill>
                <a:srgbClr val="000000"/>
              </a:solidFill>
              <a:latin typeface="Arial Narrow" panose="020B0606020202030204"/>
              <a:ea typeface="Arial Narrow" panose="020B0606020202030204"/>
              <a:cs typeface="Arial Narrow" panose="020B0606020202030204"/>
              <a:sym typeface="Arial Narrow" panose="020B060602020203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 Narrow" panose="020B0606020202030204"/>
              <a:buNone/>
            </a:pPr>
            <a:endParaRPr lang="en-CA" b="1" i="0" u="none" strike="noStrike" cap="none" dirty="0">
              <a:solidFill>
                <a:srgbClr val="000000"/>
              </a:solidFill>
              <a:latin typeface="Arial Narrow" panose="020B0606020202030204"/>
              <a:ea typeface="Arial Narrow" panose="020B0606020202030204"/>
              <a:cs typeface="Arial Narrow" panose="020B0606020202030204"/>
              <a:sym typeface="Arial Narrow" panose="020B0606020202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9026CA5-D718-4EAC-B228-DD1731D20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64" y="323528"/>
            <a:ext cx="3080080" cy="1656184"/>
          </a:xfrm>
          <a:prstGeom prst="rect">
            <a:avLst/>
          </a:prstGeom>
        </p:spPr>
      </p:pic>
      <p:sp>
        <p:nvSpPr>
          <p:cNvPr id="74" name="Shape 202">
            <a:extLst>
              <a:ext uri="{FF2B5EF4-FFF2-40B4-BE49-F238E27FC236}">
                <a16:creationId xmlns:a16="http://schemas.microsoft.com/office/drawing/2014/main" xmlns="" id="{4AC38D8F-C281-4777-A324-EDCD0C5BCF96}"/>
              </a:ext>
            </a:extLst>
          </p:cNvPr>
          <p:cNvSpPr txBox="1"/>
          <p:nvPr/>
        </p:nvSpPr>
        <p:spPr>
          <a:xfrm>
            <a:off x="260648" y="251520"/>
            <a:ext cx="273122" cy="2772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 Narrow" panose="020B0606020202030204"/>
              <a:buNone/>
            </a:pPr>
            <a:r>
              <a:rPr lang="en-US" sz="1600" b="1" dirty="0">
                <a:latin typeface="+mn-lt"/>
                <a:ea typeface="Arial Narrow" panose="020B0606020202030204"/>
                <a:cs typeface="Arial Narrow" panose="020B0606020202030204"/>
                <a:sym typeface="Arial Narrow" panose="020B0606020202030204"/>
              </a:rPr>
              <a:t>a</a:t>
            </a:r>
            <a:endParaRPr lang="en-CA" sz="1600" b="1" i="0" u="none" strike="noStrike" cap="none" dirty="0">
              <a:solidFill>
                <a:srgbClr val="000000"/>
              </a:solidFill>
              <a:latin typeface="+mn-lt"/>
              <a:ea typeface="Arial Narrow" panose="020B0606020202030204"/>
              <a:cs typeface="Arial Narrow" panose="020B0606020202030204"/>
              <a:sym typeface="Arial Narrow" panose="020B0606020202030204"/>
            </a:endParaRPr>
          </a:p>
        </p:txBody>
      </p:sp>
      <p:sp>
        <p:nvSpPr>
          <p:cNvPr id="75" name="Shape 202">
            <a:extLst>
              <a:ext uri="{FF2B5EF4-FFF2-40B4-BE49-F238E27FC236}">
                <a16:creationId xmlns:a16="http://schemas.microsoft.com/office/drawing/2014/main" xmlns="" id="{F4CAFC03-199F-45FD-B67E-E565A58FD602}"/>
              </a:ext>
            </a:extLst>
          </p:cNvPr>
          <p:cNvSpPr txBox="1"/>
          <p:nvPr/>
        </p:nvSpPr>
        <p:spPr>
          <a:xfrm>
            <a:off x="332656" y="4067944"/>
            <a:ext cx="273122" cy="2772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 Narrow" panose="020B0606020202030204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+mn-lt"/>
                <a:ea typeface="Arial Narrow" panose="020B0606020202030204"/>
                <a:cs typeface="Arial Narrow" panose="020B0606020202030204"/>
                <a:sym typeface="Arial Narrow" panose="020B0606020202030204"/>
              </a:rPr>
              <a:t>b</a:t>
            </a:r>
            <a:endParaRPr lang="en-CA" sz="1600" b="1" i="0" u="none" strike="noStrike" cap="none" dirty="0">
              <a:solidFill>
                <a:srgbClr val="000000"/>
              </a:solidFill>
              <a:latin typeface="+mn-lt"/>
              <a:ea typeface="Arial Narrow" panose="020B0606020202030204"/>
              <a:cs typeface="Arial Narrow" panose="020B0606020202030204"/>
              <a:sym typeface="Arial Narrow" panose="020B0606020202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F24334B-64F5-4E19-8FD6-7A130BC9685C}"/>
              </a:ext>
            </a:extLst>
          </p:cNvPr>
          <p:cNvSpPr/>
          <p:nvPr/>
        </p:nvSpPr>
        <p:spPr>
          <a:xfrm>
            <a:off x="116632" y="7020272"/>
            <a:ext cx="65527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Fig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. S1. </a:t>
            </a:r>
            <a:r>
              <a:rPr lang="en-CA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CDDP induces PARP cleavage in chemosensitive A549, H1650 and cells but not in </a:t>
            </a:r>
            <a:r>
              <a:rPr lang="en-CA" b="1" dirty="0" err="1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chemoresistant</a:t>
            </a:r>
            <a:r>
              <a:rPr lang="en-CA" b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, H1299 and H1975. </a:t>
            </a:r>
            <a:r>
              <a:rPr lang="en-CA" dirty="0">
                <a:latin typeface="Times New Roman" panose="02020603050405020304" pitchFamily="18" charset="0"/>
                <a:ea typeface="SIL-Hei-Med-Jian"/>
                <a:cs typeface="Times New Roman" panose="02020603050405020304" pitchFamily="18" charset="0"/>
              </a:rPr>
              <a:t> A549, H1299, H1650, and H1975 NSCLC cells</a:t>
            </a:r>
            <a:r>
              <a:rPr lang="en-CA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were cultured with the presence or absence of Cisplatin (CDDP) (0, 10 </a:t>
            </a:r>
            <a:r>
              <a:rPr lang="en-CA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μM</a:t>
            </a:r>
            <a:r>
              <a:rPr lang="en-CA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; DMSO as vehicle control) for 24 h. </a:t>
            </a:r>
            <a:r>
              <a:rPr lang="en-CA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(a) </a:t>
            </a:r>
            <a:r>
              <a:rPr lang="en-CA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Protein levels of full length (110 </a:t>
            </a:r>
            <a:r>
              <a:rPr lang="en-CA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kD</a:t>
            </a:r>
            <a:r>
              <a:rPr lang="en-CA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and cleaved-PARP (89 </a:t>
            </a:r>
            <a:r>
              <a:rPr lang="en-CA" dirty="0" err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kD</a:t>
            </a:r>
            <a:r>
              <a:rPr lang="en-CA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and GAPDH (as loading control) were determined by Western blot (WB) followed by quantification. </a:t>
            </a:r>
            <a:r>
              <a:rPr lang="en-CA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(b)</a:t>
            </a:r>
            <a:r>
              <a:rPr lang="en-CA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Apoptosis rate of cells treated as described above were measured using Hoechst staining. All data were presented as mean ± SEM (n=3) and</a:t>
            </a:r>
            <a:r>
              <a:rPr lang="en-CA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analyzed by two-way ANOVA and Bonferroni post hoc test (** </a:t>
            </a:r>
            <a:r>
              <a:rPr lang="en-CA" i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n-CA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&lt; 0.01, *** </a:t>
            </a:r>
            <a:r>
              <a:rPr lang="en-CA" i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 </a:t>
            </a:r>
            <a:r>
              <a:rPr lang="en-CA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&lt; 0.001, **** </a:t>
            </a:r>
            <a:r>
              <a:rPr lang="en-CA" i="1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P </a:t>
            </a:r>
            <a:r>
              <a:rPr lang="en-CA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&lt; 0.0001; control as CTL vs. CDDP 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FC7A22D-EE75-475C-B70A-A7CEE9EFE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72" y="3995936"/>
            <a:ext cx="3672408" cy="29812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25BEE0F-96A0-450B-9290-604A8CA7F9EE}"/>
              </a:ext>
            </a:extLst>
          </p:cNvPr>
          <p:cNvSpPr txBox="1"/>
          <p:nvPr/>
        </p:nvSpPr>
        <p:spPr>
          <a:xfrm>
            <a:off x="3501008" y="899592"/>
            <a:ext cx="702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110kD</a:t>
            </a:r>
            <a:endParaRPr lang="en-CA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5AE6FB22-0E5E-48E7-97B1-2B4388757296}"/>
              </a:ext>
            </a:extLst>
          </p:cNvPr>
          <p:cNvSpPr txBox="1"/>
          <p:nvPr/>
        </p:nvSpPr>
        <p:spPr>
          <a:xfrm>
            <a:off x="3501008" y="1187624"/>
            <a:ext cx="702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89kD</a:t>
            </a:r>
            <a:endParaRPr lang="en-C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283</Words>
  <Application>Microsoft Office PowerPoint</Application>
  <PresentationFormat>On-screen Show (4:3)</PresentationFormat>
  <Paragraphs>36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Times New Roman</vt:lpstr>
      <vt:lpstr>Malgun Gothic</vt:lpstr>
      <vt:lpstr>Calibri</vt:lpstr>
      <vt:lpstr>Arial Narrow</vt:lpstr>
      <vt:lpstr>SimSun</vt:lpstr>
      <vt:lpstr>DengXian</vt:lpstr>
      <vt:lpstr>SIL-Hei-Med-Jian</vt:lpstr>
      <vt:lpstr>PMingLiU</vt:lpstr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Tsang, Ben</dc:creator>
  <cp:lastModifiedBy>0012761</cp:lastModifiedBy>
  <cp:revision>309</cp:revision>
  <cp:lastPrinted>2017-10-27T14:34:07Z</cp:lastPrinted>
  <dcterms:created xsi:type="dcterms:W3CDTF">2017-06-06T12:14:00Z</dcterms:created>
  <dcterms:modified xsi:type="dcterms:W3CDTF">2019-07-17T08:12:27Z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2052-10.1.0.6235</vt:lpwstr>
  </property>
</Properties>
</file>