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528" r:id="rId2"/>
  </p:sldIdLst>
  <p:sldSz cx="9144000" cy="6858000" type="screen4x3"/>
  <p:notesSz cx="6797675" cy="9926638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FF"/>
    <a:srgbClr val="0F9C0E"/>
    <a:srgbClr val="FF33CC"/>
    <a:srgbClr val="66FF33"/>
    <a:srgbClr val="0070C0"/>
    <a:srgbClr val="0093D3"/>
    <a:srgbClr val="FF6000"/>
    <a:srgbClr val="FF5050"/>
    <a:srgbClr val="FFC284"/>
    <a:srgbClr val="FFC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7853C-536D-4A76-A0AE-DD22124D55A5}" styleName="Designformatvorlage 1 - Akz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05" autoAdjust="0"/>
    <p:restoredTop sz="89002" autoAdjust="0"/>
  </p:normalViewPr>
  <p:slideViewPr>
    <p:cSldViewPr>
      <p:cViewPr varScale="1">
        <p:scale>
          <a:sx n="102" d="100"/>
          <a:sy n="102" d="100"/>
        </p:scale>
        <p:origin x="210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3120" y="-84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8BA360-93D9-4CB0-8BA2-3D94448652F1}" type="datetimeFigureOut">
              <a:rPr lang="de-CH" smtClean="0"/>
              <a:pPr/>
              <a:t>18.09.2019</a:t>
            </a:fld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Targeting the DNA damage response in lung cancer TICs</a:t>
            </a:r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0686F9-796D-489C-85BA-E1AD2546E235}" type="slidenum">
              <a:rPr lang="de-CH" smtClean="0"/>
              <a:pPr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0109980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0FB37C-AA20-4032-B391-6E8563D87931}" type="datetimeFigureOut">
              <a:rPr lang="de-CH" smtClean="0"/>
              <a:pPr/>
              <a:t>18.09.2019</a:t>
            </a:fld>
            <a:endParaRPr lang="de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Targeting the DNA damage response in lung cancer TICs</a:t>
            </a:r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1170C1-80DA-4209-BF3F-88759841A4EC}" type="slidenum">
              <a:rPr lang="de-CH" smtClean="0"/>
              <a:pPr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5049095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sz="1200" dirty="0">
                <a:solidFill>
                  <a:srgbClr val="0070C0"/>
                </a:solidFill>
              </a:rPr>
              <a:t>Titration </a:t>
            </a:r>
            <a:r>
              <a:rPr lang="de-CH" sz="1200" dirty="0" err="1">
                <a:solidFill>
                  <a:srgbClr val="0070C0"/>
                </a:solidFill>
              </a:rPr>
              <a:t>and</a:t>
            </a:r>
            <a:r>
              <a:rPr lang="de-CH" sz="1200" dirty="0">
                <a:solidFill>
                  <a:srgbClr val="0070C0"/>
                </a:solidFill>
              </a:rPr>
              <a:t> </a:t>
            </a:r>
            <a:r>
              <a:rPr lang="de-CH" sz="1200" dirty="0" err="1">
                <a:solidFill>
                  <a:srgbClr val="0070C0"/>
                </a:solidFill>
              </a:rPr>
              <a:t>Toxicity</a:t>
            </a:r>
            <a:r>
              <a:rPr lang="de-CH" sz="1200" dirty="0">
                <a:solidFill>
                  <a:srgbClr val="0070C0"/>
                </a:solidFill>
              </a:rPr>
              <a:t> Assay </a:t>
            </a:r>
            <a:r>
              <a:rPr lang="de-CH" sz="1200" dirty="0" err="1">
                <a:solidFill>
                  <a:srgbClr val="0070C0"/>
                </a:solidFill>
              </a:rPr>
              <a:t>of</a:t>
            </a:r>
            <a:r>
              <a:rPr lang="de-CH" sz="1200" dirty="0">
                <a:solidFill>
                  <a:srgbClr val="0070C0"/>
                </a:solidFill>
              </a:rPr>
              <a:t> MitoTracker</a:t>
            </a:r>
            <a:endParaRPr lang="en-GB" sz="1200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Targeting the DNA damage response in lung cancer TICs</a:t>
            </a:r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D1170C1-80DA-4209-BF3F-88759841A4EC}" type="slidenum">
              <a:rPr lang="de-CH" smtClean="0"/>
              <a:pPr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84832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99" name="Picture 39" descr="bettenhochhaus_A008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60775" y="2906713"/>
            <a:ext cx="5486400" cy="2914651"/>
          </a:xfrm>
          <a:prstGeom prst="rect">
            <a:avLst/>
          </a:prstGeom>
          <a:noFill/>
        </p:spPr>
      </p:pic>
      <p:pic>
        <p:nvPicPr>
          <p:cNvPr id="15375" name="Picture 15" descr="balken_tite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601"/>
            <a:ext cx="9144000" cy="1292225"/>
          </a:xfrm>
          <a:prstGeom prst="rect">
            <a:avLst/>
          </a:prstGeom>
          <a:noFill/>
        </p:spPr>
      </p:pic>
      <p:sp>
        <p:nvSpPr>
          <p:cNvPr id="1536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81000" y="609600"/>
            <a:ext cx="845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pic>
        <p:nvPicPr>
          <p:cNvPr id="15388" name="Picture 28" descr="logo_insel_gross_tite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0" y="1497013"/>
            <a:ext cx="3200400" cy="1600200"/>
          </a:xfrm>
          <a:prstGeom prst="rect">
            <a:avLst/>
          </a:prstGeom>
          <a:noFill/>
        </p:spPr>
      </p:pic>
      <p:sp>
        <p:nvSpPr>
          <p:cNvPr id="15390" name="Rectangle 3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81000" y="1143001"/>
            <a:ext cx="845820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 sz="2000">
                <a:solidFill>
                  <a:schemeClr val="bg2"/>
                </a:solidFill>
              </a:defRPr>
            </a:lvl1pPr>
          </a:lstStyle>
          <a:p>
            <a:r>
              <a:rPr lang="de-DE" dirty="0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49156383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9254200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67500" y="609600"/>
            <a:ext cx="2095500" cy="56388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81000" y="609600"/>
            <a:ext cx="6134100" cy="5638800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2763701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5616" y="2660915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5308" y="357754"/>
            <a:ext cx="1944687" cy="67098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Abstract Id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508911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1000" y="1124744"/>
            <a:ext cx="8382000" cy="5105400"/>
          </a:xfrm>
        </p:spPr>
        <p:txBody>
          <a:bodyPr/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06888691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12546867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41148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1148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8401734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4102706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2668436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237472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25693602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98444934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609600"/>
            <a:ext cx="838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Mastertitelformat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3000"/>
            <a:ext cx="8382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8229600" y="6575898"/>
            <a:ext cx="677156" cy="282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fld id="{5EEAFB8D-E894-439B-8470-C503C629A535}" type="slidenum">
              <a:rPr lang="de-DE" sz="900" smtClean="0">
                <a:solidFill>
                  <a:srgbClr val="FFFFFF"/>
                </a:solidFill>
                <a:cs typeface="Arial" charset="0"/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r>
              <a:rPr lang="de-DE" sz="900" dirty="0">
                <a:solidFill>
                  <a:srgbClr val="FFFFFF"/>
                </a:solidFill>
                <a:cs typeface="Arial" charset="0"/>
              </a:rPr>
              <a:t>/ 25</a:t>
            </a:r>
          </a:p>
        </p:txBody>
      </p:sp>
      <p:sp>
        <p:nvSpPr>
          <p:cNvPr id="1042" name="Text Box 18"/>
          <p:cNvSpPr txBox="1">
            <a:spLocks noChangeArrowheads="1"/>
          </p:cNvSpPr>
          <p:nvPr/>
        </p:nvSpPr>
        <p:spPr bwMode="auto">
          <a:xfrm>
            <a:off x="914400" y="174171"/>
            <a:ext cx="1659429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900" dirty="0">
                <a:solidFill>
                  <a:srgbClr val="FFFFFF"/>
                </a:solidFill>
                <a:cs typeface="Arial" charset="0"/>
              </a:rPr>
              <a:t>Division  of Thoracic Surgery</a:t>
            </a:r>
          </a:p>
        </p:txBody>
      </p:sp>
    </p:spTree>
    <p:extLst>
      <p:ext uri="{BB962C8B-B14F-4D97-AF65-F5344CB8AC3E}">
        <p14:creationId xmlns:p14="http://schemas.microsoft.com/office/powerpoint/2010/main" val="3419360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2600" b="1">
          <a:solidFill>
            <a:srgbClr val="0093D3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 b="1">
          <a:solidFill>
            <a:srgbClr val="0093D3"/>
          </a:solidFill>
          <a:latin typeface="Arial" charset="0"/>
          <a:ea typeface="ＭＳ Ｐゴシック" pitchFamily="1" charset="-128"/>
        </a:defRPr>
      </a:lvl2pPr>
      <a:lvl3pPr algn="l" rtl="0" fontAlgn="base">
        <a:spcBef>
          <a:spcPct val="0"/>
        </a:spcBef>
        <a:spcAft>
          <a:spcPct val="0"/>
        </a:spcAft>
        <a:defRPr sz="2600" b="1">
          <a:solidFill>
            <a:srgbClr val="0093D3"/>
          </a:solidFill>
          <a:latin typeface="Arial" charset="0"/>
          <a:ea typeface="ＭＳ Ｐゴシック" pitchFamily="1" charset="-128"/>
        </a:defRPr>
      </a:lvl3pPr>
      <a:lvl4pPr algn="l" rtl="0" fontAlgn="base">
        <a:spcBef>
          <a:spcPct val="0"/>
        </a:spcBef>
        <a:spcAft>
          <a:spcPct val="0"/>
        </a:spcAft>
        <a:defRPr sz="2600" b="1">
          <a:solidFill>
            <a:srgbClr val="0093D3"/>
          </a:solidFill>
          <a:latin typeface="Arial" charset="0"/>
          <a:ea typeface="ＭＳ Ｐゴシック" pitchFamily="1" charset="-128"/>
        </a:defRPr>
      </a:lvl4pPr>
      <a:lvl5pPr algn="l" rtl="0" fontAlgn="base">
        <a:spcBef>
          <a:spcPct val="0"/>
        </a:spcBef>
        <a:spcAft>
          <a:spcPct val="0"/>
        </a:spcAft>
        <a:defRPr sz="2600" b="1">
          <a:solidFill>
            <a:srgbClr val="0093D3"/>
          </a:solidFill>
          <a:latin typeface="Arial" charset="0"/>
          <a:ea typeface="ＭＳ Ｐゴシック" pitchFamily="1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600" b="1">
          <a:solidFill>
            <a:srgbClr val="0093D3"/>
          </a:solidFill>
          <a:latin typeface="Arial" charset="0"/>
          <a:ea typeface="ＭＳ Ｐゴシック" pitchFamily="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600" b="1">
          <a:solidFill>
            <a:srgbClr val="0093D3"/>
          </a:solidFill>
          <a:latin typeface="Arial" charset="0"/>
          <a:ea typeface="ＭＳ Ｐゴシック" pitchFamily="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600" b="1">
          <a:solidFill>
            <a:srgbClr val="0093D3"/>
          </a:solidFill>
          <a:latin typeface="Arial" charset="0"/>
          <a:ea typeface="ＭＳ Ｐゴシック" pitchFamily="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600" b="1">
          <a:solidFill>
            <a:srgbClr val="0093D3"/>
          </a:solidFill>
          <a:latin typeface="Arial" charset="0"/>
          <a:ea typeface="ＭＳ Ｐゴシック" pitchFamily="1" charset="-128"/>
        </a:defRPr>
      </a:lvl9pPr>
    </p:titleStyle>
    <p:bodyStyle>
      <a:lvl1pPr marL="195263" indent="-195263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76263" indent="-190500" algn="l" rtl="0" fontAlgn="base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  <a:ea typeface="+mn-ea"/>
        </a:defRPr>
      </a:lvl2pPr>
      <a:lvl3pPr marL="906463" indent="-1397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241425" indent="-144463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</a:defRPr>
      </a:lvl4pPr>
      <a:lvl5pPr marL="1576388" indent="-144463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2033588" indent="-144463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2490788" indent="-144463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2947988" indent="-144463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405188" indent="-144463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7023100" y="914400"/>
            <a:ext cx="1600200" cy="1143000"/>
            <a:chOff x="6381489" y="1752600"/>
            <a:chExt cx="1868070" cy="137160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/>
            <a:srcRect l="42959" t="6876" r="49867" b="51863"/>
            <a:stretch/>
          </p:blipFill>
          <p:spPr>
            <a:xfrm>
              <a:off x="6381489" y="1752600"/>
              <a:ext cx="572670" cy="137160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/>
            <a:srcRect l="56904" t="6876" r="26867" b="51863"/>
            <a:stretch/>
          </p:blipFill>
          <p:spPr>
            <a:xfrm>
              <a:off x="6954159" y="1752601"/>
              <a:ext cx="1295400" cy="1371600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/>
        </p:nvGrpSpPr>
        <p:grpSpPr>
          <a:xfrm>
            <a:off x="3836067" y="813629"/>
            <a:ext cx="3035631" cy="2706964"/>
            <a:chOff x="3850303" y="1050694"/>
            <a:chExt cx="3035631" cy="270696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1" t="-1" r="56947" b="-2504"/>
            <a:stretch/>
          </p:blipFill>
          <p:spPr>
            <a:xfrm>
              <a:off x="3850303" y="1050694"/>
              <a:ext cx="3035631" cy="2706964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4459160" y="1142071"/>
              <a:ext cx="90895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10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A549 Rho 0</a:t>
              </a:r>
              <a:endParaRPr lang="en-GB" sz="1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06815" y="857896"/>
            <a:ext cx="2732414" cy="2618431"/>
            <a:chOff x="609601" y="1015864"/>
            <a:chExt cx="2732414" cy="261843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/>
            <a:srcRect r="56540"/>
            <a:stretch/>
          </p:blipFill>
          <p:spPr>
            <a:xfrm>
              <a:off x="609601" y="1015864"/>
              <a:ext cx="2732414" cy="2618431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1127902" y="1107241"/>
              <a:ext cx="81234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1000" b="1" dirty="0">
                  <a:solidFill>
                    <a:srgbClr val="FF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A549</a:t>
              </a:r>
              <a:endParaRPr lang="en-GB" sz="10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7" name="Titel 1"/>
          <p:cNvSpPr>
            <a:spLocks noGrp="1"/>
          </p:cNvSpPr>
          <p:nvPr>
            <p:ph type="title"/>
          </p:nvPr>
        </p:nvSpPr>
        <p:spPr>
          <a:xfrm>
            <a:off x="2682613" y="0"/>
            <a:ext cx="5623187" cy="381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Supplementary Figure S2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636" y="3656237"/>
            <a:ext cx="4394121" cy="2744563"/>
          </a:xfrm>
          <a:prstGeom prst="rect">
            <a:avLst/>
          </a:prstGeom>
        </p:spPr>
      </p:pic>
      <p:sp>
        <p:nvSpPr>
          <p:cNvPr id="17" name="Inhaltsplatzhalter 2"/>
          <p:cNvSpPr txBox="1">
            <a:spLocks/>
          </p:cNvSpPr>
          <p:nvPr/>
        </p:nvSpPr>
        <p:spPr bwMode="auto">
          <a:xfrm>
            <a:off x="338285" y="3568979"/>
            <a:ext cx="761728" cy="522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95263" indent="-195263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263" indent="-1905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  <a:ea typeface="+mn-ea"/>
              </a:defRPr>
            </a:lvl2pPr>
            <a:lvl3pPr marL="906463" indent="-1397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241425" indent="-144463" algn="l" rtl="0" fontAlgn="base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+mn-ea"/>
              </a:defRPr>
            </a:lvl4pPr>
            <a:lvl5pPr marL="1576388" indent="-144463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  <a:lvl6pPr marL="2033588" indent="-144463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490788" indent="-144463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2947988" indent="-144463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405188" indent="-144463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sz="2000" kern="0" dirty="0"/>
              <a:t>b </a:t>
            </a:r>
          </a:p>
        </p:txBody>
      </p:sp>
      <p:sp>
        <p:nvSpPr>
          <p:cNvPr id="18" name="Inhaltsplatzhalter 2"/>
          <p:cNvSpPr txBox="1">
            <a:spLocks/>
          </p:cNvSpPr>
          <p:nvPr/>
        </p:nvSpPr>
        <p:spPr bwMode="auto">
          <a:xfrm>
            <a:off x="338285" y="677986"/>
            <a:ext cx="377351" cy="375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95263" indent="-195263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263" indent="-1905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  <a:ea typeface="+mn-ea"/>
              </a:defRPr>
            </a:lvl2pPr>
            <a:lvl3pPr marL="906463" indent="-1397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241425" indent="-144463" algn="l" rtl="0" fontAlgn="base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+mn-ea"/>
              </a:defRPr>
            </a:lvl4pPr>
            <a:lvl5pPr marL="1576388" indent="-144463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  <a:lvl6pPr marL="2033588" indent="-144463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490788" indent="-144463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2947988" indent="-144463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405188" indent="-144463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sz="2000" kern="0" dirty="0"/>
              <a:t>a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040" y="13814"/>
            <a:ext cx="1847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 err="1"/>
              <a:t>Figure</a:t>
            </a:r>
            <a:r>
              <a:rPr lang="de-CH" b="1" dirty="0"/>
              <a:t> S2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26258856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e70ae6f5-87d4-42ff-b25b-bf0bf813abd2"/>
</p:tagLst>
</file>

<file path=ppt/theme/theme1.xml><?xml version="1.0" encoding="utf-8"?>
<a:theme xmlns:a="http://schemas.openxmlformats.org/drawingml/2006/main" name="ppt_5">
  <a:themeElements>
    <a:clrScheme name="">
      <a:dk1>
        <a:srgbClr val="000000"/>
      </a:dk1>
      <a:lt1>
        <a:srgbClr val="FFFFFF"/>
      </a:lt1>
      <a:dk2>
        <a:srgbClr val="0093D3"/>
      </a:dk2>
      <a:lt2>
        <a:srgbClr val="767878"/>
      </a:lt2>
      <a:accent1>
        <a:srgbClr val="3FA337"/>
      </a:accent1>
      <a:accent2>
        <a:srgbClr val="F5BC1D"/>
      </a:accent2>
      <a:accent3>
        <a:srgbClr val="FFFFFF"/>
      </a:accent3>
      <a:accent4>
        <a:srgbClr val="000000"/>
      </a:accent4>
      <a:accent5>
        <a:srgbClr val="AFCEAE"/>
      </a:accent5>
      <a:accent6>
        <a:srgbClr val="DEAA19"/>
      </a:accent6>
      <a:hlink>
        <a:srgbClr val="D53D21"/>
      </a:hlink>
      <a:folHlink>
        <a:srgbClr val="005395"/>
      </a:folHlink>
    </a:clrScheme>
    <a:fontScheme name="ppt_5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57150" cap="flat" cmpd="sng" algn="ctr">
          <a:solidFill>
            <a:srgbClr val="00B0F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rtlCol="0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arrow"/>
        </a:ln>
        <a:effectLst/>
      </a:spPr>
      <a:bodyPr/>
      <a:lstStyle/>
    </a:lnDef>
  </a:objectDefaults>
  <a:extraClrSchemeLst>
    <a:extraClrScheme>
      <a:clrScheme name="ppt_5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_5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_5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_5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_5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_5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_5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_5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_5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_5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_5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_5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27</Words>
  <Application>Microsoft Office PowerPoint</Application>
  <PresentationFormat>On-screen Show (4:3)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Times New Roman</vt:lpstr>
      <vt:lpstr>ppt_5</vt:lpstr>
      <vt:lpstr>Supplementary Figure S2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Targeting the DNA Damage Response in Lung Cancer Tumor Initiating Cells</dc:title>
  <dc:creator>gao</dc:creator>
  <cp:lastModifiedBy>Gao, Yanyun</cp:lastModifiedBy>
  <cp:revision>1231</cp:revision>
  <cp:lastPrinted>2019-06-17T13:08:41Z</cp:lastPrinted>
  <dcterms:created xsi:type="dcterms:W3CDTF">2006-08-16T00:00:00Z</dcterms:created>
  <dcterms:modified xsi:type="dcterms:W3CDTF">2019-09-18T10:49:15Z</dcterms:modified>
</cp:coreProperties>
</file>