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544" r:id="rId2"/>
  </p:sldIdLst>
  <p:sldSz cx="9144000" cy="6858000" type="screen4x3"/>
  <p:notesSz cx="6797675" cy="9926638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FF"/>
    <a:srgbClr val="0F9C0E"/>
    <a:srgbClr val="FF33CC"/>
    <a:srgbClr val="66FF33"/>
    <a:srgbClr val="0070C0"/>
    <a:srgbClr val="0093D3"/>
    <a:srgbClr val="FF6000"/>
    <a:srgbClr val="FF5050"/>
    <a:srgbClr val="FFC284"/>
    <a:srgbClr val="FFC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05" autoAdjust="0"/>
    <p:restoredTop sz="89002" autoAdjust="0"/>
  </p:normalViewPr>
  <p:slideViewPr>
    <p:cSldViewPr>
      <p:cViewPr varScale="1">
        <p:scale>
          <a:sx n="64" d="100"/>
          <a:sy n="64" d="100"/>
        </p:scale>
        <p:origin x="102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120" y="-84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BA360-93D9-4CB0-8BA2-3D94448652F1}" type="datetimeFigureOut">
              <a:rPr lang="de-CH" smtClean="0"/>
              <a:pPr/>
              <a:t>30.08.2019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Targeting the DNA damage response in lung cancer TICs</a:t>
            </a:r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686F9-796D-489C-85BA-E1AD2546E235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0109980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FB37C-AA20-4032-B391-6E8563D87931}" type="datetimeFigureOut">
              <a:rPr lang="de-CH" smtClean="0"/>
              <a:pPr/>
              <a:t>30.08.2019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Targeting the DNA damage response in lung cancer TICs</a:t>
            </a:r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170C1-80DA-4209-BF3F-88759841A4EC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5049095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0" dirty="0">
                <a:solidFill>
                  <a:schemeClr val="tx1"/>
                </a:solidFill>
              </a:rPr>
              <a:t>MTA Treatment Increased Mitochondrial Mass </a:t>
            </a:r>
          </a:p>
          <a:p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Targeting the DNA damage response in lung cancer TICs</a:t>
            </a: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1170C1-80DA-4209-BF3F-88759841A4EC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04339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99" name="Picture 39" descr="bettenhochhaus_A00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0775" y="2906713"/>
            <a:ext cx="5486400" cy="2914651"/>
          </a:xfrm>
          <a:prstGeom prst="rect">
            <a:avLst/>
          </a:prstGeom>
          <a:noFill/>
        </p:spPr>
      </p:pic>
      <p:pic>
        <p:nvPicPr>
          <p:cNvPr id="15375" name="Picture 15" descr="balken_tit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601"/>
            <a:ext cx="9144000" cy="1292225"/>
          </a:xfrm>
          <a:prstGeom prst="rect">
            <a:avLst/>
          </a:prstGeom>
          <a:noFill/>
        </p:spPr>
      </p:pic>
      <p:sp>
        <p:nvSpPr>
          <p:cNvPr id="153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609600"/>
            <a:ext cx="845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15388" name="Picture 28" descr="logo_insel_gross_tite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1497013"/>
            <a:ext cx="3200400" cy="1600200"/>
          </a:xfrm>
          <a:prstGeom prst="rect">
            <a:avLst/>
          </a:prstGeom>
          <a:noFill/>
        </p:spPr>
      </p:pic>
      <p:sp>
        <p:nvSpPr>
          <p:cNvPr id="15390" name="Rectangle 3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1000" y="1143001"/>
            <a:ext cx="845820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9156383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9254200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67500" y="609600"/>
            <a:ext cx="2095500" cy="56388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81000" y="609600"/>
            <a:ext cx="6134100" cy="56388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276370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2660915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308" y="357754"/>
            <a:ext cx="1944687" cy="6709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Abstract Id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08911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1000" y="1124744"/>
            <a:ext cx="8382000" cy="5105400"/>
          </a:xfrm>
        </p:spPr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6888691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1254686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8401734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410270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2668436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237472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5693602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98444934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609600"/>
            <a:ext cx="838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82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8229600" y="6575898"/>
            <a:ext cx="677156" cy="282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5EEAFB8D-E894-439B-8470-C503C629A535}" type="slidenum">
              <a:rPr lang="de-DE" sz="900" smtClean="0">
                <a:solidFill>
                  <a:srgbClr val="FFFFFF"/>
                </a:solidFill>
                <a:cs typeface="Arial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de-DE" sz="900" dirty="0">
                <a:solidFill>
                  <a:srgbClr val="FFFFFF"/>
                </a:solidFill>
                <a:cs typeface="Arial" charset="0"/>
              </a:rPr>
              <a:t>/ 25</a:t>
            </a:r>
          </a:p>
        </p:txBody>
      </p:sp>
      <p:sp>
        <p:nvSpPr>
          <p:cNvPr id="1042" name="Text Box 18"/>
          <p:cNvSpPr txBox="1">
            <a:spLocks noChangeArrowheads="1"/>
          </p:cNvSpPr>
          <p:nvPr/>
        </p:nvSpPr>
        <p:spPr bwMode="auto">
          <a:xfrm>
            <a:off x="914400" y="174171"/>
            <a:ext cx="165942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900" dirty="0">
                <a:solidFill>
                  <a:srgbClr val="FFFFFF"/>
                </a:solidFill>
                <a:cs typeface="Arial" charset="0"/>
              </a:rPr>
              <a:t>Division  of Thoracic Surgery</a:t>
            </a:r>
          </a:p>
        </p:txBody>
      </p:sp>
    </p:spTree>
    <p:extLst>
      <p:ext uri="{BB962C8B-B14F-4D97-AF65-F5344CB8AC3E}">
        <p14:creationId xmlns:p14="http://schemas.microsoft.com/office/powerpoint/2010/main" val="341936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2pPr>
      <a:lvl3pPr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3pPr>
      <a:lvl4pPr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4pPr>
      <a:lvl5pPr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9pPr>
    </p:titleStyle>
    <p:bodyStyle>
      <a:lvl1pPr marL="195263" indent="-195263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190500" algn="l" rtl="0" fontAlgn="base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  <a:ea typeface="+mn-ea"/>
        </a:defRPr>
      </a:lvl2pPr>
      <a:lvl3pPr marL="906463" indent="-1397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241425" indent="-144463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1576388" indent="-144463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033588" indent="-144463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490788" indent="-144463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2947988" indent="-144463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405188" indent="-144463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4800" y="1082978"/>
            <a:ext cx="8001000" cy="2559076"/>
            <a:chOff x="0" y="-4036"/>
            <a:chExt cx="5429088" cy="163281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988"/>
            <a:stretch/>
          </p:blipFill>
          <p:spPr bwMode="auto">
            <a:xfrm>
              <a:off x="3888303" y="-4036"/>
              <a:ext cx="1540785" cy="158226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7" name="Group 6"/>
            <p:cNvGrpSpPr/>
            <p:nvPr/>
          </p:nvGrpSpPr>
          <p:grpSpPr>
            <a:xfrm>
              <a:off x="0" y="0"/>
              <a:ext cx="3791498" cy="1628775"/>
              <a:chOff x="0" y="0"/>
              <a:chExt cx="4802032" cy="2437851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4"/>
              <a:srcRect b="21667"/>
              <a:stretch/>
            </p:blipFill>
            <p:spPr>
              <a:xfrm>
                <a:off x="0" y="0"/>
                <a:ext cx="2381871" cy="2362200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5"/>
              <a:srcRect t="1614" b="18439"/>
              <a:stretch/>
            </p:blipFill>
            <p:spPr>
              <a:xfrm>
                <a:off x="2430271" y="43880"/>
                <a:ext cx="2371761" cy="2393971"/>
              </a:xfrm>
              <a:prstGeom prst="rect">
                <a:avLst/>
              </a:prstGeom>
            </p:spPr>
          </p:pic>
        </p:grpSp>
      </p:grpSp>
      <p:sp>
        <p:nvSpPr>
          <p:cNvPr id="2" name="TextBox 1"/>
          <p:cNvSpPr txBox="1"/>
          <p:nvPr/>
        </p:nvSpPr>
        <p:spPr>
          <a:xfrm>
            <a:off x="828493" y="832853"/>
            <a:ext cx="2377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/>
              <a:t>Parental A549</a:t>
            </a:r>
            <a:endParaRPr lang="en-GB" sz="1200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2682613" y="0"/>
            <a:ext cx="5623187" cy="381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Supplementary Figure S3</a:t>
            </a:r>
          </a:p>
        </p:txBody>
      </p:sp>
      <p:grpSp>
        <p:nvGrpSpPr>
          <p:cNvPr id="13" name="Group 10"/>
          <p:cNvGrpSpPr/>
          <p:nvPr/>
        </p:nvGrpSpPr>
        <p:grpSpPr>
          <a:xfrm>
            <a:off x="286960" y="3732494"/>
            <a:ext cx="2749627" cy="2641960"/>
            <a:chOff x="565271" y="3206351"/>
            <a:chExt cx="2749627" cy="2641960"/>
          </a:xfrm>
        </p:grpSpPr>
        <p:pic>
          <p:nvPicPr>
            <p:cNvPr id="14" name="Picture 2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5271" y="3206351"/>
              <a:ext cx="2749627" cy="2641960"/>
            </a:xfrm>
            <a:prstGeom prst="rect">
              <a:avLst/>
            </a:prstGeom>
          </p:spPr>
        </p:pic>
        <p:sp>
          <p:nvSpPr>
            <p:cNvPr id="15" name="TextBox 31"/>
            <p:cNvSpPr txBox="1"/>
            <p:nvPr/>
          </p:nvSpPr>
          <p:spPr>
            <a:xfrm>
              <a:off x="1726013" y="3661544"/>
              <a:ext cx="10010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200" dirty="0"/>
                <a:t>G1   S   G2</a:t>
              </a:r>
              <a:endParaRPr lang="en-GB" sz="1200" dirty="0"/>
            </a:p>
          </p:txBody>
        </p:sp>
      </p:grpSp>
      <p:sp>
        <p:nvSpPr>
          <p:cNvPr id="16" name="Inhaltsplatzhalter 2"/>
          <p:cNvSpPr txBox="1">
            <a:spLocks/>
          </p:cNvSpPr>
          <p:nvPr/>
        </p:nvSpPr>
        <p:spPr bwMode="auto">
          <a:xfrm>
            <a:off x="63528" y="696694"/>
            <a:ext cx="761728" cy="522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95263" indent="-195263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263" indent="-1905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2pPr>
            <a:lvl3pPr marL="906463" indent="-1397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44463" algn="l" rtl="0" fontAlgn="base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15763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0335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4907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29479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4051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2000" kern="0" dirty="0"/>
              <a:t>a </a:t>
            </a:r>
          </a:p>
        </p:txBody>
      </p:sp>
      <p:sp>
        <p:nvSpPr>
          <p:cNvPr id="17" name="Inhaltsplatzhalter 2"/>
          <p:cNvSpPr txBox="1">
            <a:spLocks/>
          </p:cNvSpPr>
          <p:nvPr/>
        </p:nvSpPr>
        <p:spPr bwMode="auto">
          <a:xfrm>
            <a:off x="66765" y="3535574"/>
            <a:ext cx="761728" cy="522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95263" indent="-195263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263" indent="-1905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2pPr>
            <a:lvl3pPr marL="906463" indent="-1397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44463" algn="l" rtl="0" fontAlgn="base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15763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0335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4907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29479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4051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2000" kern="0" dirty="0"/>
              <a:t>b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040" y="13814"/>
            <a:ext cx="184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err="1"/>
              <a:t>Figure</a:t>
            </a:r>
            <a:r>
              <a:rPr lang="de-CH" b="1" dirty="0"/>
              <a:t> S3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735621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e70ae6f5-87d4-42ff-b25b-bf0bf813abd2"/>
</p:tagLst>
</file>

<file path=ppt/theme/theme1.xml><?xml version="1.0" encoding="utf-8"?>
<a:theme xmlns:a="http://schemas.openxmlformats.org/drawingml/2006/main" name="ppt_5">
  <a:themeElements>
    <a:clrScheme name="">
      <a:dk1>
        <a:srgbClr val="000000"/>
      </a:dk1>
      <a:lt1>
        <a:srgbClr val="FFFFFF"/>
      </a:lt1>
      <a:dk2>
        <a:srgbClr val="0093D3"/>
      </a:dk2>
      <a:lt2>
        <a:srgbClr val="767878"/>
      </a:lt2>
      <a:accent1>
        <a:srgbClr val="3FA337"/>
      </a:accent1>
      <a:accent2>
        <a:srgbClr val="F5BC1D"/>
      </a:accent2>
      <a:accent3>
        <a:srgbClr val="FFFFFF"/>
      </a:accent3>
      <a:accent4>
        <a:srgbClr val="000000"/>
      </a:accent4>
      <a:accent5>
        <a:srgbClr val="AFCEAE"/>
      </a:accent5>
      <a:accent6>
        <a:srgbClr val="DEAA19"/>
      </a:accent6>
      <a:hlink>
        <a:srgbClr val="D53D21"/>
      </a:hlink>
      <a:folHlink>
        <a:srgbClr val="005395"/>
      </a:folHlink>
    </a:clrScheme>
    <a:fontScheme name="ppt_5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57150" cap="flat" cmpd="sng" algn="ctr">
          <a:solidFill>
            <a:srgbClr val="00B0F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arrow"/>
        </a:ln>
        <a:effectLst/>
      </a:spPr>
      <a:bodyPr/>
      <a:lstStyle/>
    </a:lnDef>
  </a:objectDefaults>
  <a:extraClrSchemeLst>
    <a:extraClrScheme>
      <a:clrScheme name="ppt_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5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5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5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5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5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5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5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5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5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5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5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</Words>
  <Application>Microsoft Office PowerPoint</Application>
  <PresentationFormat>On-screen Show (4:3)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ppt_5</vt:lpstr>
      <vt:lpstr>Supplementary Figure S3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Targeting the DNA Damage Response in Lung Cancer Tumor Initiating Cells</dc:title>
  <dc:creator>gao</dc:creator>
  <cp:lastModifiedBy>Marti, Thomas Michael</cp:lastModifiedBy>
  <cp:revision>1230</cp:revision>
  <cp:lastPrinted>2019-08-30T08:46:13Z</cp:lastPrinted>
  <dcterms:created xsi:type="dcterms:W3CDTF">2006-08-16T00:00:00Z</dcterms:created>
  <dcterms:modified xsi:type="dcterms:W3CDTF">2019-08-30T08:46:15Z</dcterms:modified>
</cp:coreProperties>
</file>