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744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dministrator\Desktop\&#39033;&#30446;&#21512;&#20316;&#21513;&#20975;\&#31532;&#19968;&#38454;&#27573;&#25253;&#21578;\GSGC0203957%20&#31532;&#19968;&#38454;&#27573;&#25253;&#21578;\NCI-H1299\05-%20qPCR&#26816;&#27979;mRNA&#27700;&#24179;&#30446;&#30340;&#22522;&#22240;&#25970;&#20943;&#25928;&#29575;\qPCR&#26816;&#27979;&#25970;&#20943;&#25928;&#29575;%20&#23454;&#39564;&#25253;&#21578;.xlsm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Administrator\Desktop\&#39033;&#30446;&#21512;&#20316;&#21513;&#20975;\&#31532;&#19968;&#38454;&#27573;&#25253;&#21578;\GSGC0203957%20&#31532;&#19968;&#38454;&#27573;&#25253;&#21578;\A549\05-%20qPCR&#26816;&#27979;mRNA&#27700;&#24179;&#30446;&#30340;&#22522;&#22240;&#25970;&#20943;&#25928;&#29575;\qPCR&#26816;&#27979;&#25970;&#20943;&#25928;&#29575;%20&#23454;&#39564;&#25253;&#21578;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>
        <c:manualLayout>
          <c:layoutTarget val="inner"/>
          <c:xMode val="edge"/>
          <c:yMode val="edge"/>
          <c:x val="0.44736554774769732"/>
          <c:y val="0.32144370370370962"/>
          <c:w val="0.53750462385773556"/>
          <c:h val="0.51630208341910633"/>
        </c:manualLayout>
      </c:layout>
      <c:barChart>
        <c:barDir val="col"/>
        <c:grouping val="clustered"/>
        <c:ser>
          <c:idx val="0"/>
          <c:order val="0"/>
          <c:tx>
            <c:strRef>
              <c:f>实验报告!$B$41</c:f>
              <c:strCache>
                <c:ptCount val="1"/>
                <c:pt idx="0">
                  <c:v>Average
(2-ΔΔCt)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1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errBars>
            <c:errBarType val="both"/>
            <c:errValType val="cust"/>
            <c:plus>
              <c:numRef>
                <c:f>实验报告!$C$42:$C$43</c:f>
                <c:numCache>
                  <c:formatCode>General</c:formatCode>
                  <c:ptCount val="2"/>
                  <c:pt idx="0">
                    <c:v>5.1732550632465429E-2</c:v>
                  </c:pt>
                  <c:pt idx="1">
                    <c:v>2.1246952454384852E-2</c:v>
                  </c:pt>
                </c:numCache>
              </c:numRef>
            </c:plus>
            <c:minus>
              <c:numRef>
                <c:f>实验报告!$C$42:$C$43</c:f>
                <c:numCache>
                  <c:formatCode>General</c:formatCode>
                  <c:ptCount val="2"/>
                  <c:pt idx="0">
                    <c:v>5.1732550632465429E-2</c:v>
                  </c:pt>
                  <c:pt idx="1">
                    <c:v>2.1246952454384852E-2</c:v>
                  </c:pt>
                </c:numCache>
              </c:numRef>
            </c:minus>
            <c:spPr>
              <a:ln w="12700"/>
            </c:spPr>
          </c:errBars>
          <c:cat>
            <c:strRef>
              <c:f>实验报告!$A$42:$A$43</c:f>
              <c:strCache>
                <c:ptCount val="2"/>
                <c:pt idx="0">
                  <c:v>shCtrl</c:v>
                </c:pt>
                <c:pt idx="1">
                  <c:v>shDNAJC19</c:v>
                </c:pt>
              </c:strCache>
            </c:strRef>
          </c:cat>
          <c:val>
            <c:numRef>
              <c:f>实验报告!$B$42:$B$43</c:f>
              <c:numCache>
                <c:formatCode>0.000_);[Red]\(0.000\)</c:formatCode>
                <c:ptCount val="2"/>
                <c:pt idx="0">
                  <c:v>1.000877334029568</c:v>
                </c:pt>
                <c:pt idx="1">
                  <c:v>0.34036977686507497</c:v>
                </c:pt>
              </c:numCache>
            </c:numRef>
          </c:val>
        </c:ser>
        <c:axId val="132756224"/>
        <c:axId val="132803200"/>
      </c:barChart>
      <c:catAx>
        <c:axId val="13275622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800"/>
            </a:pPr>
            <a:endParaRPr lang="zh-CN"/>
          </a:p>
        </c:txPr>
        <c:crossAx val="132803200"/>
        <c:crosses val="autoZero"/>
        <c:auto val="1"/>
        <c:lblAlgn val="ctr"/>
        <c:lblOffset val="100"/>
      </c:catAx>
      <c:valAx>
        <c:axId val="13280320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600"/>
                </a:pPr>
                <a:r>
                  <a:rPr lang="en-US" altLang="en-US" sz="600" dirty="0" smtClean="0"/>
                  <a:t>mRNA </a:t>
                </a:r>
                <a:r>
                  <a:rPr lang="en-US" altLang="en-US" sz="600" dirty="0" err="1" smtClean="0"/>
                  <a:t>leve</a:t>
                </a:r>
                <a:r>
                  <a:rPr lang="en-US" altLang="en-US" sz="600" dirty="0" smtClean="0"/>
                  <a:t> of</a:t>
                </a:r>
                <a:r>
                  <a:rPr lang="en-US" altLang="en-US" sz="600" baseline="0" dirty="0" smtClean="0"/>
                  <a:t> </a:t>
                </a:r>
                <a:r>
                  <a:rPr lang="en-US" altLang="en-US" sz="600" dirty="0" smtClean="0"/>
                  <a:t>DNAJC19</a:t>
                </a:r>
                <a:endParaRPr lang="en-US" altLang="en-US" sz="600" dirty="0"/>
              </a:p>
            </c:rich>
          </c:tx>
          <c:layout>
            <c:manualLayout>
              <c:xMode val="edge"/>
              <c:yMode val="edge"/>
              <c:x val="0.22813231193307468"/>
              <c:y val="0.30122443192337739"/>
            </c:manualLayout>
          </c:layout>
        </c:title>
        <c:numFmt formatCode="#,##0.00;[Red]\-#,##0.00" sourceLinked="0"/>
        <c:tickLblPos val="nextTo"/>
        <c:txPr>
          <a:bodyPr/>
          <a:lstStyle/>
          <a:p>
            <a:pPr>
              <a:defRPr sz="800"/>
            </a:pPr>
            <a:endParaRPr lang="zh-CN"/>
          </a:p>
        </c:txPr>
        <c:crossAx val="132756224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1200" b="1">
          <a:latin typeface="Arial" pitchFamily="34" charset="0"/>
          <a:cs typeface="Arial" pitchFamily="34" charset="0"/>
        </a:defRPr>
      </a:pPr>
      <a:endParaRPr lang="zh-CN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>
        <c:manualLayout>
          <c:layoutTarget val="inner"/>
          <c:xMode val="edge"/>
          <c:yMode val="edge"/>
          <c:x val="0.2882243774591044"/>
          <c:y val="0.31866703703703708"/>
          <c:w val="0.53801386678495811"/>
          <c:h val="0.54036703703703659"/>
        </c:manualLayout>
      </c:layout>
      <c:barChart>
        <c:barDir val="col"/>
        <c:grouping val="clustered"/>
        <c:ser>
          <c:idx val="0"/>
          <c:order val="0"/>
          <c:tx>
            <c:strRef>
              <c:f>实验报告!$B$41</c:f>
              <c:strCache>
                <c:ptCount val="1"/>
                <c:pt idx="0">
                  <c:v>Average
(2-ΔΔCt)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1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errBars>
            <c:errBarType val="both"/>
            <c:errValType val="cust"/>
            <c:plus>
              <c:numRef>
                <c:f>实验报告!$C$42:$C$43</c:f>
                <c:numCache>
                  <c:formatCode>General</c:formatCode>
                  <c:ptCount val="2"/>
                  <c:pt idx="0">
                    <c:v>0.12136735312305805</c:v>
                  </c:pt>
                  <c:pt idx="1">
                    <c:v>1.8321446876990034E-2</c:v>
                  </c:pt>
                </c:numCache>
              </c:numRef>
            </c:plus>
            <c:minus>
              <c:numRef>
                <c:f>实验报告!$C$42:$C$43</c:f>
                <c:numCache>
                  <c:formatCode>General</c:formatCode>
                  <c:ptCount val="2"/>
                  <c:pt idx="0">
                    <c:v>0.12136735312305805</c:v>
                  </c:pt>
                  <c:pt idx="1">
                    <c:v>1.8321446876990034E-2</c:v>
                  </c:pt>
                </c:numCache>
              </c:numRef>
            </c:minus>
            <c:spPr>
              <a:ln w="12700"/>
            </c:spPr>
          </c:errBars>
          <c:cat>
            <c:strRef>
              <c:f>实验报告!$A$42:$A$43</c:f>
              <c:strCache>
                <c:ptCount val="2"/>
                <c:pt idx="0">
                  <c:v>shCtrl</c:v>
                </c:pt>
                <c:pt idx="1">
                  <c:v>shDNAJC19</c:v>
                </c:pt>
              </c:strCache>
            </c:strRef>
          </c:cat>
          <c:val>
            <c:numRef>
              <c:f>实验报告!$B$42:$B$43</c:f>
              <c:numCache>
                <c:formatCode>0.000_);[Red]\(0.000\)</c:formatCode>
                <c:ptCount val="2"/>
                <c:pt idx="0">
                  <c:v>1.0047397333701438</c:v>
                </c:pt>
                <c:pt idx="1">
                  <c:v>0.42169072336756608</c:v>
                </c:pt>
              </c:numCache>
            </c:numRef>
          </c:val>
        </c:ser>
        <c:axId val="54818304"/>
        <c:axId val="54820224"/>
      </c:barChart>
      <c:catAx>
        <c:axId val="5481830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800"/>
            </a:pPr>
            <a:endParaRPr lang="zh-CN"/>
          </a:p>
        </c:txPr>
        <c:crossAx val="54820224"/>
        <c:crosses val="autoZero"/>
        <c:auto val="1"/>
        <c:lblAlgn val="ctr"/>
        <c:lblOffset val="100"/>
      </c:catAx>
      <c:valAx>
        <c:axId val="5482022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600"/>
                </a:pPr>
                <a:r>
                  <a:rPr lang="en-US" altLang="en-US" sz="600" dirty="0" smtClean="0"/>
                  <a:t>mRNA </a:t>
                </a:r>
                <a:r>
                  <a:rPr lang="en-US" altLang="en-US" sz="600" dirty="0"/>
                  <a:t>level </a:t>
                </a:r>
                <a:r>
                  <a:rPr lang="en-US" altLang="en-US" sz="600" dirty="0" err="1" smtClean="0"/>
                  <a:t>pf</a:t>
                </a:r>
                <a:r>
                  <a:rPr lang="en-US" altLang="en-US" sz="600" baseline="0" dirty="0" smtClean="0"/>
                  <a:t> </a:t>
                </a:r>
                <a:r>
                  <a:rPr lang="en-US" altLang="en-US" sz="600" dirty="0" smtClean="0"/>
                  <a:t>DNAJC19</a:t>
                </a:r>
                <a:endParaRPr lang="en-US" altLang="en-US" sz="600" dirty="0"/>
              </a:p>
            </c:rich>
          </c:tx>
          <c:layout>
            <c:manualLayout>
              <c:xMode val="edge"/>
              <c:yMode val="edge"/>
              <c:x val="8.5577404647172228E-2"/>
              <c:y val="0.28366193793897132"/>
            </c:manualLayout>
          </c:layout>
        </c:title>
        <c:numFmt formatCode="#,##0.00;[Red]\-#,##0.00" sourceLinked="0"/>
        <c:tickLblPos val="nextTo"/>
        <c:txPr>
          <a:bodyPr/>
          <a:lstStyle/>
          <a:p>
            <a:pPr>
              <a:defRPr sz="800"/>
            </a:pPr>
            <a:endParaRPr lang="zh-CN"/>
          </a:p>
        </c:txPr>
        <c:crossAx val="54818304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sz="1200" b="1">
          <a:latin typeface="Arial" pitchFamily="34" charset="0"/>
          <a:cs typeface="Arial" pitchFamily="34" charset="0"/>
        </a:defRPr>
      </a:pPr>
      <a:endParaRPr lang="zh-CN"/>
    </a:p>
  </c:txPr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0.57447</cdr:x>
      <cdr:y>0.26459</cdr:y>
    </cdr:from>
    <cdr:to>
      <cdr:x>0.87234</cdr:x>
      <cdr:y>0.37097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 b="23904"/>
        <a:stretch xmlns:a="http://schemas.openxmlformats.org/drawingml/2006/main">
          <a:fillRect/>
        </a:stretch>
      </cdr:blipFill>
      <cdr:spPr>
        <a:xfrm xmlns:a="http://schemas.openxmlformats.org/drawingml/2006/main">
          <a:off x="1928826" y="714380"/>
          <a:ext cx="1000132" cy="287226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0.40385</cdr:x>
      <cdr:y>0.21053</cdr:y>
    </cdr:from>
    <cdr:to>
      <cdr:x>0.71154</cdr:x>
      <cdr:y>0.31691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 b="23904"/>
        <a:stretch xmlns:a="http://schemas.openxmlformats.org/drawingml/2006/main">
          <a:fillRect/>
        </a:stretch>
      </cdr:blipFill>
      <cdr:spPr>
        <a:xfrm xmlns:a="http://schemas.openxmlformats.org/drawingml/2006/main">
          <a:off x="1500198" y="571504"/>
          <a:ext cx="1143008" cy="288784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79C58-FA6B-4AF6-BD61-33513B32F876}" type="datetimeFigureOut">
              <a:rPr lang="zh-CN" altLang="en-US" smtClean="0"/>
              <a:t>2021-06-15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CB92F-6712-41A4-B9C0-A93F579AEE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4C2D3-0B92-4F8D-8C30-213A9C81EC8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2021-06-15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chart" Target="../charts/chart2.xml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214678" y="1571618"/>
            <a:ext cx="1214446" cy="954572"/>
          </a:xfrm>
          <a:prstGeom prst="rect">
            <a:avLst/>
          </a:prstGeom>
        </p:spPr>
      </p:pic>
      <p:graphicFrame>
        <p:nvGraphicFramePr>
          <p:cNvPr id="32" name="表格 31"/>
          <p:cNvGraphicFramePr>
            <a:graphicFrameLocks noGrp="1"/>
          </p:cNvGraphicFramePr>
          <p:nvPr/>
        </p:nvGraphicFramePr>
        <p:xfrm>
          <a:off x="282184" y="1782744"/>
          <a:ext cx="2928958" cy="1463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1571636"/>
              </a:tblGrid>
              <a:tr h="28575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dirty="0" smtClean="0"/>
                        <a:t>Vector  Code</a:t>
                      </a:r>
                      <a:endParaRPr lang="zh-CN" altLang="en-US" sz="8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微软雅黑" pitchFamily="34" charset="-122"/>
                        </a:rPr>
                        <a:t>GV115</a:t>
                      </a:r>
                      <a:endParaRPr lang="zh-CN" altLang="en-US" sz="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dirty="0" smtClean="0"/>
                        <a:t>Components</a:t>
                      </a:r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微软雅黑" pitchFamily="34" charset="-122"/>
                        </a:rPr>
                        <a:t>hU6-MCS-CMV-EGFP</a:t>
                      </a:r>
                      <a:endParaRPr lang="zh-CN" altLang="en-US" sz="800" dirty="0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dirty="0" smtClean="0"/>
                        <a:t>Control</a:t>
                      </a:r>
                      <a:r>
                        <a:rPr lang="en-US" altLang="zh-CN" sz="800" baseline="0" dirty="0" smtClean="0"/>
                        <a:t> </a:t>
                      </a:r>
                      <a:r>
                        <a:rPr lang="en-US" altLang="zh-CN" sz="800" dirty="0" smtClean="0"/>
                        <a:t>insertion</a:t>
                      </a:r>
                      <a:r>
                        <a:rPr lang="en-US" altLang="zh-CN" sz="800" baseline="0" dirty="0" smtClean="0"/>
                        <a:t> s</a:t>
                      </a:r>
                      <a:r>
                        <a:rPr lang="en-US" altLang="zh-CN" sz="800" dirty="0" smtClean="0"/>
                        <a:t>equence</a:t>
                      </a:r>
                      <a:r>
                        <a:rPr lang="en-US" altLang="zh-CN" sz="800" baseline="0" dirty="0" smtClean="0"/>
                        <a:t> </a:t>
                      </a:r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微软雅黑" pitchFamily="34" charset="-122"/>
                        </a:rPr>
                        <a:t>TTCTCCGAACGTGTCACGT</a:t>
                      </a:r>
                      <a:endParaRPr kumimoji="0" lang="en-US" altLang="zh-CN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宋体" pitchFamily="2" charset="-122"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dirty="0" smtClean="0"/>
                        <a:t>Bacterial</a:t>
                      </a:r>
                      <a:r>
                        <a:rPr lang="en-US" altLang="zh-CN" sz="800" baseline="0" dirty="0" smtClean="0"/>
                        <a:t> strain</a:t>
                      </a:r>
                      <a:endParaRPr lang="zh-CN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CN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微软雅黑" pitchFamily="34" charset="-122"/>
                        </a:rPr>
                        <a:t>TOP10 E. Coli competent cells</a:t>
                      </a:r>
                      <a:r>
                        <a:rPr kumimoji="0" lang="zh-CN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微软雅黑" pitchFamily="34" charset="-122"/>
                        </a:rPr>
                        <a:t>（</a:t>
                      </a:r>
                      <a:r>
                        <a:rPr kumimoji="0" lang="en-US" altLang="zh-CN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微软雅黑" pitchFamily="34" charset="-122"/>
                        </a:rPr>
                        <a:t>TIANGEN, Cat. #CB104-03</a:t>
                      </a:r>
                      <a:r>
                        <a:rPr kumimoji="0" lang="zh-CN" alt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  <a:cs typeface="微软雅黑" pitchFamily="34" charset="-122"/>
                        </a:rPr>
                        <a:t>）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2" name="表格 41"/>
          <p:cNvGraphicFramePr>
            <a:graphicFrameLocks noGrp="1"/>
          </p:cNvGraphicFramePr>
          <p:nvPr/>
        </p:nvGraphicFramePr>
        <p:xfrm>
          <a:off x="428596" y="3571882"/>
          <a:ext cx="3929089" cy="990600"/>
        </p:xfrm>
        <a:graphic>
          <a:graphicData uri="http://schemas.openxmlformats.org/drawingml/2006/table">
            <a:tbl>
              <a:tblPr/>
              <a:tblGrid>
                <a:gridCol w="1500198"/>
                <a:gridCol w="785818"/>
                <a:gridCol w="857256"/>
                <a:gridCol w="785817"/>
              </a:tblGrid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b="1" kern="0" dirty="0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Times New Roman"/>
                        </a:rPr>
                        <a:t>Virus</a:t>
                      </a:r>
                      <a:r>
                        <a:rPr lang="en-US" altLang="zh-CN" sz="800" b="1" kern="0" baseline="0" dirty="0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Times New Roman"/>
                        </a:rPr>
                        <a:t> code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kern="100" dirty="0" smtClean="0">
                          <a:latin typeface="Times New Roman"/>
                          <a:ea typeface="宋体"/>
                          <a:cs typeface="Times New Roman"/>
                        </a:rPr>
                        <a:t>Group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kern="100" dirty="0" smtClean="0">
                          <a:latin typeface="Times New Roman"/>
                          <a:ea typeface="宋体"/>
                          <a:cs typeface="Times New Roman"/>
                        </a:rPr>
                        <a:t>Virus titer (</a:t>
                      </a: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微软雅黑"/>
                        </a:rPr>
                        <a:t>TU/ml</a:t>
                      </a:r>
                      <a:r>
                        <a:rPr lang="en-US" altLang="zh-CN" sz="800" kern="100" dirty="0" smtClean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kern="100" dirty="0" smtClean="0">
                          <a:latin typeface="Times New Roman"/>
                          <a:ea typeface="宋体"/>
                          <a:cs typeface="Times New Roman"/>
                        </a:rPr>
                        <a:t>Virus</a:t>
                      </a:r>
                      <a:r>
                        <a:rPr lang="en-US" altLang="zh-CN" sz="800" kern="100" baseline="0" dirty="0" smtClean="0">
                          <a:latin typeface="Times New Roman"/>
                          <a:ea typeface="宋体"/>
                          <a:cs typeface="Times New Roman"/>
                        </a:rPr>
                        <a:t> dosage (</a:t>
                      </a:r>
                      <a:r>
                        <a:rPr lang="en-US" altLang="zh-CN" sz="800" kern="100" dirty="0" err="1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Arial"/>
                        </a:rPr>
                        <a:t>μ</a:t>
                      </a:r>
                      <a:r>
                        <a:rPr lang="en-US" sz="800" kern="100" dirty="0" err="1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Times New Roman"/>
                        </a:rPr>
                        <a:t>l</a:t>
                      </a:r>
                      <a:r>
                        <a:rPr lang="en-US" altLang="zh-CN" sz="800" kern="100" baseline="0" dirty="0" smtClean="0"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latin typeface="微软雅黑"/>
                          <a:ea typeface="宋体"/>
                          <a:cs typeface="Arial"/>
                        </a:rPr>
                        <a:t>PSC3741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err="1">
                          <a:solidFill>
                            <a:srgbClr val="000000"/>
                          </a:solidFill>
                          <a:latin typeface="微软雅黑"/>
                          <a:ea typeface="宋体"/>
                          <a:cs typeface="Arial"/>
                        </a:rPr>
                        <a:t>shCtrl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微软雅黑"/>
                        </a:rPr>
                        <a:t>6</a:t>
                      </a:r>
                      <a:r>
                        <a:rPr lang="zh-CN" sz="800" kern="100" dirty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微软雅黑"/>
                        </a:rPr>
                        <a:t>×</a:t>
                      </a: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微软雅黑"/>
                        </a:rPr>
                        <a:t>10</a:t>
                      </a:r>
                      <a:r>
                        <a:rPr lang="en-US" sz="800" kern="100" baseline="30000" dirty="0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微软雅黑"/>
                        </a:rPr>
                        <a:t>8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微软雅黑"/>
                        </a:rPr>
                        <a:t>3.33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latin typeface="微软雅黑"/>
                          <a:ea typeface="宋体"/>
                          <a:cs typeface="Arial"/>
                        </a:rPr>
                        <a:t>LVpGCSIL-004PSC44454-1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latin typeface="微软雅黑"/>
                          <a:ea typeface="宋体"/>
                          <a:cs typeface="Arial"/>
                        </a:rPr>
                        <a:t>shDNAJC19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微软雅黑"/>
                        </a:rPr>
                        <a:t>7X10</a:t>
                      </a:r>
                      <a:r>
                        <a:rPr lang="en-US" sz="800" kern="100" baseline="30000" dirty="0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微软雅黑"/>
                        </a:rPr>
                        <a:t>8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latin typeface="Arial"/>
                          <a:ea typeface="微软雅黑"/>
                          <a:cs typeface="微软雅黑"/>
                        </a:rPr>
                        <a:t>2.86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800" kern="100" dirty="0" smtClean="0">
                          <a:latin typeface="Times New Roman"/>
                          <a:ea typeface="宋体"/>
                          <a:cs typeface="Times New Roman"/>
                        </a:rPr>
                        <a:t>Interfering</a:t>
                      </a:r>
                      <a:r>
                        <a:rPr lang="en-US" altLang="zh-CN" sz="800" kern="100" baseline="0" dirty="0" smtClean="0">
                          <a:latin typeface="Times New Roman"/>
                          <a:ea typeface="宋体"/>
                          <a:cs typeface="Times New Roman"/>
                        </a:rPr>
                        <a:t> target </a:t>
                      </a:r>
                      <a:r>
                        <a:rPr lang="en-US" altLang="zh-CN" sz="800" kern="100" dirty="0" smtClean="0">
                          <a:latin typeface="Times New Roman"/>
                          <a:ea typeface="宋体"/>
                          <a:cs typeface="Times New Roman"/>
                        </a:rPr>
                        <a:t>sequence</a:t>
                      </a: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0" dirty="0" smtClean="0">
                          <a:latin typeface="微软雅黑"/>
                          <a:ea typeface="宋体"/>
                          <a:cs typeface="微软雅黑"/>
                        </a:rPr>
                        <a:t>TTTGCAGGCCGTTACGTTT</a:t>
                      </a:r>
                      <a:endParaRPr lang="zh-CN" altLang="en-US" sz="700" kern="100" dirty="0" smtClean="0">
                        <a:latin typeface="Times New Roman"/>
                        <a:ea typeface="+mn-ea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zh-CN" sz="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" name="图片 60" descr="shCtrl 100X 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09693" y="896449"/>
            <a:ext cx="1008000" cy="756000"/>
          </a:xfrm>
          <a:prstGeom prst="rect">
            <a:avLst/>
          </a:prstGeom>
        </p:spPr>
      </p:pic>
      <p:pic>
        <p:nvPicPr>
          <p:cNvPr id="62" name="图片 61" descr="shCtrl 100X 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38706" y="896449"/>
            <a:ext cx="1008000" cy="756000"/>
          </a:xfrm>
          <a:prstGeom prst="rect">
            <a:avLst/>
          </a:prstGeom>
        </p:spPr>
      </p:pic>
      <p:pic>
        <p:nvPicPr>
          <p:cNvPr id="63" name="图片 62" descr="shDNAJC19 100X 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09693" y="1678410"/>
            <a:ext cx="1008000" cy="756000"/>
          </a:xfrm>
          <a:prstGeom prst="rect">
            <a:avLst/>
          </a:prstGeom>
        </p:spPr>
      </p:pic>
      <p:pic>
        <p:nvPicPr>
          <p:cNvPr id="64" name="图片 63" descr="shDNAJC19 100X 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38706" y="1678410"/>
            <a:ext cx="1008000" cy="7560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695515" y="428610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A549 cells</a:t>
            </a:r>
            <a:endParaRPr lang="zh-CN" altLang="en-US" sz="1000" dirty="0"/>
          </a:p>
        </p:txBody>
      </p:sp>
      <p:sp>
        <p:nvSpPr>
          <p:cNvPr id="66" name="TextBox 65"/>
          <p:cNvSpPr txBox="1"/>
          <p:nvPr/>
        </p:nvSpPr>
        <p:spPr>
          <a:xfrm>
            <a:off x="5052573" y="662296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Bright-field</a:t>
            </a:r>
            <a:endParaRPr lang="zh-CN" altLang="en-US" sz="1000" dirty="0"/>
          </a:p>
        </p:txBody>
      </p:sp>
      <p:sp>
        <p:nvSpPr>
          <p:cNvPr id="67" name="TextBox 66"/>
          <p:cNvSpPr txBox="1"/>
          <p:nvPr/>
        </p:nvSpPr>
        <p:spPr>
          <a:xfrm>
            <a:off x="6027400" y="662296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Fluorescence</a:t>
            </a:r>
            <a:endParaRPr lang="zh-CN" altLang="en-US" sz="1000" dirty="0"/>
          </a:p>
        </p:txBody>
      </p:sp>
      <p:sp>
        <p:nvSpPr>
          <p:cNvPr id="68" name="TextBox 67"/>
          <p:cNvSpPr txBox="1"/>
          <p:nvPr/>
        </p:nvSpPr>
        <p:spPr>
          <a:xfrm rot="5400000">
            <a:off x="4573382" y="1117083"/>
            <a:ext cx="4876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err="1" smtClean="0"/>
              <a:t>shCtrl</a:t>
            </a:r>
            <a:endParaRPr lang="zh-CN" altLang="en-US" sz="1000" dirty="0"/>
          </a:p>
        </p:txBody>
      </p:sp>
      <p:sp>
        <p:nvSpPr>
          <p:cNvPr id="69" name="TextBox 68"/>
          <p:cNvSpPr txBox="1"/>
          <p:nvPr/>
        </p:nvSpPr>
        <p:spPr>
          <a:xfrm rot="5400000">
            <a:off x="4427514" y="1919103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shDNAJC19</a:t>
            </a:r>
            <a:endParaRPr lang="zh-CN" altLang="en-US" sz="1000" dirty="0"/>
          </a:p>
        </p:txBody>
      </p:sp>
      <p:pic>
        <p:nvPicPr>
          <p:cNvPr id="70" name="图片 69" descr="shCtrl 100X B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64716" y="896449"/>
            <a:ext cx="1008000" cy="756000"/>
          </a:xfrm>
          <a:prstGeom prst="rect">
            <a:avLst/>
          </a:prstGeom>
        </p:spPr>
      </p:pic>
      <p:pic>
        <p:nvPicPr>
          <p:cNvPr id="71" name="图片 70" descr="shCtrl 100X G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993156" y="896449"/>
            <a:ext cx="1008000" cy="756000"/>
          </a:xfrm>
          <a:prstGeom prst="rect">
            <a:avLst/>
          </a:prstGeom>
        </p:spPr>
      </p:pic>
      <p:pic>
        <p:nvPicPr>
          <p:cNvPr id="72" name="图片 71" descr="shDNAJC19 100X B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964716" y="1678410"/>
            <a:ext cx="1008000" cy="756000"/>
          </a:xfrm>
          <a:prstGeom prst="rect">
            <a:avLst/>
          </a:prstGeom>
        </p:spPr>
      </p:pic>
      <p:pic>
        <p:nvPicPr>
          <p:cNvPr id="73" name="图片 72" descr="shDNAJC19 100X G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993156" y="1678410"/>
            <a:ext cx="1008000" cy="7560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7036158" y="662296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Bright-field</a:t>
            </a:r>
            <a:endParaRPr lang="zh-CN" altLang="en-US" sz="1000" dirty="0"/>
          </a:p>
        </p:txBody>
      </p:sp>
      <p:sp>
        <p:nvSpPr>
          <p:cNvPr id="75" name="TextBox 74"/>
          <p:cNvSpPr txBox="1"/>
          <p:nvPr/>
        </p:nvSpPr>
        <p:spPr>
          <a:xfrm>
            <a:off x="8107728" y="662296"/>
            <a:ext cx="8707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Fluorescence</a:t>
            </a:r>
            <a:endParaRPr lang="zh-CN" altLang="en-US" sz="1000" dirty="0"/>
          </a:p>
        </p:txBody>
      </p:sp>
      <p:sp>
        <p:nvSpPr>
          <p:cNvPr id="76" name="TextBox 75"/>
          <p:cNvSpPr txBox="1"/>
          <p:nvPr/>
        </p:nvSpPr>
        <p:spPr>
          <a:xfrm>
            <a:off x="7607658" y="428610"/>
            <a:ext cx="7505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NCI-H1299</a:t>
            </a:r>
            <a:endParaRPr lang="zh-CN" altLang="en-US" sz="1000" dirty="0"/>
          </a:p>
        </p:txBody>
      </p:sp>
      <p:cxnSp>
        <p:nvCxnSpPr>
          <p:cNvPr id="77" name="直接连接符 76"/>
          <p:cNvCxnSpPr/>
          <p:nvPr/>
        </p:nvCxnSpPr>
        <p:spPr>
          <a:xfrm>
            <a:off x="5146119" y="660707"/>
            <a:ext cx="164307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7170404" y="662294"/>
            <a:ext cx="1643074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210746" y="335147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/>
              <a:t>A</a:t>
            </a:r>
            <a:endParaRPr lang="zh-CN" altLang="en-US" sz="1200" dirty="0"/>
          </a:p>
        </p:txBody>
      </p:sp>
      <p:sp>
        <p:nvSpPr>
          <p:cNvPr id="94" name="TextBox 93"/>
          <p:cNvSpPr txBox="1"/>
          <p:nvPr/>
        </p:nvSpPr>
        <p:spPr>
          <a:xfrm>
            <a:off x="210746" y="1500182"/>
            <a:ext cx="285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/>
              <a:t>B</a:t>
            </a:r>
            <a:endParaRPr lang="zh-CN" altLang="en-US" sz="1200" dirty="0"/>
          </a:p>
        </p:txBody>
      </p:sp>
      <p:sp>
        <p:nvSpPr>
          <p:cNvPr id="95" name="TextBox 94"/>
          <p:cNvSpPr txBox="1"/>
          <p:nvPr/>
        </p:nvSpPr>
        <p:spPr>
          <a:xfrm>
            <a:off x="214282" y="3286130"/>
            <a:ext cx="279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/>
              <a:t>C</a:t>
            </a:r>
            <a:endParaRPr lang="zh-CN" altLang="en-US" sz="1200" dirty="0"/>
          </a:p>
        </p:txBody>
      </p:sp>
      <p:sp>
        <p:nvSpPr>
          <p:cNvPr id="96" name="TextBox 95"/>
          <p:cNvSpPr txBox="1"/>
          <p:nvPr/>
        </p:nvSpPr>
        <p:spPr>
          <a:xfrm>
            <a:off x="4607842" y="335147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/>
              <a:t>D</a:t>
            </a:r>
            <a:endParaRPr lang="zh-CN" altLang="en-US" sz="1200" dirty="0"/>
          </a:p>
        </p:txBody>
      </p:sp>
      <p:grpSp>
        <p:nvGrpSpPr>
          <p:cNvPr id="2" name="组合 91"/>
          <p:cNvGrpSpPr/>
          <p:nvPr/>
        </p:nvGrpSpPr>
        <p:grpSpPr>
          <a:xfrm>
            <a:off x="4643438" y="2571750"/>
            <a:ext cx="4143404" cy="2214578"/>
            <a:chOff x="0" y="2857502"/>
            <a:chExt cx="3965614" cy="2285998"/>
          </a:xfrm>
        </p:grpSpPr>
        <p:grpSp>
          <p:nvGrpSpPr>
            <p:cNvPr id="3" name="组合 15"/>
            <p:cNvGrpSpPr/>
            <p:nvPr/>
          </p:nvGrpSpPr>
          <p:grpSpPr>
            <a:xfrm>
              <a:off x="1594490" y="2857502"/>
              <a:ext cx="2371124" cy="2285998"/>
              <a:chOff x="4925787" y="1566714"/>
              <a:chExt cx="3357586" cy="2787076"/>
            </a:xfrm>
          </p:grpSpPr>
          <p:graphicFrame>
            <p:nvGraphicFramePr>
              <p:cNvPr id="88" name="图表 87"/>
              <p:cNvGraphicFramePr/>
              <p:nvPr/>
            </p:nvGraphicFramePr>
            <p:xfrm>
              <a:off x="4925787" y="1566714"/>
              <a:ext cx="3357586" cy="278707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2"/>
              </a:graphicData>
            </a:graphic>
          </p:graphicFrame>
          <p:sp>
            <p:nvSpPr>
              <p:cNvPr id="89" name="TextBox 6"/>
              <p:cNvSpPr txBox="1"/>
              <p:nvPr/>
            </p:nvSpPr>
            <p:spPr>
              <a:xfrm>
                <a:off x="6815391" y="2102695"/>
                <a:ext cx="1143009" cy="650919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dirty="0" smtClean="0">
                    <a:latin typeface="Arial" pitchFamily="34" charset="0"/>
                    <a:cs typeface="Arial" pitchFamily="34" charset="0"/>
                  </a:rPr>
                  <a:t>***P=0.000</a:t>
                </a:r>
                <a:endParaRPr lang="zh-CN" alt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1072218" y="3046131"/>
              <a:ext cx="753330" cy="3030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/>
                <a:t>A549 cells</a:t>
              </a:r>
              <a:endParaRPr lang="zh-CN" altLang="en-US" sz="10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672729" y="3043508"/>
              <a:ext cx="1066083" cy="3030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/>
                <a:t>NCI-H1299 cells</a:t>
              </a:r>
              <a:endParaRPr lang="zh-CN" altLang="en-US" sz="1000" dirty="0"/>
            </a:p>
          </p:txBody>
        </p:sp>
        <p:grpSp>
          <p:nvGrpSpPr>
            <p:cNvPr id="4" name="组合 14"/>
            <p:cNvGrpSpPr/>
            <p:nvPr/>
          </p:nvGrpSpPr>
          <p:grpSpPr>
            <a:xfrm>
              <a:off x="0" y="2928924"/>
              <a:ext cx="2371124" cy="2214576"/>
              <a:chOff x="134677" y="2000224"/>
              <a:chExt cx="3714776" cy="2699999"/>
            </a:xfrm>
          </p:grpSpPr>
          <p:graphicFrame>
            <p:nvGraphicFramePr>
              <p:cNvPr id="86" name="图表 85"/>
              <p:cNvGraphicFramePr/>
              <p:nvPr/>
            </p:nvGraphicFramePr>
            <p:xfrm>
              <a:off x="134677" y="2000224"/>
              <a:ext cx="3714776" cy="269999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3"/>
              </a:graphicData>
            </a:graphic>
          </p:graphicFrame>
          <p:sp>
            <p:nvSpPr>
              <p:cNvPr id="87" name="TextBox 6"/>
              <p:cNvSpPr txBox="1"/>
              <p:nvPr/>
            </p:nvSpPr>
            <p:spPr>
              <a:xfrm>
                <a:off x="1773600" y="2420895"/>
                <a:ext cx="1064427" cy="650919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dirty="0" smtClean="0">
                    <a:latin typeface="Arial" pitchFamily="34" charset="0"/>
                    <a:cs typeface="Arial" pitchFamily="34" charset="0"/>
                  </a:rPr>
                  <a:t>*P=0.013</a:t>
                </a:r>
                <a:endParaRPr lang="zh-CN" alt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84" name="直接连接符 83"/>
            <p:cNvCxnSpPr/>
            <p:nvPr/>
          </p:nvCxnSpPr>
          <p:spPr>
            <a:xfrm>
              <a:off x="716550" y="3273670"/>
              <a:ext cx="1254633" cy="130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2494893" y="3273670"/>
              <a:ext cx="1254633" cy="130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1285853" y="3857615"/>
              <a:ext cx="535762" cy="3030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/>
                <a:t>57.8%</a:t>
              </a:r>
              <a:endParaRPr lang="zh-CN" altLang="en-US" sz="1000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428993" y="3929053"/>
              <a:ext cx="535762" cy="3030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 smtClean="0"/>
                <a:t>66.0%</a:t>
              </a:r>
              <a:endParaRPr lang="zh-CN" altLang="en-US" sz="1000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0" y="3071816"/>
              <a:ext cx="289299" cy="3788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smtClean="0"/>
                <a:t>E</a:t>
              </a:r>
              <a:endParaRPr lang="zh-CN" altLang="en-US" sz="1200" dirty="0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0" y="4929205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 smtClean="0"/>
              <a:t>Supplemental Fig. 1</a:t>
            </a:r>
            <a:endParaRPr lang="zh-CN" altLang="en-US" sz="1000" dirty="0"/>
          </a:p>
        </p:txBody>
      </p:sp>
      <p:pic>
        <p:nvPicPr>
          <p:cNvPr id="80" name="图片 79" descr="DNAJC19.jpg"/>
          <p:cNvPicPr>
            <a:picLocks noChangeAspect="1"/>
          </p:cNvPicPr>
          <p:nvPr/>
        </p:nvPicPr>
        <p:blipFill>
          <a:blip r:embed="rId14"/>
          <a:srcRect l="24174" t="24178" r="9897" b="63733"/>
          <a:stretch>
            <a:fillRect/>
          </a:stretch>
        </p:blipFill>
        <p:spPr>
          <a:xfrm>
            <a:off x="714348" y="680494"/>
            <a:ext cx="2571768" cy="428628"/>
          </a:xfrm>
          <a:prstGeom prst="rect">
            <a:avLst/>
          </a:prstGeom>
        </p:spPr>
      </p:pic>
      <p:pic>
        <p:nvPicPr>
          <p:cNvPr id="83" name="图片 82" descr="DNAJC19.jpg"/>
          <p:cNvPicPr>
            <a:picLocks noChangeAspect="1"/>
          </p:cNvPicPr>
          <p:nvPr/>
        </p:nvPicPr>
        <p:blipFill>
          <a:blip r:embed="rId14"/>
          <a:srcRect l="21976" t="72534" r="12095" b="20212"/>
          <a:stretch>
            <a:fillRect/>
          </a:stretch>
        </p:blipFill>
        <p:spPr>
          <a:xfrm>
            <a:off x="714348" y="1142990"/>
            <a:ext cx="2571768" cy="428628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42910" y="466180"/>
            <a:ext cx="3978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A549</a:t>
            </a:r>
            <a:endParaRPr lang="zh-CN" altLang="en-US" sz="800" dirty="0"/>
          </a:p>
        </p:txBody>
      </p:sp>
      <p:sp>
        <p:nvSpPr>
          <p:cNvPr id="101" name="TextBox 100"/>
          <p:cNvSpPr txBox="1"/>
          <p:nvPr/>
        </p:nvSpPr>
        <p:spPr>
          <a:xfrm>
            <a:off x="939700" y="466180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NCI-H1795</a:t>
            </a:r>
            <a:endParaRPr lang="zh-CN" altLang="en-US" sz="800" dirty="0"/>
          </a:p>
        </p:txBody>
      </p:sp>
      <p:sp>
        <p:nvSpPr>
          <p:cNvPr id="102" name="TextBox 101"/>
          <p:cNvSpPr txBox="1"/>
          <p:nvPr/>
        </p:nvSpPr>
        <p:spPr>
          <a:xfrm>
            <a:off x="1419665" y="466180"/>
            <a:ext cx="4667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MRC-5</a:t>
            </a:r>
            <a:endParaRPr lang="zh-CN" altLang="en-US" sz="8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832710" y="466180"/>
            <a:ext cx="3818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95-D</a:t>
            </a:r>
            <a:endParaRPr lang="zh-CN" altLang="en-US" sz="800" dirty="0"/>
          </a:p>
        </p:txBody>
      </p:sp>
      <p:sp>
        <p:nvSpPr>
          <p:cNvPr id="104" name="TextBox 103"/>
          <p:cNvSpPr txBox="1"/>
          <p:nvPr/>
        </p:nvSpPr>
        <p:spPr>
          <a:xfrm>
            <a:off x="2071670" y="466180"/>
            <a:ext cx="6543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 NCI-H1299</a:t>
            </a:r>
            <a:endParaRPr lang="zh-CN" altLang="en-US" sz="800" dirty="0"/>
          </a:p>
        </p:txBody>
      </p:sp>
      <p:sp>
        <p:nvSpPr>
          <p:cNvPr id="105" name="TextBox 104"/>
          <p:cNvSpPr txBox="1"/>
          <p:nvPr/>
        </p:nvSpPr>
        <p:spPr>
          <a:xfrm>
            <a:off x="2571736" y="466180"/>
            <a:ext cx="3738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err="1" smtClean="0"/>
              <a:t>Hela</a:t>
            </a:r>
            <a:endParaRPr lang="zh-CN" altLang="en-US" sz="800" dirty="0"/>
          </a:p>
        </p:txBody>
      </p:sp>
      <p:sp>
        <p:nvSpPr>
          <p:cNvPr id="106" name="TextBox 105"/>
          <p:cNvSpPr txBox="1"/>
          <p:nvPr/>
        </p:nvSpPr>
        <p:spPr>
          <a:xfrm>
            <a:off x="2857488" y="466180"/>
            <a:ext cx="3690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err="1" smtClean="0"/>
              <a:t>SiHa</a:t>
            </a:r>
            <a:endParaRPr lang="zh-CN" altLang="en-US" sz="800" dirty="0"/>
          </a:p>
        </p:txBody>
      </p:sp>
      <p:sp>
        <p:nvSpPr>
          <p:cNvPr id="107" name="TextBox 106"/>
          <p:cNvSpPr txBox="1"/>
          <p:nvPr/>
        </p:nvSpPr>
        <p:spPr>
          <a:xfrm>
            <a:off x="142844" y="823370"/>
            <a:ext cx="5613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DNAJC19</a:t>
            </a:r>
            <a:endParaRPr lang="zh-CN" altLang="en-US" sz="800" dirty="0"/>
          </a:p>
        </p:txBody>
      </p:sp>
      <p:sp>
        <p:nvSpPr>
          <p:cNvPr id="108" name="TextBox 107"/>
          <p:cNvSpPr txBox="1"/>
          <p:nvPr/>
        </p:nvSpPr>
        <p:spPr>
          <a:xfrm>
            <a:off x="3246346" y="830866"/>
            <a:ext cx="4683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12 </a:t>
            </a:r>
            <a:r>
              <a:rPr lang="en-US" altLang="zh-CN" sz="800" dirty="0" err="1" smtClean="0"/>
              <a:t>kDa</a:t>
            </a:r>
            <a:endParaRPr lang="zh-CN" altLang="en-US" sz="800" dirty="0"/>
          </a:p>
        </p:txBody>
      </p:sp>
      <p:sp>
        <p:nvSpPr>
          <p:cNvPr id="109" name="TextBox 108"/>
          <p:cNvSpPr txBox="1"/>
          <p:nvPr/>
        </p:nvSpPr>
        <p:spPr>
          <a:xfrm>
            <a:off x="214282" y="1251998"/>
            <a:ext cx="4764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β-</a:t>
            </a:r>
            <a:r>
              <a:rPr lang="en-US" altLang="zh-CN" sz="800" dirty="0" err="1" smtClean="0"/>
              <a:t>actin</a:t>
            </a:r>
            <a:endParaRPr lang="zh-CN" altLang="en-US" sz="800" dirty="0"/>
          </a:p>
        </p:txBody>
      </p:sp>
      <p:sp>
        <p:nvSpPr>
          <p:cNvPr id="110" name="TextBox 109"/>
          <p:cNvSpPr txBox="1"/>
          <p:nvPr/>
        </p:nvSpPr>
        <p:spPr>
          <a:xfrm>
            <a:off x="3246346" y="1251998"/>
            <a:ext cx="4683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 smtClean="0"/>
              <a:t>43 </a:t>
            </a:r>
            <a:r>
              <a:rPr lang="en-US" altLang="zh-CN" sz="800" dirty="0" err="1" smtClean="0"/>
              <a:t>kDa</a:t>
            </a:r>
            <a:endParaRPr lang="zh-CN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PresentationFormat>全屏显示(16:9)</PresentationFormat>
  <Paragraphs>56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任涛</cp:lastModifiedBy>
  <cp:revision>1</cp:revision>
  <dcterms:created xsi:type="dcterms:W3CDTF">2021-06-15T03:21:47Z</dcterms:created>
  <dcterms:modified xsi:type="dcterms:W3CDTF">2021-06-15T03:24:39Z</dcterms:modified>
</cp:coreProperties>
</file>