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74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8" userDrawn="1">
          <p15:clr>
            <a:srgbClr val="A4A3A4"/>
          </p15:clr>
        </p15:guide>
        <p15:guide id="2" pos="2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3300"/>
    <a:srgbClr val="63FF8E"/>
    <a:srgbClr val="1E1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Stile medio 1 - Color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DA37D80-6434-44D0-A028-1B22A696006F}" styleName="Stile chiaro 3 - Colore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E3FDE45-AF77-4B5C-9715-49D594BDF05E}" styleName="Stile chiaro 1 - Color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082" autoAdjust="0"/>
    <p:restoredTop sz="94660"/>
  </p:normalViewPr>
  <p:slideViewPr>
    <p:cSldViewPr snapToGrid="0">
      <p:cViewPr>
        <p:scale>
          <a:sx n="75" d="100"/>
          <a:sy n="75" d="100"/>
        </p:scale>
        <p:origin x="1776" y="56"/>
      </p:cViewPr>
      <p:guideLst>
        <p:guide orient="horz" pos="308"/>
        <p:guide pos="2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C7CC8-DD96-45F1-8475-8438C903957F}" type="datetimeFigureOut">
              <a:rPr lang="it-IT" smtClean="0"/>
              <a:t>02/11/2025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0ADCC-21DE-4429-953C-C752D59D67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9819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C7CC8-DD96-45F1-8475-8438C903957F}" type="datetimeFigureOut">
              <a:rPr lang="it-IT" smtClean="0"/>
              <a:t>02/11/2025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0ADCC-21DE-4429-953C-C752D59D67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4134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C7CC8-DD96-45F1-8475-8438C903957F}" type="datetimeFigureOut">
              <a:rPr lang="it-IT" smtClean="0"/>
              <a:t>02/11/2025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0ADCC-21DE-4429-953C-C752D59D67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8912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C7CC8-DD96-45F1-8475-8438C903957F}" type="datetimeFigureOut">
              <a:rPr lang="it-IT" smtClean="0"/>
              <a:t>02/11/2025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0ADCC-21DE-4429-953C-C752D59D67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4285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C7CC8-DD96-45F1-8475-8438C903957F}" type="datetimeFigureOut">
              <a:rPr lang="it-IT" smtClean="0"/>
              <a:t>02/11/2025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0ADCC-21DE-4429-953C-C752D59D67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5860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C7CC8-DD96-45F1-8475-8438C903957F}" type="datetimeFigureOut">
              <a:rPr lang="it-IT" smtClean="0"/>
              <a:t>02/11/2025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0ADCC-21DE-4429-953C-C752D59D67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2764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C7CC8-DD96-45F1-8475-8438C903957F}" type="datetimeFigureOut">
              <a:rPr lang="it-IT" smtClean="0"/>
              <a:t>02/11/2025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0ADCC-21DE-4429-953C-C752D59D67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7957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C7CC8-DD96-45F1-8475-8438C903957F}" type="datetimeFigureOut">
              <a:rPr lang="it-IT" smtClean="0"/>
              <a:t>02/11/2025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0ADCC-21DE-4429-953C-C752D59D67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714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C7CC8-DD96-45F1-8475-8438C903957F}" type="datetimeFigureOut">
              <a:rPr lang="it-IT" smtClean="0"/>
              <a:t>02/11/2025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0ADCC-21DE-4429-953C-C752D59D67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3261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C7CC8-DD96-45F1-8475-8438C903957F}" type="datetimeFigureOut">
              <a:rPr lang="it-IT" smtClean="0"/>
              <a:t>02/11/2025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0ADCC-21DE-4429-953C-C752D59D67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4120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C7CC8-DD96-45F1-8475-8438C903957F}" type="datetimeFigureOut">
              <a:rPr lang="it-IT" smtClean="0"/>
              <a:t>02/11/2025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0ADCC-21DE-4429-953C-C752D59D67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6026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EC7CC8-DD96-45F1-8475-8438C903957F}" type="datetimeFigureOut">
              <a:rPr lang="it-IT" smtClean="0"/>
              <a:t>02/11/2025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80ADCC-21DE-4429-953C-C752D59D67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3809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8.emf"/><Relationship Id="rId18" Type="http://schemas.openxmlformats.org/officeDocument/2006/relationships/oleObject" Target="../embeddings/oleObject5.bin"/><Relationship Id="rId3" Type="http://schemas.openxmlformats.org/officeDocument/2006/relationships/image" Target="../media/image1.emf"/><Relationship Id="rId21" Type="http://schemas.openxmlformats.org/officeDocument/2006/relationships/image" Target="../media/image14.emf"/><Relationship Id="rId7" Type="http://schemas.openxmlformats.org/officeDocument/2006/relationships/image" Target="../media/image3.emf"/><Relationship Id="rId12" Type="http://schemas.openxmlformats.org/officeDocument/2006/relationships/image" Target="../media/image7.emf"/><Relationship Id="rId17" Type="http://schemas.openxmlformats.org/officeDocument/2006/relationships/image" Target="../media/image12.emf"/><Relationship Id="rId2" Type="http://schemas.openxmlformats.org/officeDocument/2006/relationships/oleObject" Target="../embeddings/oleObject1.bin"/><Relationship Id="rId16" Type="http://schemas.openxmlformats.org/officeDocument/2006/relationships/image" Target="../media/image11.emf"/><Relationship Id="rId20" Type="http://schemas.openxmlformats.org/officeDocument/2006/relationships/oleObject" Target="../embeddings/oleObject6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6.emf"/><Relationship Id="rId5" Type="http://schemas.openxmlformats.org/officeDocument/2006/relationships/image" Target="../media/image2.emf"/><Relationship Id="rId15" Type="http://schemas.openxmlformats.org/officeDocument/2006/relationships/image" Target="../media/image10.emf"/><Relationship Id="rId10" Type="http://schemas.openxmlformats.org/officeDocument/2006/relationships/image" Target="../media/image5.emf"/><Relationship Id="rId19" Type="http://schemas.openxmlformats.org/officeDocument/2006/relationships/image" Target="../media/image13.e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4.emf"/><Relationship Id="rId14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47">
            <a:extLst>
              <a:ext uri="{FF2B5EF4-FFF2-40B4-BE49-F238E27FC236}">
                <a16:creationId xmlns:a16="http://schemas.microsoft.com/office/drawing/2014/main" id="{9F11A9BB-17EE-A3A5-4426-68ED71866FD8}"/>
              </a:ext>
            </a:extLst>
          </p:cNvPr>
          <p:cNvSpPr txBox="1"/>
          <p:nvPr/>
        </p:nvSpPr>
        <p:spPr>
          <a:xfrm>
            <a:off x="309796" y="411717"/>
            <a:ext cx="2471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/>
              <a:t>a</a:t>
            </a:r>
          </a:p>
        </p:txBody>
      </p:sp>
      <p:sp>
        <p:nvSpPr>
          <p:cNvPr id="110" name="CasellaDiTesto 109">
            <a:extLst>
              <a:ext uri="{FF2B5EF4-FFF2-40B4-BE49-F238E27FC236}">
                <a16:creationId xmlns:a16="http://schemas.microsoft.com/office/drawing/2014/main" id="{6DDA1E81-F1FC-1D59-FA62-FFDF167673EC}"/>
              </a:ext>
            </a:extLst>
          </p:cNvPr>
          <p:cNvSpPr txBox="1"/>
          <p:nvPr/>
        </p:nvSpPr>
        <p:spPr>
          <a:xfrm>
            <a:off x="-57150" y="-44900"/>
            <a:ext cx="16677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 err="1"/>
              <a:t>Supplementary</a:t>
            </a:r>
            <a:r>
              <a:rPr lang="it-IT" sz="1200" dirty="0"/>
              <a:t> Figure 2</a:t>
            </a:r>
          </a:p>
        </p:txBody>
      </p:sp>
      <p:graphicFrame>
        <p:nvGraphicFramePr>
          <p:cNvPr id="3" name="Oggetto 2">
            <a:extLst>
              <a:ext uri="{FF2B5EF4-FFF2-40B4-BE49-F238E27FC236}">
                <a16:creationId xmlns:a16="http://schemas.microsoft.com/office/drawing/2014/main" id="{EF7F6784-5E3A-57E5-D90E-E90BAF82BC7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0529398"/>
              </p:ext>
            </p:extLst>
          </p:nvPr>
        </p:nvGraphicFramePr>
        <p:xfrm>
          <a:off x="329965" y="218352"/>
          <a:ext cx="3836987" cy="2630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2" imgW="4337475" imgH="2630864" progId="Prism9.Document">
                  <p:embed/>
                </p:oleObj>
              </mc:Choice>
              <mc:Fallback>
                <p:oleObj name="Prism 9" r:id="rId2" imgW="4337475" imgH="2630864" progId="Prism9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29965" y="218352"/>
                        <a:ext cx="3836987" cy="26304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801C4A49-50F9-1DB8-83B1-8423BF3D687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4633774"/>
              </p:ext>
            </p:extLst>
          </p:nvPr>
        </p:nvGraphicFramePr>
        <p:xfrm>
          <a:off x="4395788" y="327025"/>
          <a:ext cx="2544762" cy="2339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4" imgW="3828243" imgH="2482885" progId="Prism9.Document">
                  <p:embed/>
                </p:oleObj>
              </mc:Choice>
              <mc:Fallback>
                <p:oleObj name="Prism 9" r:id="rId4" imgW="3828243" imgH="2482885" progId="Prism9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395788" y="327025"/>
                        <a:ext cx="2544762" cy="2339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asellaDiTesto 6">
            <a:extLst>
              <a:ext uri="{FF2B5EF4-FFF2-40B4-BE49-F238E27FC236}">
                <a16:creationId xmlns:a16="http://schemas.microsoft.com/office/drawing/2014/main" id="{E6D67900-9957-E57A-D315-9C33E6A42408}"/>
              </a:ext>
            </a:extLst>
          </p:cNvPr>
          <p:cNvSpPr txBox="1"/>
          <p:nvPr/>
        </p:nvSpPr>
        <p:spPr>
          <a:xfrm>
            <a:off x="4396359" y="423441"/>
            <a:ext cx="3570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b="1" dirty="0"/>
              <a:t>b</a:t>
            </a:r>
          </a:p>
        </p:txBody>
      </p:sp>
      <p:graphicFrame>
        <p:nvGraphicFramePr>
          <p:cNvPr id="12" name="Oggetto 11">
            <a:extLst>
              <a:ext uri="{FF2B5EF4-FFF2-40B4-BE49-F238E27FC236}">
                <a16:creationId xmlns:a16="http://schemas.microsoft.com/office/drawing/2014/main" id="{20032538-25D7-EBA5-6692-DBE11B0ED6B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1890526"/>
              </p:ext>
            </p:extLst>
          </p:nvPr>
        </p:nvGraphicFramePr>
        <p:xfrm>
          <a:off x="227198" y="6888533"/>
          <a:ext cx="3242074" cy="2195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6" imgW="4543112" imgH="2667229" progId="Prism9.Document">
                  <p:embed/>
                </p:oleObj>
              </mc:Choice>
              <mc:Fallback>
                <p:oleObj name="Prism 9" r:id="rId6" imgW="4543112" imgH="2667229" progId="Prism9.Document">
                  <p:embed/>
                  <p:pic>
                    <p:nvPicPr>
                      <p:cNvPr id="10" name="Oggetto 9">
                        <a:extLst>
                          <a:ext uri="{FF2B5EF4-FFF2-40B4-BE49-F238E27FC236}">
                            <a16:creationId xmlns:a16="http://schemas.microsoft.com/office/drawing/2014/main" id="{3C81E432-63D5-0C89-06CD-5E3A403CA2A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27198" y="6888533"/>
                        <a:ext cx="3242074" cy="21955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ggetto 12">
            <a:extLst>
              <a:ext uri="{FF2B5EF4-FFF2-40B4-BE49-F238E27FC236}">
                <a16:creationId xmlns:a16="http://schemas.microsoft.com/office/drawing/2014/main" id="{778CC718-ECA5-026A-EFB9-305804F4173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0996386"/>
              </p:ext>
            </p:extLst>
          </p:nvPr>
        </p:nvGraphicFramePr>
        <p:xfrm>
          <a:off x="3660555" y="6872767"/>
          <a:ext cx="3261382" cy="24138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8" imgW="4544913" imgH="2943385" progId="Prism9.Document">
                  <p:embed/>
                </p:oleObj>
              </mc:Choice>
              <mc:Fallback>
                <p:oleObj name="Prism 9" r:id="rId8" imgW="4544913" imgH="2943385" progId="Prism9.Document">
                  <p:embed/>
                  <p:pic>
                    <p:nvPicPr>
                      <p:cNvPr id="11" name="Oggetto 10">
                        <a:extLst>
                          <a:ext uri="{FF2B5EF4-FFF2-40B4-BE49-F238E27FC236}">
                            <a16:creationId xmlns:a16="http://schemas.microsoft.com/office/drawing/2014/main" id="{0827E972-5C6A-9009-88CF-72143CC065E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660555" y="6872767"/>
                        <a:ext cx="3261382" cy="24138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uppo 1">
            <a:extLst>
              <a:ext uri="{FF2B5EF4-FFF2-40B4-BE49-F238E27FC236}">
                <a16:creationId xmlns:a16="http://schemas.microsoft.com/office/drawing/2014/main" id="{30A21978-756F-70B6-AEB8-57FABF540A71}"/>
              </a:ext>
            </a:extLst>
          </p:cNvPr>
          <p:cNvGrpSpPr/>
          <p:nvPr/>
        </p:nvGrpSpPr>
        <p:grpSpPr>
          <a:xfrm>
            <a:off x="445349" y="3299220"/>
            <a:ext cx="5730933" cy="2881247"/>
            <a:chOff x="381849" y="2829320"/>
            <a:chExt cx="5730933" cy="2881247"/>
          </a:xfrm>
        </p:grpSpPr>
        <p:sp>
          <p:nvSpPr>
            <p:cNvPr id="91" name="CasellaDiTesto 90">
              <a:extLst>
                <a:ext uri="{FF2B5EF4-FFF2-40B4-BE49-F238E27FC236}">
                  <a16:creationId xmlns:a16="http://schemas.microsoft.com/office/drawing/2014/main" id="{0E85E10A-7BEB-5FDF-54B6-E8955190BB2E}"/>
                </a:ext>
              </a:extLst>
            </p:cNvPr>
            <p:cNvSpPr txBox="1"/>
            <p:nvPr/>
          </p:nvSpPr>
          <p:spPr>
            <a:xfrm>
              <a:off x="381849" y="2829320"/>
              <a:ext cx="35707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00" b="1" dirty="0"/>
                <a:t>c</a:t>
              </a:r>
            </a:p>
          </p:txBody>
        </p:sp>
        <p:grpSp>
          <p:nvGrpSpPr>
            <p:cNvPr id="11" name="Gruppo 10">
              <a:extLst>
                <a:ext uri="{FF2B5EF4-FFF2-40B4-BE49-F238E27FC236}">
                  <a16:creationId xmlns:a16="http://schemas.microsoft.com/office/drawing/2014/main" id="{0E5FFC60-F325-9204-48CC-5D7AFA531CC0}"/>
                </a:ext>
              </a:extLst>
            </p:cNvPr>
            <p:cNvGrpSpPr/>
            <p:nvPr/>
          </p:nvGrpSpPr>
          <p:grpSpPr>
            <a:xfrm>
              <a:off x="444441" y="3032563"/>
              <a:ext cx="3084627" cy="2571785"/>
              <a:chOff x="61611" y="3577853"/>
              <a:chExt cx="3084627" cy="2571785"/>
            </a:xfrm>
          </p:grpSpPr>
          <p:grpSp>
            <p:nvGrpSpPr>
              <p:cNvPr id="44" name="Gruppo 43">
                <a:extLst>
                  <a:ext uri="{FF2B5EF4-FFF2-40B4-BE49-F238E27FC236}">
                    <a16:creationId xmlns:a16="http://schemas.microsoft.com/office/drawing/2014/main" id="{B1115013-C9A7-F304-19DD-94FF2E37CD11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64026" y="3577853"/>
                <a:ext cx="3082212" cy="1182837"/>
                <a:chOff x="155369" y="292777"/>
                <a:chExt cx="4411106" cy="1633504"/>
              </a:xfrm>
            </p:grpSpPr>
            <p:sp>
              <p:nvSpPr>
                <p:cNvPr id="5" name="Text Box 9">
                  <a:extLst>
                    <a:ext uri="{FF2B5EF4-FFF2-40B4-BE49-F238E27FC236}">
                      <a16:creationId xmlns:a16="http://schemas.microsoft.com/office/drawing/2014/main" id="{73891E1E-71A5-96EA-C42A-BC2C20E7EFA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37095" y="292777"/>
                  <a:ext cx="3160817" cy="19702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zh-CN" sz="800" b="1" dirty="0">
                      <a:ea typeface="SimSun" panose="02010600030101010101" pitchFamily="2" charset="-122"/>
                    </a:rPr>
                    <a:t>LP1</a:t>
                  </a:r>
                </a:p>
              </p:txBody>
            </p:sp>
            <p:pic>
              <p:nvPicPr>
                <p:cNvPr id="17" name="Picture 3">
                  <a:extLst>
                    <a:ext uri="{FF2B5EF4-FFF2-40B4-BE49-F238E27FC236}">
                      <a16:creationId xmlns:a16="http://schemas.microsoft.com/office/drawing/2014/main" id="{F019383B-2EAD-1C0A-4668-C04525AC302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1269" t="13326" r="1228" b="10603"/>
                <a:stretch>
                  <a:fillRect/>
                </a:stretch>
              </p:blipFill>
              <p:spPr bwMode="auto">
                <a:xfrm>
                  <a:off x="483442" y="588882"/>
                  <a:ext cx="1082115" cy="102261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8" name="Picture 6">
                  <a:extLst>
                    <a:ext uri="{FF2B5EF4-FFF2-40B4-BE49-F238E27FC236}">
                      <a16:creationId xmlns:a16="http://schemas.microsoft.com/office/drawing/2014/main" id="{ACA10F56-BE35-C24A-C2BB-2F0B08374F4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520" t="13324" b="10603"/>
                <a:stretch>
                  <a:fillRect/>
                </a:stretch>
              </p:blipFill>
              <p:spPr bwMode="auto">
                <a:xfrm>
                  <a:off x="1435406" y="586403"/>
                  <a:ext cx="1147811" cy="10250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9" name="Picture 7">
                  <a:extLst>
                    <a:ext uri="{FF2B5EF4-FFF2-40B4-BE49-F238E27FC236}">
                      <a16:creationId xmlns:a16="http://schemas.microsoft.com/office/drawing/2014/main" id="{E38541C5-B537-E46E-76C3-7DD3D84D84C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725" t="11642" r="11409" b="12695"/>
                <a:stretch>
                  <a:fillRect/>
                </a:stretch>
              </p:blipFill>
              <p:spPr bwMode="auto">
                <a:xfrm>
                  <a:off x="2457244" y="539920"/>
                  <a:ext cx="984192" cy="101270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0" name="Picture 8">
                  <a:extLst>
                    <a:ext uri="{FF2B5EF4-FFF2-40B4-BE49-F238E27FC236}">
                      <a16:creationId xmlns:a16="http://schemas.microsoft.com/office/drawing/2014/main" id="{36A0F31F-F7F7-2F3A-318B-75192645A10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658" t="11337" b="12894"/>
                <a:stretch>
                  <a:fillRect/>
                </a:stretch>
              </p:blipFill>
              <p:spPr bwMode="auto">
                <a:xfrm>
                  <a:off x="3445934" y="560373"/>
                  <a:ext cx="1120541" cy="9990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grpSp>
              <p:nvGrpSpPr>
                <p:cNvPr id="21" name="Gruppo 55">
                  <a:extLst>
                    <a:ext uri="{FF2B5EF4-FFF2-40B4-BE49-F238E27FC236}">
                      <a16:creationId xmlns:a16="http://schemas.microsoft.com/office/drawing/2014/main" id="{51523C2D-7986-7CB5-D722-9463AF6DA67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85518" y="380640"/>
                  <a:ext cx="4180956" cy="1348615"/>
                  <a:chOff x="755576" y="1620513"/>
                  <a:chExt cx="5761112" cy="1632547"/>
                </a:xfrm>
              </p:grpSpPr>
              <p:cxnSp>
                <p:nvCxnSpPr>
                  <p:cNvPr id="28" name="Connettore 2 27">
                    <a:extLst>
                      <a:ext uri="{FF2B5EF4-FFF2-40B4-BE49-F238E27FC236}">
                        <a16:creationId xmlns:a16="http://schemas.microsoft.com/office/drawing/2014/main" id="{61603A32-AD4B-7F5B-BC02-23D09EA2F9E4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755576" y="1620513"/>
                    <a:ext cx="0" cy="1632547"/>
                  </a:xfrm>
                  <a:prstGeom prst="straightConnector1">
                    <a:avLst/>
                  </a:prstGeom>
                  <a:ln w="12700">
                    <a:solidFill>
                      <a:schemeClr val="tx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9" name="Connettore 2 28">
                    <a:extLst>
                      <a:ext uri="{FF2B5EF4-FFF2-40B4-BE49-F238E27FC236}">
                        <a16:creationId xmlns:a16="http://schemas.microsoft.com/office/drawing/2014/main" id="{26AE2DDF-8E77-87B1-691C-2CFC26D5727C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755576" y="3253060"/>
                    <a:ext cx="5761112" cy="0"/>
                  </a:xfrm>
                  <a:prstGeom prst="straightConnector1">
                    <a:avLst/>
                  </a:prstGeom>
                  <a:ln w="12700">
                    <a:solidFill>
                      <a:schemeClr val="tx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2" name="CasellaDiTesto 21">
                  <a:extLst>
                    <a:ext uri="{FF2B5EF4-FFF2-40B4-BE49-F238E27FC236}">
                      <a16:creationId xmlns:a16="http://schemas.microsoft.com/office/drawing/2014/main" id="{16C05A5F-4049-EDC0-7F72-70E011BEE352}"/>
                    </a:ext>
                  </a:extLst>
                </p:cNvPr>
                <p:cNvSpPr txBox="1"/>
                <p:nvPr/>
              </p:nvSpPr>
              <p:spPr>
                <a:xfrm rot="16200000">
                  <a:off x="-39084" y="895496"/>
                  <a:ext cx="554431" cy="165525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>
                    <a:defRPr/>
                  </a:pPr>
                  <a:r>
                    <a:rPr lang="it-IT" sz="800" dirty="0" err="1">
                      <a:latin typeface="+mj-lt"/>
                    </a:rPr>
                    <a:t>Annexin</a:t>
                  </a:r>
                  <a:r>
                    <a:rPr lang="it-IT" sz="800" dirty="0">
                      <a:latin typeface="+mj-lt"/>
                    </a:rPr>
                    <a:t>-V</a:t>
                  </a:r>
                </a:p>
              </p:txBody>
            </p:sp>
            <p:sp>
              <p:nvSpPr>
                <p:cNvPr id="23" name="CasellaDiTesto 22">
                  <a:extLst>
                    <a:ext uri="{FF2B5EF4-FFF2-40B4-BE49-F238E27FC236}">
                      <a16:creationId xmlns:a16="http://schemas.microsoft.com/office/drawing/2014/main" id="{6736F511-8FCD-5AF6-A074-996A747EDEBB}"/>
                    </a:ext>
                  </a:extLst>
                </p:cNvPr>
                <p:cNvSpPr txBox="1"/>
                <p:nvPr/>
              </p:nvSpPr>
              <p:spPr>
                <a:xfrm>
                  <a:off x="4053035" y="1729254"/>
                  <a:ext cx="342627" cy="197027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>
                    <a:defRPr/>
                  </a:pPr>
                  <a:r>
                    <a:rPr lang="it-IT" sz="800" dirty="0">
                      <a:latin typeface="+mj-lt"/>
                    </a:rPr>
                    <a:t>7-AAD</a:t>
                  </a:r>
                </a:p>
              </p:txBody>
            </p:sp>
            <p:sp>
              <p:nvSpPr>
                <p:cNvPr id="24" name="CasellaDiTesto 23">
                  <a:extLst>
                    <a:ext uri="{FF2B5EF4-FFF2-40B4-BE49-F238E27FC236}">
                      <a16:creationId xmlns:a16="http://schemas.microsoft.com/office/drawing/2014/main" id="{5225B803-DF0E-0B5E-3254-C4A78A776540}"/>
                    </a:ext>
                  </a:extLst>
                </p:cNvPr>
                <p:cNvSpPr txBox="1"/>
                <p:nvPr/>
              </p:nvSpPr>
              <p:spPr>
                <a:xfrm>
                  <a:off x="786925" y="410315"/>
                  <a:ext cx="234248" cy="197027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>
                    <a:defRPr/>
                  </a:pPr>
                  <a:r>
                    <a:rPr lang="it-IT" sz="800" dirty="0">
                      <a:latin typeface="+mj-lt"/>
                    </a:rPr>
                    <a:t>NC</a:t>
                  </a:r>
                </a:p>
              </p:txBody>
            </p:sp>
            <p:sp>
              <p:nvSpPr>
                <p:cNvPr id="25" name="CasellaDiTesto 24">
                  <a:extLst>
                    <a:ext uri="{FF2B5EF4-FFF2-40B4-BE49-F238E27FC236}">
                      <a16:creationId xmlns:a16="http://schemas.microsoft.com/office/drawing/2014/main" id="{0FF88F7B-F979-5715-89EF-F10F07FB960D}"/>
                    </a:ext>
                  </a:extLst>
                </p:cNvPr>
                <p:cNvSpPr txBox="1"/>
                <p:nvPr/>
              </p:nvSpPr>
              <p:spPr>
                <a:xfrm>
                  <a:off x="1753764" y="410315"/>
                  <a:ext cx="364796" cy="197027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>
                    <a:defRPr/>
                  </a:pPr>
                  <a:r>
                    <a:rPr lang="it-IT" sz="800" dirty="0">
                      <a:latin typeface="+mj-lt"/>
                    </a:rPr>
                    <a:t>0,5 </a:t>
                  </a:r>
                  <a:r>
                    <a:rPr lang="it-IT" sz="800" dirty="0" err="1">
                      <a:latin typeface="+mj-lt"/>
                    </a:rPr>
                    <a:t>uM</a:t>
                  </a:r>
                  <a:endParaRPr lang="it-IT" sz="800" dirty="0">
                    <a:latin typeface="+mj-lt"/>
                  </a:endParaRPr>
                </a:p>
              </p:txBody>
            </p:sp>
            <p:sp>
              <p:nvSpPr>
                <p:cNvPr id="26" name="CasellaDiTesto 25">
                  <a:extLst>
                    <a:ext uri="{FF2B5EF4-FFF2-40B4-BE49-F238E27FC236}">
                      <a16:creationId xmlns:a16="http://schemas.microsoft.com/office/drawing/2014/main" id="{342771B7-7862-0ED2-F5A9-B69B4DDA883B}"/>
                    </a:ext>
                  </a:extLst>
                </p:cNvPr>
                <p:cNvSpPr txBox="1"/>
                <p:nvPr/>
              </p:nvSpPr>
              <p:spPr>
                <a:xfrm>
                  <a:off x="2715644" y="410315"/>
                  <a:ext cx="305680" cy="197027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>
                    <a:defRPr/>
                  </a:pPr>
                  <a:r>
                    <a:rPr lang="it-IT" sz="800" dirty="0">
                      <a:latin typeface="+mj-lt"/>
                    </a:rPr>
                    <a:t>1 </a:t>
                  </a:r>
                  <a:r>
                    <a:rPr lang="it-IT" sz="800" dirty="0" err="1">
                      <a:latin typeface="+mj-lt"/>
                    </a:rPr>
                    <a:t>uM</a:t>
                  </a:r>
                  <a:endParaRPr lang="it-IT" sz="800" dirty="0">
                    <a:latin typeface="+mj-lt"/>
                  </a:endParaRPr>
                </a:p>
              </p:txBody>
            </p:sp>
            <p:sp>
              <p:nvSpPr>
                <p:cNvPr id="27" name="CasellaDiTesto 26">
                  <a:extLst>
                    <a:ext uri="{FF2B5EF4-FFF2-40B4-BE49-F238E27FC236}">
                      <a16:creationId xmlns:a16="http://schemas.microsoft.com/office/drawing/2014/main" id="{0F8FE37A-D595-93C5-DEED-AF2759CE4331}"/>
                    </a:ext>
                  </a:extLst>
                </p:cNvPr>
                <p:cNvSpPr txBox="1"/>
                <p:nvPr/>
              </p:nvSpPr>
              <p:spPr>
                <a:xfrm>
                  <a:off x="3735782" y="410315"/>
                  <a:ext cx="364796" cy="197027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>
                    <a:defRPr/>
                  </a:pPr>
                  <a:r>
                    <a:rPr lang="it-IT" sz="800" dirty="0">
                      <a:latin typeface="+mj-lt"/>
                    </a:rPr>
                    <a:t>2,5 </a:t>
                  </a:r>
                  <a:r>
                    <a:rPr lang="it-IT" sz="800" dirty="0" err="1">
                      <a:latin typeface="+mj-lt"/>
                    </a:rPr>
                    <a:t>uM</a:t>
                  </a:r>
                  <a:endParaRPr lang="it-IT" sz="800" dirty="0">
                    <a:latin typeface="+mj-lt"/>
                  </a:endParaRPr>
                </a:p>
              </p:txBody>
            </p:sp>
          </p:grpSp>
          <p:grpSp>
            <p:nvGrpSpPr>
              <p:cNvPr id="107" name="Gruppo 106">
                <a:extLst>
                  <a:ext uri="{FF2B5EF4-FFF2-40B4-BE49-F238E27FC236}">
                    <a16:creationId xmlns:a16="http://schemas.microsoft.com/office/drawing/2014/main" id="{A0E8345F-6157-DB08-13CF-D0302F8B6E9B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61611" y="5008777"/>
                <a:ext cx="3077581" cy="1140861"/>
                <a:chOff x="478400" y="1620838"/>
                <a:chExt cx="5389000" cy="1901490"/>
              </a:xfrm>
            </p:grpSpPr>
            <p:pic>
              <p:nvPicPr>
                <p:cNvPr id="108" name="Picture 5">
                  <a:extLst>
                    <a:ext uri="{FF2B5EF4-FFF2-40B4-BE49-F238E27FC236}">
                      <a16:creationId xmlns:a16="http://schemas.microsoft.com/office/drawing/2014/main" id="{F1EC3BF0-99EA-C51B-0A99-62BF3721264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785" t="13678" r="4688" b="9547"/>
                <a:stretch>
                  <a:fillRect/>
                </a:stretch>
              </p:blipFill>
              <p:spPr bwMode="auto">
                <a:xfrm>
                  <a:off x="871538" y="1943100"/>
                  <a:ext cx="1303337" cy="11430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09" name="Picture 6">
                  <a:extLst>
                    <a:ext uri="{FF2B5EF4-FFF2-40B4-BE49-F238E27FC236}">
                      <a16:creationId xmlns:a16="http://schemas.microsoft.com/office/drawing/2014/main" id="{725062C0-A7BF-B27C-158D-47DA83A1CD5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517" t="11807" r="12125" b="11047"/>
                <a:stretch>
                  <a:fillRect/>
                </a:stretch>
              </p:blipFill>
              <p:spPr bwMode="auto">
                <a:xfrm>
                  <a:off x="2124075" y="1905000"/>
                  <a:ext cx="1196975" cy="116363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11" name="Picture 7">
                  <a:extLst>
                    <a:ext uri="{FF2B5EF4-FFF2-40B4-BE49-F238E27FC236}">
                      <a16:creationId xmlns:a16="http://schemas.microsoft.com/office/drawing/2014/main" id="{09D20AA2-B5D7-2F21-8C49-7C840A0D168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231" t="12604" r="7916" b="9987"/>
                <a:stretch>
                  <a:fillRect/>
                </a:stretch>
              </p:blipFill>
              <p:spPr bwMode="auto">
                <a:xfrm>
                  <a:off x="3354388" y="1916113"/>
                  <a:ext cx="1239837" cy="11715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12" name="Picture 8">
                  <a:extLst>
                    <a:ext uri="{FF2B5EF4-FFF2-40B4-BE49-F238E27FC236}">
                      <a16:creationId xmlns:a16="http://schemas.microsoft.com/office/drawing/2014/main" id="{F2EA8060-FE2F-F62A-5F61-144A58D6E4E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169" t="11374" r="4730" b="10065"/>
                <a:stretch>
                  <a:fillRect/>
                </a:stretch>
              </p:blipFill>
              <p:spPr bwMode="auto">
                <a:xfrm>
                  <a:off x="4560888" y="1905000"/>
                  <a:ext cx="1306512" cy="11922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grpSp>
              <p:nvGrpSpPr>
                <p:cNvPr id="113" name="Gruppo 112">
                  <a:extLst>
                    <a:ext uri="{FF2B5EF4-FFF2-40B4-BE49-F238E27FC236}">
                      <a16:creationId xmlns:a16="http://schemas.microsoft.com/office/drawing/2014/main" id="{FF2A5725-1B44-E46E-E295-660878E0362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755650" y="1620838"/>
                  <a:ext cx="5111750" cy="1663700"/>
                  <a:chOff x="755576" y="1620513"/>
                  <a:chExt cx="5761112" cy="1632547"/>
                </a:xfrm>
              </p:grpSpPr>
              <p:cxnSp>
                <p:nvCxnSpPr>
                  <p:cNvPr id="120" name="Connettore 2 119">
                    <a:extLst>
                      <a:ext uri="{FF2B5EF4-FFF2-40B4-BE49-F238E27FC236}">
                        <a16:creationId xmlns:a16="http://schemas.microsoft.com/office/drawing/2014/main" id="{E87159BD-8002-62D2-F1B8-0A01D566312D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755576" y="1620513"/>
                    <a:ext cx="0" cy="1632547"/>
                  </a:xfrm>
                  <a:prstGeom prst="straightConnector1">
                    <a:avLst/>
                  </a:prstGeom>
                  <a:ln w="12700">
                    <a:solidFill>
                      <a:schemeClr val="tx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1" name="Connettore 2 120">
                    <a:extLst>
                      <a:ext uri="{FF2B5EF4-FFF2-40B4-BE49-F238E27FC236}">
                        <a16:creationId xmlns:a16="http://schemas.microsoft.com/office/drawing/2014/main" id="{CF840510-E007-5E9A-764C-FFA6DDBF47DE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755576" y="3253060"/>
                    <a:ext cx="5761112" cy="0"/>
                  </a:xfrm>
                  <a:prstGeom prst="straightConnector1">
                    <a:avLst/>
                  </a:prstGeom>
                  <a:ln w="12700">
                    <a:solidFill>
                      <a:schemeClr val="tx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14" name="CasellaDiTesto 113">
                  <a:extLst>
                    <a:ext uri="{FF2B5EF4-FFF2-40B4-BE49-F238E27FC236}">
                      <a16:creationId xmlns:a16="http://schemas.microsoft.com/office/drawing/2014/main" id="{642F9973-2395-3646-7CD7-C18F396B7BE6}"/>
                    </a:ext>
                  </a:extLst>
                </p:cNvPr>
                <p:cNvSpPr txBox="1"/>
                <p:nvPr/>
              </p:nvSpPr>
              <p:spPr>
                <a:xfrm>
                  <a:off x="1318109" y="1694405"/>
                  <a:ext cx="286608" cy="237789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>
                    <a:defRPr/>
                  </a:pPr>
                  <a:r>
                    <a:rPr lang="it-IT" sz="800" dirty="0">
                      <a:latin typeface="+mj-lt"/>
                    </a:rPr>
                    <a:t>NC</a:t>
                  </a:r>
                </a:p>
              </p:txBody>
            </p:sp>
            <p:sp>
              <p:nvSpPr>
                <p:cNvPr id="115" name="CasellaDiTesto 114">
                  <a:extLst>
                    <a:ext uri="{FF2B5EF4-FFF2-40B4-BE49-F238E27FC236}">
                      <a16:creationId xmlns:a16="http://schemas.microsoft.com/office/drawing/2014/main" id="{6F41911B-6BF2-38D0-FB8B-54440027FA7C}"/>
                    </a:ext>
                  </a:extLst>
                </p:cNvPr>
                <p:cNvSpPr txBox="1"/>
                <p:nvPr/>
              </p:nvSpPr>
              <p:spPr>
                <a:xfrm>
                  <a:off x="2473810" y="1694405"/>
                  <a:ext cx="449353" cy="237789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>
                    <a:defRPr/>
                  </a:pPr>
                  <a:r>
                    <a:rPr lang="it-IT" sz="800" dirty="0">
                      <a:latin typeface="+mj-lt"/>
                    </a:rPr>
                    <a:t>0,5 µM</a:t>
                  </a:r>
                </a:p>
              </p:txBody>
            </p:sp>
            <p:sp>
              <p:nvSpPr>
                <p:cNvPr id="116" name="CasellaDiTesto 115">
                  <a:extLst>
                    <a:ext uri="{FF2B5EF4-FFF2-40B4-BE49-F238E27FC236}">
                      <a16:creationId xmlns:a16="http://schemas.microsoft.com/office/drawing/2014/main" id="{37F0EDC3-5B82-7E6D-BEF4-664353FEBA58}"/>
                    </a:ext>
                  </a:extLst>
                </p:cNvPr>
                <p:cNvSpPr txBox="1"/>
                <p:nvPr/>
              </p:nvSpPr>
              <p:spPr>
                <a:xfrm>
                  <a:off x="3694595" y="1694405"/>
                  <a:ext cx="377022" cy="237789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>
                    <a:defRPr/>
                  </a:pPr>
                  <a:r>
                    <a:rPr lang="it-IT" sz="800" dirty="0">
                      <a:latin typeface="+mj-lt"/>
                    </a:rPr>
                    <a:t>1 </a:t>
                  </a:r>
                  <a:r>
                    <a:rPr lang="it-IT" sz="800" dirty="0"/>
                    <a:t>µ</a:t>
                  </a:r>
                  <a:r>
                    <a:rPr lang="it-IT" sz="800" dirty="0">
                      <a:latin typeface="+mj-lt"/>
                    </a:rPr>
                    <a:t>M</a:t>
                  </a:r>
                </a:p>
              </p:txBody>
            </p:sp>
            <p:sp>
              <p:nvSpPr>
                <p:cNvPr id="117" name="CasellaDiTesto 116">
                  <a:extLst>
                    <a:ext uri="{FF2B5EF4-FFF2-40B4-BE49-F238E27FC236}">
                      <a16:creationId xmlns:a16="http://schemas.microsoft.com/office/drawing/2014/main" id="{00F69793-AB6A-E49E-BF84-D82FB9AF184E}"/>
                    </a:ext>
                  </a:extLst>
                </p:cNvPr>
                <p:cNvSpPr txBox="1"/>
                <p:nvPr/>
              </p:nvSpPr>
              <p:spPr>
                <a:xfrm>
                  <a:off x="4921735" y="1694405"/>
                  <a:ext cx="449353" cy="237789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>
                    <a:defRPr/>
                  </a:pPr>
                  <a:r>
                    <a:rPr lang="it-IT" sz="800" dirty="0">
                      <a:latin typeface="+mj-lt"/>
                    </a:rPr>
                    <a:t>2,5 </a:t>
                  </a:r>
                  <a:r>
                    <a:rPr lang="it-IT" sz="800" dirty="0"/>
                    <a:t>µ</a:t>
                  </a:r>
                  <a:r>
                    <a:rPr lang="it-IT" sz="800" dirty="0">
                      <a:latin typeface="+mj-lt"/>
                    </a:rPr>
                    <a:t>M</a:t>
                  </a:r>
                </a:p>
              </p:txBody>
            </p:sp>
            <p:sp>
              <p:nvSpPr>
                <p:cNvPr id="118" name="CasellaDiTesto 117">
                  <a:extLst>
                    <a:ext uri="{FF2B5EF4-FFF2-40B4-BE49-F238E27FC236}">
                      <a16:creationId xmlns:a16="http://schemas.microsoft.com/office/drawing/2014/main" id="{ABC9D7FA-6821-512B-2269-AD1BBDCB6B94}"/>
                    </a:ext>
                  </a:extLst>
                </p:cNvPr>
                <p:cNvSpPr txBox="1"/>
                <p:nvPr/>
              </p:nvSpPr>
              <p:spPr>
                <a:xfrm rot="16200000">
                  <a:off x="245097" y="2203393"/>
                  <a:ext cx="669134" cy="202527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>
                    <a:defRPr/>
                  </a:pPr>
                  <a:r>
                    <a:rPr lang="it-IT" sz="800" dirty="0" err="1">
                      <a:latin typeface="+mj-lt"/>
                    </a:rPr>
                    <a:t>Annexin</a:t>
                  </a:r>
                  <a:r>
                    <a:rPr lang="it-IT" sz="800" dirty="0">
                      <a:latin typeface="+mj-lt"/>
                    </a:rPr>
                    <a:t>-V</a:t>
                  </a:r>
                </a:p>
              </p:txBody>
            </p:sp>
            <p:sp>
              <p:nvSpPr>
                <p:cNvPr id="119" name="CasellaDiTesto 118">
                  <a:extLst>
                    <a:ext uri="{FF2B5EF4-FFF2-40B4-BE49-F238E27FC236}">
                      <a16:creationId xmlns:a16="http://schemas.microsoft.com/office/drawing/2014/main" id="{55E9F12B-6E10-2D28-2669-1B88B5F79687}"/>
                    </a:ext>
                  </a:extLst>
                </p:cNvPr>
                <p:cNvSpPr txBox="1"/>
                <p:nvPr/>
              </p:nvSpPr>
              <p:spPr>
                <a:xfrm>
                  <a:off x="5212298" y="3284539"/>
                  <a:ext cx="419214" cy="237789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>
                    <a:defRPr/>
                  </a:pPr>
                  <a:r>
                    <a:rPr lang="it-IT" sz="800" dirty="0">
                      <a:latin typeface="+mj-lt"/>
                    </a:rPr>
                    <a:t>7-AAD</a:t>
                  </a:r>
                </a:p>
              </p:txBody>
            </p:sp>
          </p:grpSp>
          <p:sp>
            <p:nvSpPr>
              <p:cNvPr id="122" name="Text Box 9">
                <a:extLst>
                  <a:ext uri="{FF2B5EF4-FFF2-40B4-BE49-F238E27FC236}">
                    <a16:creationId xmlns:a16="http://schemas.microsoft.com/office/drawing/2014/main" id="{F84BD2FA-AF48-3E94-1951-EB15263704D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6035" y="4919768"/>
                <a:ext cx="2208586" cy="1426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CN" sz="800" b="1" dirty="0">
                    <a:ea typeface="SimSun" panose="02010600030101010101" pitchFamily="2" charset="-122"/>
                  </a:rPr>
                  <a:t>KMS26</a:t>
                </a:r>
              </a:p>
            </p:txBody>
          </p:sp>
        </p:grpSp>
        <p:graphicFrame>
          <p:nvGraphicFramePr>
            <p:cNvPr id="8" name="Oggetto 7">
              <a:extLst>
                <a:ext uri="{FF2B5EF4-FFF2-40B4-BE49-F238E27FC236}">
                  <a16:creationId xmlns:a16="http://schemas.microsoft.com/office/drawing/2014/main" id="{9B5FAE59-5AD7-B27B-189A-705B562B9561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851930803"/>
                </p:ext>
              </p:extLst>
            </p:nvPr>
          </p:nvGraphicFramePr>
          <p:xfrm>
            <a:off x="4284355" y="2889081"/>
            <a:ext cx="1828427" cy="14152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9" r:id="rId18" imgW="3588752" imgH="2667229" progId="Prism9.Document">
                    <p:embed/>
                  </p:oleObj>
                </mc:Choice>
                <mc:Fallback>
                  <p:oleObj name="Prism 9" r:id="rId18" imgW="3588752" imgH="2667229" progId="Prism9.Document">
                    <p:embed/>
                    <p:pic>
                      <p:nvPicPr>
                        <p:cNvPr id="13" name="Oggetto 12">
                          <a:extLst>
                            <a:ext uri="{FF2B5EF4-FFF2-40B4-BE49-F238E27FC236}">
                              <a16:creationId xmlns:a16="http://schemas.microsoft.com/office/drawing/2014/main" id="{73F30E5E-10BA-9FD4-A084-6CD28816C95C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9"/>
                        <a:stretch>
                          <a:fillRect/>
                        </a:stretch>
                      </p:blipFill>
                      <p:spPr>
                        <a:xfrm>
                          <a:off x="4284355" y="2889081"/>
                          <a:ext cx="1828427" cy="141521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" name="Oggetto 8">
              <a:extLst>
                <a:ext uri="{FF2B5EF4-FFF2-40B4-BE49-F238E27FC236}">
                  <a16:creationId xmlns:a16="http://schemas.microsoft.com/office/drawing/2014/main" id="{54D6A254-9B31-3534-E739-162A9F69E05E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91372514"/>
                </p:ext>
              </p:extLst>
            </p:nvPr>
          </p:nvGraphicFramePr>
          <p:xfrm>
            <a:off x="4266147" y="4233283"/>
            <a:ext cx="1828428" cy="14772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9" r:id="rId20" imgW="3588752" imgH="2693153" progId="Prism9.Document">
                    <p:embed/>
                  </p:oleObj>
                </mc:Choice>
                <mc:Fallback>
                  <p:oleObj name="Prism 9" r:id="rId20" imgW="3588752" imgH="2693153" progId="Prism9.Document">
                    <p:embed/>
                    <p:pic>
                      <p:nvPicPr>
                        <p:cNvPr id="14" name="Oggetto 13">
                          <a:extLst>
                            <a:ext uri="{FF2B5EF4-FFF2-40B4-BE49-F238E27FC236}">
                              <a16:creationId xmlns:a16="http://schemas.microsoft.com/office/drawing/2014/main" id="{0322DA06-C52C-726B-B0E8-794FBE852DF0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21"/>
                        <a:stretch>
                          <a:fillRect/>
                        </a:stretch>
                      </p:blipFill>
                      <p:spPr>
                        <a:xfrm>
                          <a:off x="4266147" y="4233283"/>
                          <a:ext cx="1828428" cy="1477284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7FCD9463-3F99-9FD3-DAFF-30B33CE58EEF}"/>
                </a:ext>
              </a:extLst>
            </p:cNvPr>
            <p:cNvSpPr txBox="1"/>
            <p:nvPr/>
          </p:nvSpPr>
          <p:spPr>
            <a:xfrm>
              <a:off x="4199747" y="2831947"/>
              <a:ext cx="35707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00" b="1" dirty="0"/>
                <a:t>d</a:t>
              </a:r>
            </a:p>
          </p:txBody>
        </p:sp>
      </p:grp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4A4EC432-9174-1306-0D94-21B3BF759076}"/>
              </a:ext>
            </a:extLst>
          </p:cNvPr>
          <p:cNvSpPr txBox="1"/>
          <p:nvPr/>
        </p:nvSpPr>
        <p:spPr>
          <a:xfrm>
            <a:off x="384476" y="6837278"/>
            <a:ext cx="3570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b="1" dirty="0"/>
              <a:t>e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2D27EFFB-ABC2-692A-C765-F84DF19D5A88}"/>
              </a:ext>
            </a:extLst>
          </p:cNvPr>
          <p:cNvSpPr txBox="1"/>
          <p:nvPr/>
        </p:nvSpPr>
        <p:spPr>
          <a:xfrm>
            <a:off x="3965888" y="6839905"/>
            <a:ext cx="3570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b="1" dirty="0"/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16363321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Tema 2022">
  <a:themeElements>
    <a:clrScheme name="Office 2013 - Tema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Tema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Tema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77deedc8-c03a-4f30-a624-cae9114fc2f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E9185687EA077B44BA52EA99211FD1CD" ma:contentTypeVersion="11" ma:contentTypeDescription="Creare un nuovo documento." ma:contentTypeScope="" ma:versionID="52303ce473d6f70d0a2ce88e6bafbc1d">
  <xsd:schema xmlns:xsd="http://www.w3.org/2001/XMLSchema" xmlns:xs="http://www.w3.org/2001/XMLSchema" xmlns:p="http://schemas.microsoft.com/office/2006/metadata/properties" xmlns:ns3="77deedc8-c03a-4f30-a624-cae9114fc2f3" targetNamespace="http://schemas.microsoft.com/office/2006/metadata/properties" ma:root="true" ma:fieldsID="eec68d319bef02a1395ec838c6640ee4" ns3:_="">
    <xsd:import namespace="77deedc8-c03a-4f30-a624-cae9114fc2f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DateTaken" minOccurs="0"/>
                <xsd:element ref="ns3:MediaServiceSearchProperties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_activity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deedc8-c03a-4f30-a624-cae9114fc2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1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activity" ma:index="17" nillable="true" ma:displayName="_activity" ma:hidden="true" ma:internalName="_activity">
      <xsd:simpleType>
        <xsd:restriction base="dms:Note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C33E9A9-F362-4C7E-8984-87EBD7E99DB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4EAA7EA-ADDF-4135-92F2-0A4987A6D80F}">
  <ds:schemaRefs>
    <ds:schemaRef ds:uri="http://www.w3.org/XML/1998/namespace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purl.org/dc/dcmitype/"/>
    <ds:schemaRef ds:uri="http://schemas.microsoft.com/office/2006/metadata/properties"/>
    <ds:schemaRef ds:uri="http://schemas.microsoft.com/office/infopath/2007/PartnerControls"/>
    <ds:schemaRef ds:uri="77deedc8-c03a-4f30-a624-cae9114fc2f3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2C64F838-035D-48A9-A315-9B11D65BDF0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deedc8-c03a-4f30-a624-cae9114fc2f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29</Words>
  <Application>Microsoft Office PowerPoint</Application>
  <PresentationFormat>A4 (21x29,7 cm)</PresentationFormat>
  <Paragraphs>21</Paragraphs>
  <Slides>1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1</vt:i4>
      </vt:variant>
    </vt:vector>
  </HeadingPairs>
  <TitlesOfParts>
    <vt:vector size="8" baseType="lpstr">
      <vt:lpstr>SimSun</vt:lpstr>
      <vt:lpstr>Arial</vt:lpstr>
      <vt:lpstr>Calibri</vt:lpstr>
      <vt:lpstr>Calibri Light</vt:lpstr>
      <vt:lpstr>Office 2013 - Tema 2022</vt:lpstr>
      <vt:lpstr>Prism 9</vt:lpstr>
      <vt:lpstr>GraphPad Prism 9 Project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Domenica Ronchetti</dc:creator>
  <cp:lastModifiedBy>Daniele Caracciolo</cp:lastModifiedBy>
  <cp:revision>90</cp:revision>
  <dcterms:created xsi:type="dcterms:W3CDTF">2024-07-03T16:08:20Z</dcterms:created>
  <dcterms:modified xsi:type="dcterms:W3CDTF">2025-11-03T05:05:11Z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0x010100E9185687EA077B44BA52EA99211FD1CD</vt:lpwstr>
  </property>
</Properties>
</file>