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charts/colors8.xml" ContentType="application/vnd.ms-office.chartcolorstyle+xml"/>
  <Override PartName="/ppt/charts/style2.xml" ContentType="application/vnd.ms-office.chartstyle+xml"/>
  <Override PartName="/ppt/charts/style15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charts/colors18.xml" ContentType="application/vnd.ms-office.chartcolorstyle+xml"/>
  <Override PartName="/ppt/charts/style13.xml" ContentType="application/vnd.ms-office.chart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4.xml" ContentType="application/vnd.ms-office.chartcolorstyle+xml"/>
  <Override PartName="/ppt/charts/colors16.xml" ContentType="application/vnd.ms-office.chartcolorstyle+xml"/>
  <Default Extension="rels" ContentType="application/vnd.openxmlformats-package.relationships+xml"/>
  <Default Extension="xml" ContentType="application/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olors2.xml" ContentType="application/vnd.ms-office.chartcolorstyle+xml"/>
  <Override PartName="/ppt/charts/colors14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olors12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olors10.xml" ContentType="application/vnd.ms-office.chartcolorstyle+xml"/>
  <Override PartName="/ppt/charts/style9.xml" ContentType="application/vnd.ms-office.chartstyle+xml"/>
  <Override PartName="/ppt/charts/style7.xml" ContentType="application/vnd.ms-office.chartstyle+xml"/>
  <Override PartName="/ppt/charts/style8.xml" ContentType="application/vnd.ms-office.chart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style6.xml" ContentType="application/vnd.ms-office.chartstyle+xml"/>
  <Override PartName="/ppt/charts/style18.xml" ContentType="application/vnd.ms-office.chartstyl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17.xml" ContentType="application/vnd.ms-office.chartstyle+xml"/>
  <Override PartName="/ppt/charts/style3.xml" ContentType="application/vnd.ms-office.chartstyle+xml"/>
  <Override PartName="/ppt/charts/style16.xml" ContentType="application/vnd.ms-office.chartstyle+xml"/>
  <Override PartName="/ppt/slideLayouts/slideLayout7.xml" ContentType="application/vnd.openxmlformats-officedocument.presentationml.slideLayout+xml"/>
  <Override PartName="/ppt/charts/colors9.xml" ContentType="application/vnd.ms-office.chartcolorstyle+xml"/>
  <Override PartName="/ppt/charts/style1.xml" ContentType="application/vnd.ms-office.chartstyle+xml"/>
  <Override PartName="/ppt/charts/style14.xml" ContentType="application/vnd.ms-office.chartstyl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charts/colors7.xml" ContentType="application/vnd.ms-office.chartcolorstyle+xml"/>
  <Override PartName="/ppt/charts/colors17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Default Extension="jpeg" ContentType="image/jpeg"/>
  <Override PartName="/ppt/charts/style10.xml" ContentType="application/vnd.ms-office.chartstyle+xml"/>
  <Override PartName="/ppt/charts/colors5.xml" ContentType="application/vnd.ms-office.chartcolorstyle+xml"/>
  <Override PartName="/ppt/charts/colors15.xml" ContentType="application/vnd.ms-office.chartcolor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1.xml" ContentType="application/vnd.ms-office.chartcolor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-1740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H:\Myanmar%20PfMSP-1%20and%20PfMSP-2\MSP-1\Global%20isolates\Compare%20global%20allele%20typ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'RO33'!$A$34</c:f>
              <c:strCache>
                <c:ptCount val="1"/>
                <c:pt idx="0">
                  <c:v>Allele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'RO33'!$B$32:$K$32</c:f>
              <c:strCache>
                <c:ptCount val="10"/>
                <c:pt idx="0">
                  <c:v>Myanmar (2013-2016)</c:v>
                </c:pt>
                <c:pt idx="1">
                  <c:v>India</c:v>
                </c:pt>
                <c:pt idx="2">
                  <c:v>Thailand</c:v>
                </c:pt>
                <c:pt idx="3">
                  <c:v>Phillipines</c:v>
                </c:pt>
                <c:pt idx="4">
                  <c:v>Kenya</c:v>
                </c:pt>
                <c:pt idx="5">
                  <c:v>Tanzania</c:v>
                </c:pt>
                <c:pt idx="6">
                  <c:v>Ghana</c:v>
                </c:pt>
                <c:pt idx="7">
                  <c:v>PNG</c:v>
                </c:pt>
                <c:pt idx="8">
                  <c:v>Solomon Islands</c:v>
                </c:pt>
                <c:pt idx="9">
                  <c:v>Vanuatu</c:v>
                </c:pt>
              </c:strCache>
            </c:strRef>
          </c:cat>
          <c:val>
            <c:numRef>
              <c:f>'RO33'!$B$34:$K$34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40.909090909090914</c:v>
                </c:pt>
                <c:pt idx="6">
                  <c:v>33.333333333333329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62173184"/>
        <c:axId val="62175872"/>
      </c:barChart>
      <c:catAx>
        <c:axId val="62173184"/>
        <c:scaling>
          <c:orientation val="minMax"/>
        </c:scaling>
        <c:axPos val="b"/>
        <c:numFmt formatCode="General" sourceLinked="1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2175872"/>
        <c:crosses val="autoZero"/>
        <c:auto val="1"/>
        <c:lblAlgn val="ctr"/>
        <c:lblOffset val="100"/>
      </c:catAx>
      <c:valAx>
        <c:axId val="62175872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prstDash val="sysDash"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217318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'RO33'!$A$40</c:f>
              <c:strCache>
                <c:ptCount val="1"/>
                <c:pt idx="0">
                  <c:v>Allele 7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'RO33'!$B$40:$K$40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3196800"/>
        <c:axId val="43198336"/>
      </c:barChart>
      <c:catAx>
        <c:axId val="43196800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98336"/>
        <c:crosses val="autoZero"/>
        <c:auto val="1"/>
        <c:lblAlgn val="ctr"/>
        <c:lblOffset val="100"/>
      </c:catAx>
      <c:valAx>
        <c:axId val="43198336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9680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'RO33'!$A$40</c:f>
              <c:strCache>
                <c:ptCount val="1"/>
                <c:pt idx="0">
                  <c:v>Allele 7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'RO33'!$B$40:$K$40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3246336"/>
        <c:axId val="43247872"/>
      </c:barChart>
      <c:catAx>
        <c:axId val="43246336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247872"/>
        <c:crosses val="autoZero"/>
        <c:auto val="1"/>
        <c:lblAlgn val="ctr"/>
        <c:lblOffset val="100"/>
      </c:catAx>
      <c:valAx>
        <c:axId val="43247872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24633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'RO33'!$A$43</c:f>
              <c:strCache>
                <c:ptCount val="1"/>
                <c:pt idx="0">
                  <c:v>Allele 10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'RO33'!$B$43:$K$43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22.2222222222222</c:v>
                </c:pt>
                <c:pt idx="5">
                  <c:v>13.636363636363635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4758144"/>
        <c:axId val="44759680"/>
      </c:barChart>
      <c:catAx>
        <c:axId val="44758144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59680"/>
        <c:crosses val="autoZero"/>
        <c:auto val="1"/>
        <c:lblAlgn val="ctr"/>
        <c:lblOffset val="100"/>
      </c:catAx>
      <c:valAx>
        <c:axId val="44759680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5814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'RO33'!$A$46</c:f>
              <c:strCache>
                <c:ptCount val="1"/>
                <c:pt idx="0">
                  <c:v>Allele 13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'RO33'!$B$46:$K$46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40</c:v>
                </c:pt>
                <c:pt idx="8">
                  <c:v>50</c:v>
                </c:pt>
                <c:pt idx="9">
                  <c:v>6.25</c:v>
                </c:pt>
              </c:numCache>
            </c:numRef>
          </c:val>
        </c:ser>
        <c:gapWidth val="219"/>
        <c:overlap val="-27"/>
        <c:axId val="44774912"/>
        <c:axId val="44776448"/>
      </c:barChart>
      <c:catAx>
        <c:axId val="44774912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76448"/>
        <c:crosses val="autoZero"/>
        <c:auto val="1"/>
        <c:lblAlgn val="ctr"/>
        <c:lblOffset val="100"/>
      </c:catAx>
      <c:valAx>
        <c:axId val="44776448"/>
        <c:scaling>
          <c:orientation val="minMax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7491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'RO33'!$A$47</c:f>
              <c:strCache>
                <c:ptCount val="1"/>
                <c:pt idx="0">
                  <c:v>Allele 14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'RO33'!$B$47:$K$47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4.5454545454545459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4787200"/>
        <c:axId val="44788736"/>
      </c:barChart>
      <c:catAx>
        <c:axId val="44787200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88736"/>
        <c:crosses val="autoZero"/>
        <c:auto val="1"/>
        <c:lblAlgn val="ctr"/>
        <c:lblOffset val="100"/>
      </c:catAx>
      <c:valAx>
        <c:axId val="44788736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478720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'RO33'!$A$48</c:f>
              <c:strCache>
                <c:ptCount val="1"/>
                <c:pt idx="0">
                  <c:v>Allele 15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'RO33'!$B$48:$K$48</c:f>
              <c:numCache>
                <c:formatCode>General</c:formatCode>
                <c:ptCount val="10"/>
                <c:pt idx="0">
                  <c:v>5.2631578947368416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5229952"/>
        <c:axId val="45231488"/>
      </c:barChart>
      <c:catAx>
        <c:axId val="45229952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31488"/>
        <c:crosses val="autoZero"/>
        <c:auto val="1"/>
        <c:lblAlgn val="ctr"/>
        <c:lblOffset val="100"/>
      </c:catAx>
      <c:valAx>
        <c:axId val="45231488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2995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800"/>
      </a:pPr>
      <a:endParaRPr lang="ko-K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'RO33'!$A$48</c:f>
              <c:strCache>
                <c:ptCount val="1"/>
                <c:pt idx="0">
                  <c:v>Allele 15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'RO33'!$B$48:$K$48</c:f>
              <c:numCache>
                <c:formatCode>General</c:formatCode>
                <c:ptCount val="10"/>
                <c:pt idx="0">
                  <c:v>5.2631578947368416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5238528"/>
        <c:axId val="45252608"/>
      </c:barChart>
      <c:catAx>
        <c:axId val="45238528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52608"/>
        <c:crosses val="autoZero"/>
        <c:auto val="1"/>
        <c:lblAlgn val="ctr"/>
        <c:lblOffset val="100"/>
      </c:catAx>
      <c:valAx>
        <c:axId val="45252608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385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'RO33'!$A$48</c:f>
              <c:strCache>
                <c:ptCount val="1"/>
                <c:pt idx="0">
                  <c:v>Allele 15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'RO33'!$B$48:$K$48</c:f>
              <c:numCache>
                <c:formatCode>General</c:formatCode>
                <c:ptCount val="10"/>
                <c:pt idx="0">
                  <c:v>5.2631578947368416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5263488"/>
        <c:axId val="45298048"/>
      </c:barChart>
      <c:catAx>
        <c:axId val="45263488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98048"/>
        <c:crosses val="autoZero"/>
        <c:auto val="1"/>
        <c:lblAlgn val="ctr"/>
        <c:lblOffset val="100"/>
      </c:catAx>
      <c:valAx>
        <c:axId val="45298048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26348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'RO33'!$A$48</c:f>
              <c:strCache>
                <c:ptCount val="1"/>
                <c:pt idx="0">
                  <c:v>Allele 15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'RO33'!$B$48:$K$48</c:f>
              <c:numCache>
                <c:formatCode>General</c:formatCode>
                <c:ptCount val="10"/>
                <c:pt idx="0">
                  <c:v>5.2631578947368416</c:v>
                </c:pt>
                <c:pt idx="1">
                  <c:v>0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5304832"/>
        <c:axId val="45327104"/>
      </c:barChart>
      <c:catAx>
        <c:axId val="45304832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327104"/>
        <c:crosses val="autoZero"/>
        <c:auto val="1"/>
        <c:lblAlgn val="ctr"/>
        <c:lblOffset val="100"/>
      </c:catAx>
      <c:valAx>
        <c:axId val="45327104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530483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'RO33'!$A$35</c:f>
              <c:strCache>
                <c:ptCount val="1"/>
                <c:pt idx="0">
                  <c:v>Allele 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'RO33'!$B$32:$K$32</c:f>
              <c:strCache>
                <c:ptCount val="10"/>
                <c:pt idx="0">
                  <c:v>Myanmar (2013-2016)</c:v>
                </c:pt>
                <c:pt idx="1">
                  <c:v>India</c:v>
                </c:pt>
                <c:pt idx="2">
                  <c:v>Thailand</c:v>
                </c:pt>
                <c:pt idx="3">
                  <c:v>Phillipines</c:v>
                </c:pt>
                <c:pt idx="4">
                  <c:v>Kenya</c:v>
                </c:pt>
                <c:pt idx="5">
                  <c:v>Tanzania</c:v>
                </c:pt>
                <c:pt idx="6">
                  <c:v>Ghana</c:v>
                </c:pt>
                <c:pt idx="7">
                  <c:v>PNG</c:v>
                </c:pt>
                <c:pt idx="8">
                  <c:v>Solomon Islands</c:v>
                </c:pt>
                <c:pt idx="9">
                  <c:v>Vanuatu</c:v>
                </c:pt>
              </c:strCache>
            </c:strRef>
          </c:cat>
          <c:val>
            <c:numRef>
              <c:f>'RO33'!$B$35:$K$35</c:f>
              <c:numCache>
                <c:formatCode>General</c:formatCode>
                <c:ptCount val="10"/>
                <c:pt idx="0">
                  <c:v>5.2631578947368416</c:v>
                </c:pt>
                <c:pt idx="1">
                  <c:v>9.090909090909097</c:v>
                </c:pt>
                <c:pt idx="2">
                  <c:v>75</c:v>
                </c:pt>
                <c:pt idx="4">
                  <c:v>0</c:v>
                </c:pt>
                <c:pt idx="5">
                  <c:v>4.5454545454545459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71635328"/>
        <c:axId val="71637248"/>
      </c:barChart>
      <c:catAx>
        <c:axId val="71635328"/>
        <c:scaling>
          <c:orientation val="minMax"/>
        </c:scaling>
        <c:axPos val="b"/>
        <c:numFmt formatCode="General" sourceLinked="1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1637248"/>
        <c:crosses val="autoZero"/>
        <c:auto val="1"/>
        <c:lblAlgn val="ctr"/>
        <c:lblOffset val="100"/>
      </c:catAx>
      <c:valAx>
        <c:axId val="71637248"/>
        <c:scaling>
          <c:orientation val="minMax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16353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'RO33'!$A$36</c:f>
              <c:strCache>
                <c:ptCount val="1"/>
                <c:pt idx="0">
                  <c:v>Allele 3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'RO33'!$B$32:$K$32</c:f>
              <c:strCache>
                <c:ptCount val="10"/>
                <c:pt idx="0">
                  <c:v>Myanmar (2013-2016)</c:v>
                </c:pt>
                <c:pt idx="1">
                  <c:v>India</c:v>
                </c:pt>
                <c:pt idx="2">
                  <c:v>Thailand</c:v>
                </c:pt>
                <c:pt idx="3">
                  <c:v>Phillipines</c:v>
                </c:pt>
                <c:pt idx="4">
                  <c:v>Kenya</c:v>
                </c:pt>
                <c:pt idx="5">
                  <c:v>Tanzania</c:v>
                </c:pt>
                <c:pt idx="6">
                  <c:v>Ghana</c:v>
                </c:pt>
                <c:pt idx="7">
                  <c:v>PNG</c:v>
                </c:pt>
                <c:pt idx="8">
                  <c:v>Solomon Islands</c:v>
                </c:pt>
                <c:pt idx="9">
                  <c:v>Vanuatu</c:v>
                </c:pt>
              </c:strCache>
            </c:strRef>
          </c:cat>
          <c:val>
            <c:numRef>
              <c:f>'RO33'!$B$36:$K$36</c:f>
              <c:numCache>
                <c:formatCode>General</c:formatCode>
                <c:ptCount val="10"/>
                <c:pt idx="0">
                  <c:v>0</c:v>
                </c:pt>
                <c:pt idx="1">
                  <c:v>27.272727272727238</c:v>
                </c:pt>
                <c:pt idx="2">
                  <c:v>25</c:v>
                </c:pt>
                <c:pt idx="3">
                  <c:v>100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60</c:v>
                </c:pt>
                <c:pt idx="8">
                  <c:v>44.4444444444444</c:v>
                </c:pt>
                <c:pt idx="9">
                  <c:v>93.75</c:v>
                </c:pt>
              </c:numCache>
            </c:numRef>
          </c:val>
        </c:ser>
        <c:gapWidth val="219"/>
        <c:overlap val="-27"/>
        <c:axId val="74310016"/>
        <c:axId val="74383744"/>
      </c:barChart>
      <c:catAx>
        <c:axId val="74310016"/>
        <c:scaling>
          <c:orientation val="minMax"/>
        </c:scaling>
        <c:axPos val="b"/>
        <c:numFmt formatCode="General" sourceLinked="1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4383744"/>
        <c:crosses val="autoZero"/>
        <c:auto val="1"/>
        <c:lblAlgn val="ctr"/>
        <c:lblOffset val="100"/>
      </c:catAx>
      <c:valAx>
        <c:axId val="74383744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431001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'RO33'!$A$37</c:f>
              <c:strCache>
                <c:ptCount val="1"/>
                <c:pt idx="0">
                  <c:v>Allele 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cat>
            <c:strRef>
              <c:f>'RO33'!$B$32:$K$32</c:f>
              <c:strCache>
                <c:ptCount val="10"/>
                <c:pt idx="0">
                  <c:v>Myanmar (2013-2016)</c:v>
                </c:pt>
                <c:pt idx="1">
                  <c:v>India</c:v>
                </c:pt>
                <c:pt idx="2">
                  <c:v>Thailand</c:v>
                </c:pt>
                <c:pt idx="3">
                  <c:v>Phillipines</c:v>
                </c:pt>
                <c:pt idx="4">
                  <c:v>Kenya</c:v>
                </c:pt>
                <c:pt idx="5">
                  <c:v>Tanzania</c:v>
                </c:pt>
                <c:pt idx="6">
                  <c:v>Ghana</c:v>
                </c:pt>
                <c:pt idx="7">
                  <c:v>PNG</c:v>
                </c:pt>
                <c:pt idx="8">
                  <c:v>Solomon Islands</c:v>
                </c:pt>
                <c:pt idx="9">
                  <c:v>Vanuatu</c:v>
                </c:pt>
              </c:strCache>
            </c:strRef>
          </c:cat>
          <c:val>
            <c:numRef>
              <c:f>'RO33'!$B$37:$K$37</c:f>
              <c:numCache>
                <c:formatCode>General</c:formatCode>
                <c:ptCount val="10"/>
                <c:pt idx="0">
                  <c:v>0</c:v>
                </c:pt>
                <c:pt idx="1">
                  <c:v>9.090909090909097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85302656"/>
        <c:axId val="86665088"/>
      </c:barChart>
      <c:catAx>
        <c:axId val="85302656"/>
        <c:scaling>
          <c:orientation val="minMax"/>
        </c:scaling>
        <c:axPos val="b"/>
        <c:numFmt formatCode="General" sourceLinked="1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6665088"/>
        <c:crosses val="autoZero"/>
        <c:auto val="1"/>
        <c:lblAlgn val="ctr"/>
        <c:lblOffset val="100"/>
      </c:catAx>
      <c:valAx>
        <c:axId val="86665088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530265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'RO33'!$A$38</c:f>
              <c:strCache>
                <c:ptCount val="1"/>
                <c:pt idx="0">
                  <c:v>Allele 5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'RO33'!$B$38:$K$38</c:f>
              <c:numCache>
                <c:formatCode>General</c:formatCode>
                <c:ptCount val="10"/>
                <c:pt idx="0">
                  <c:v>0</c:v>
                </c:pt>
                <c:pt idx="1">
                  <c:v>9.090909090909097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2694528"/>
        <c:axId val="42696064"/>
      </c:barChart>
      <c:catAx>
        <c:axId val="42694528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696064"/>
        <c:crosses val="autoZero"/>
        <c:auto val="1"/>
        <c:lblAlgn val="ctr"/>
        <c:lblOffset val="100"/>
      </c:catAx>
      <c:valAx>
        <c:axId val="42696064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6945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1035776614310629E-2"/>
          <c:y val="0.16899534264803734"/>
          <c:w val="0.87202414194299016"/>
          <c:h val="0.53526280771789758"/>
        </c:manualLayout>
      </c:layout>
      <c:barChart>
        <c:barDir val="col"/>
        <c:grouping val="clustered"/>
        <c:ser>
          <c:idx val="0"/>
          <c:order val="0"/>
          <c:tx>
            <c:strRef>
              <c:f>'RO33'!$A$39</c:f>
              <c:strCache>
                <c:ptCount val="1"/>
                <c:pt idx="0">
                  <c:v>Allele 6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'RO33'!$B$39:$K$39</c:f>
              <c:numCache>
                <c:formatCode>General</c:formatCode>
                <c:ptCount val="10"/>
                <c:pt idx="0">
                  <c:v>0</c:v>
                </c:pt>
                <c:pt idx="1">
                  <c:v>9.090909090909097</c:v>
                </c:pt>
                <c:pt idx="2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5.55555555555555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2707200"/>
        <c:axId val="42717184"/>
      </c:barChart>
      <c:catAx>
        <c:axId val="42707200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717184"/>
        <c:crosses val="autoZero"/>
        <c:auto val="1"/>
        <c:lblAlgn val="ctr"/>
        <c:lblOffset val="100"/>
      </c:catAx>
      <c:valAx>
        <c:axId val="42717184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270720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'RO33'!$A$40</c:f>
              <c:strCache>
                <c:ptCount val="1"/>
                <c:pt idx="0">
                  <c:v>Allele 7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'RO33'!$B$40:$K$40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3141760"/>
        <c:axId val="43143552"/>
      </c:barChart>
      <c:catAx>
        <c:axId val="43141760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43552"/>
        <c:crosses val="autoZero"/>
        <c:auto val="1"/>
        <c:lblAlgn val="ctr"/>
        <c:lblOffset val="100"/>
      </c:catAx>
      <c:valAx>
        <c:axId val="43143552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4176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'RO33'!$A$40</c:f>
              <c:strCache>
                <c:ptCount val="1"/>
                <c:pt idx="0">
                  <c:v>Allele 7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'RO33'!$B$40:$K$40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3154432"/>
        <c:axId val="43160320"/>
      </c:barChart>
      <c:catAx>
        <c:axId val="43154432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60320"/>
        <c:crosses val="autoZero"/>
        <c:auto val="1"/>
        <c:lblAlgn val="ctr"/>
        <c:lblOffset val="100"/>
      </c:catAx>
      <c:valAx>
        <c:axId val="43160320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5443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'RO33'!$A$40</c:f>
              <c:strCache>
                <c:ptCount val="1"/>
                <c:pt idx="0">
                  <c:v>Allele 7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val>
            <c:numRef>
              <c:f>'RO33'!$B$40:$K$40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4">
                  <c:v>11.111111111111102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219"/>
        <c:overlap val="-27"/>
        <c:axId val="43175296"/>
        <c:axId val="43189376"/>
      </c:barChart>
      <c:catAx>
        <c:axId val="43175296"/>
        <c:scaling>
          <c:orientation val="minMax"/>
        </c:scaling>
        <c:axPos val="b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89376"/>
        <c:crosses val="autoZero"/>
        <c:auto val="1"/>
        <c:lblAlgn val="ctr"/>
        <c:lblOffset val="100"/>
      </c:catAx>
      <c:valAx>
        <c:axId val="43189376"/>
        <c:scaling>
          <c:orientation val="minMax"/>
          <c:max val="100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17529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3987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268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157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10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245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479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353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82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12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221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983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768C-3E48-45D5-8910-D552BCA68490}" type="datetimeFigureOut">
              <a:rPr lang="en-US" smtClean="0"/>
              <a:pPr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82EE-E7D8-452B-9497-99D44D8778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367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18" Type="http://schemas.openxmlformats.org/officeDocument/2006/relationships/chart" Target="../charts/chart1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17" Type="http://schemas.openxmlformats.org/officeDocument/2006/relationships/chart" Target="../charts/chart16.xml"/><Relationship Id="rId2" Type="http://schemas.openxmlformats.org/officeDocument/2006/relationships/chart" Target="../charts/chart1.xml"/><Relationship Id="rId16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19" Type="http://schemas.openxmlformats.org/officeDocument/2006/relationships/chart" Target="../charts/chart18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그룹 78"/>
          <p:cNvGrpSpPr/>
          <p:nvPr/>
        </p:nvGrpSpPr>
        <p:grpSpPr>
          <a:xfrm>
            <a:off x="163647" y="24604"/>
            <a:ext cx="8786448" cy="6833397"/>
            <a:chOff x="94639" y="24604"/>
            <a:chExt cx="8786448" cy="6833397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267404652"/>
                </p:ext>
              </p:extLst>
            </p:nvPr>
          </p:nvGraphicFramePr>
          <p:xfrm>
            <a:off x="552571" y="2371779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461159812"/>
                </p:ext>
              </p:extLst>
            </p:nvPr>
          </p:nvGraphicFramePr>
          <p:xfrm>
            <a:off x="552571" y="2776226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030767554"/>
                </p:ext>
              </p:extLst>
            </p:nvPr>
          </p:nvGraphicFramePr>
          <p:xfrm>
            <a:off x="552571" y="3197462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284587524"/>
                </p:ext>
              </p:extLst>
            </p:nvPr>
          </p:nvGraphicFramePr>
          <p:xfrm>
            <a:off x="552571" y="3583470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767272" y="2529836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1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68012" y="2928669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2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68012" y="3352771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68012" y="3739037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4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668469" y="6296637"/>
              <a:ext cx="69516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Myanmar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1025699" y="6218163"/>
              <a:ext cx="53905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1243586" y="6279939"/>
              <a:ext cx="6567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Thailand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1456986" y="6347417"/>
              <a:ext cx="79033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Philippines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1817609" y="6257713"/>
              <a:ext cx="612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Kenya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2061377" y="6298988"/>
              <a:ext cx="6949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Tanzania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2390533" y="6248187"/>
              <a:ext cx="59329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Ghana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2665437" y="6248031"/>
              <a:ext cx="5921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PNG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2897711" y="6225862"/>
              <a:ext cx="6899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Solomon Islands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3189063" y="6282031"/>
              <a:ext cx="6682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Vanuatu</a:t>
              </a:r>
            </a:p>
          </p:txBody>
        </p:sp>
        <p:graphicFrame>
          <p:nvGraphicFramePr>
            <p:cNvPr id="24" name="Chart 2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579960651"/>
                </p:ext>
              </p:extLst>
            </p:nvPr>
          </p:nvGraphicFramePr>
          <p:xfrm>
            <a:off x="550893" y="3976350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5" name="TextBox 24"/>
            <p:cNvSpPr txBox="1"/>
            <p:nvPr/>
          </p:nvSpPr>
          <p:spPr>
            <a:xfrm>
              <a:off x="3769581" y="4134921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5</a:t>
              </a:r>
            </a:p>
          </p:txBody>
        </p:sp>
        <p:graphicFrame>
          <p:nvGraphicFramePr>
            <p:cNvPr id="26" name="Chart 2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009046076"/>
                </p:ext>
              </p:extLst>
            </p:nvPr>
          </p:nvGraphicFramePr>
          <p:xfrm>
            <a:off x="584868" y="4401837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7" name="TextBox 26"/>
            <p:cNvSpPr txBox="1"/>
            <p:nvPr/>
          </p:nvSpPr>
          <p:spPr>
            <a:xfrm>
              <a:off x="3768580" y="4519589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6</a:t>
              </a:r>
            </a:p>
          </p:txBody>
        </p:sp>
        <p:graphicFrame>
          <p:nvGraphicFramePr>
            <p:cNvPr id="28" name="Chart 2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944367305"/>
                </p:ext>
              </p:extLst>
            </p:nvPr>
          </p:nvGraphicFramePr>
          <p:xfrm>
            <a:off x="545117" y="4813041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9" name="TextBox 28"/>
            <p:cNvSpPr txBox="1"/>
            <p:nvPr/>
          </p:nvSpPr>
          <p:spPr>
            <a:xfrm>
              <a:off x="3769581" y="4970869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7</a:t>
              </a:r>
            </a:p>
          </p:txBody>
        </p:sp>
        <p:graphicFrame>
          <p:nvGraphicFramePr>
            <p:cNvPr id="30" name="Chart 2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038435588"/>
                </p:ext>
              </p:extLst>
            </p:nvPr>
          </p:nvGraphicFramePr>
          <p:xfrm>
            <a:off x="545117" y="5225269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3769581" y="5386078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8</a:t>
              </a:r>
            </a:p>
          </p:txBody>
        </p:sp>
        <p:graphicFrame>
          <p:nvGraphicFramePr>
            <p:cNvPr id="32" name="Chart 3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966833928"/>
                </p:ext>
              </p:extLst>
            </p:nvPr>
          </p:nvGraphicFramePr>
          <p:xfrm>
            <a:off x="545117" y="5636473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33" name="TextBox 32"/>
            <p:cNvSpPr txBox="1"/>
            <p:nvPr/>
          </p:nvSpPr>
          <p:spPr>
            <a:xfrm>
              <a:off x="3769581" y="5791673"/>
              <a:ext cx="8460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Allele 9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4903361" y="6309054"/>
              <a:ext cx="71878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Myanmar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5255897" y="6236832"/>
              <a:ext cx="57408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India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5473043" y="6304959"/>
              <a:ext cx="70453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Thailand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5702472" y="6345187"/>
              <a:ext cx="79479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Philippines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6081249" y="6254159"/>
              <a:ext cx="60293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Kenya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6200000">
              <a:off x="6313058" y="6301783"/>
              <a:ext cx="69818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Tanzania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6627078" y="6260508"/>
              <a:ext cx="61563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Ghana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6916377" y="6251567"/>
              <a:ext cx="6081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PNG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7143044" y="6235010"/>
              <a:ext cx="705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Solomon Islands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16200000">
              <a:off x="7450268" y="6275302"/>
              <a:ext cx="65250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Vanuatu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4" name="Chart 4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804375131"/>
                </p:ext>
              </p:extLst>
            </p:nvPr>
          </p:nvGraphicFramePr>
          <p:xfrm>
            <a:off x="4798961" y="2772851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45" name="TextBox 44"/>
            <p:cNvSpPr txBox="1"/>
            <p:nvPr/>
          </p:nvSpPr>
          <p:spPr>
            <a:xfrm>
              <a:off x="8000345" y="2932711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11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6" name="Chart 4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320585788"/>
                </p:ext>
              </p:extLst>
            </p:nvPr>
          </p:nvGraphicFramePr>
          <p:xfrm>
            <a:off x="4791834" y="3192949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47" name="TextBox 46"/>
            <p:cNvSpPr txBox="1"/>
            <p:nvPr/>
          </p:nvSpPr>
          <p:spPr>
            <a:xfrm>
              <a:off x="8000345" y="3353667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12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8" name="Chart 4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284456137"/>
                </p:ext>
              </p:extLst>
            </p:nvPr>
          </p:nvGraphicFramePr>
          <p:xfrm>
            <a:off x="4793186" y="2371779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49" name="TextBox 48"/>
            <p:cNvSpPr txBox="1"/>
            <p:nvPr/>
          </p:nvSpPr>
          <p:spPr>
            <a:xfrm>
              <a:off x="7998284" y="2527789"/>
              <a:ext cx="8828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10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0" name="Chart 4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4225018274"/>
                </p:ext>
              </p:extLst>
            </p:nvPr>
          </p:nvGraphicFramePr>
          <p:xfrm>
            <a:off x="4791834" y="3582357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51" name="TextBox 50"/>
            <p:cNvSpPr txBox="1"/>
            <p:nvPr/>
          </p:nvSpPr>
          <p:spPr>
            <a:xfrm>
              <a:off x="8001914" y="3737928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13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2" name="Chart 5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17976746"/>
                </p:ext>
              </p:extLst>
            </p:nvPr>
          </p:nvGraphicFramePr>
          <p:xfrm>
            <a:off x="4798961" y="3977742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53" name="TextBox 52"/>
            <p:cNvSpPr txBox="1"/>
            <p:nvPr/>
          </p:nvSpPr>
          <p:spPr>
            <a:xfrm>
              <a:off x="8001914" y="4134170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14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4" name="Chart 5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693260868"/>
                </p:ext>
              </p:extLst>
            </p:nvPr>
          </p:nvGraphicFramePr>
          <p:xfrm>
            <a:off x="4798178" y="4370557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sp>
          <p:nvSpPr>
            <p:cNvPr id="55" name="TextBox 54"/>
            <p:cNvSpPr txBox="1"/>
            <p:nvPr/>
          </p:nvSpPr>
          <p:spPr>
            <a:xfrm>
              <a:off x="8002698" y="4511710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15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6" name="Chart 5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752990745"/>
                </p:ext>
              </p:extLst>
            </p:nvPr>
          </p:nvGraphicFramePr>
          <p:xfrm>
            <a:off x="4798178" y="4812236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sp>
          <p:nvSpPr>
            <p:cNvPr id="57" name="TextBox 56"/>
            <p:cNvSpPr txBox="1"/>
            <p:nvPr/>
          </p:nvSpPr>
          <p:spPr>
            <a:xfrm>
              <a:off x="7994628" y="4962506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16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8" name="Chart 5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587140910"/>
                </p:ext>
              </p:extLst>
            </p:nvPr>
          </p:nvGraphicFramePr>
          <p:xfrm>
            <a:off x="4798178" y="5220674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59" name="TextBox 58"/>
            <p:cNvSpPr txBox="1"/>
            <p:nvPr/>
          </p:nvSpPr>
          <p:spPr>
            <a:xfrm>
              <a:off x="8001913" y="5380357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17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60" name="Chart 5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298416425"/>
                </p:ext>
              </p:extLst>
            </p:nvPr>
          </p:nvGraphicFramePr>
          <p:xfrm>
            <a:off x="4798178" y="5638394"/>
            <a:ext cx="3256358" cy="566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9"/>
            </a:graphicData>
          </a:graphic>
        </p:graphicFrame>
        <p:sp>
          <p:nvSpPr>
            <p:cNvPr id="61" name="TextBox 60"/>
            <p:cNvSpPr txBox="1"/>
            <p:nvPr/>
          </p:nvSpPr>
          <p:spPr>
            <a:xfrm>
              <a:off x="8000804" y="5791504"/>
              <a:ext cx="87353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Allele 18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-142547" y="4132135"/>
              <a:ext cx="116783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Frequency (%)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4105073" y="4133928"/>
              <a:ext cx="11807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Frequency (%)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12984" y="124621"/>
              <a:ext cx="6276975" cy="2139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RO33:     GYSLFQKEKMVLKDGANTQVVAKPADAVSTQSAKNPPGATVPSGTASTKGAIRSPGAANPSDDSSDSDAKSYADLKHRVQNYLFTIKE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1: .......................................................D................................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2: ..G......................G..............................................................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3: .........................G..............................................................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4: ..G.....................................................................................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5: .....R..................................................................................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6: ................................................N.......................................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7: .......................................................D......N.........................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8: .................................................D......................................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9: ..................................................D.....................................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10:..G..H..................................................................................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11:..G..H.........................................................................R........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12:..................................................D............................R........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13:.........................G.........................................NT.T.................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14:...............................................................................R........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15:..............................................................V.........................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16:...................................................................................Y....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17:..G......................G.......R......................................................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  <a:p>
              <a:pPr>
                <a:spcAft>
                  <a:spcPts val="0"/>
                </a:spcAft>
              </a:pPr>
              <a:r>
                <a:rPr lang="en-US" sz="700" b="1" kern="1200" dirty="0">
                  <a:solidFill>
                    <a:srgbClr val="000000"/>
                  </a:solidFill>
                  <a:effectLst/>
                  <a:latin typeface="Courier New" panose="02070309020205020404" pitchFamily="49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Allele 18:..G......................G..C...........................................................</a:t>
              </a:r>
              <a:endParaRPr lang="en-US" sz="700" b="1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endParaRPr>
            </a:p>
          </p:txBody>
        </p:sp>
        <p:sp>
          <p:nvSpPr>
            <p:cNvPr id="67" name="TextBox 679"/>
            <p:cNvSpPr txBox="1">
              <a:spLocks noChangeArrowheads="1"/>
            </p:cNvSpPr>
            <p:nvPr/>
          </p:nvSpPr>
          <p:spPr bwMode="auto">
            <a:xfrm>
              <a:off x="103265" y="24604"/>
              <a:ext cx="30476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0" lang="my-MM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TextBox 679"/>
            <p:cNvSpPr txBox="1">
              <a:spLocks noChangeArrowheads="1"/>
            </p:cNvSpPr>
            <p:nvPr/>
          </p:nvSpPr>
          <p:spPr bwMode="auto">
            <a:xfrm>
              <a:off x="94639" y="2325414"/>
              <a:ext cx="30476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0" lang="my-MM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7940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188</Words>
  <Application>Microsoft Office PowerPoint</Application>
  <PresentationFormat>화면 슬라이드 쇼(4:3)</PresentationFormat>
  <Paragraphs>61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Theme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GSNU</cp:lastModifiedBy>
  <cp:revision>11</cp:revision>
  <dcterms:created xsi:type="dcterms:W3CDTF">2019-01-02T07:23:13Z</dcterms:created>
  <dcterms:modified xsi:type="dcterms:W3CDTF">2019-06-28T23:40:47Z</dcterms:modified>
</cp:coreProperties>
</file>