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
  </p:notesMasterIdLst>
  <p:sldIdLst>
    <p:sldId id="256" r:id="rId2"/>
    <p:sldId id="257" r:id="rId3"/>
    <p:sldId id="258" r:id="rId4"/>
  </p:sldIdLst>
  <p:sldSz cx="12192000" cy="6858000"/>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000" autoAdjust="0"/>
    <p:restoredTop sz="93971" autoAdjust="0"/>
  </p:normalViewPr>
  <p:slideViewPr>
    <p:cSldViewPr snapToGrid="0">
      <p:cViewPr varScale="1">
        <p:scale>
          <a:sx n="70" d="100"/>
          <a:sy n="70" d="100"/>
        </p:scale>
        <p:origin x="738" y="60"/>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presProps" Target="presProps.xml"/><Relationship Id="rId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___1.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TW"/>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'年發生率(CN)'!$A$71</c:f>
              <c:strCache>
                <c:ptCount val="1"/>
                <c:pt idx="0">
                  <c:v>Age &lt; 5</c:v>
                </c:pt>
              </c:strCache>
            </c:strRef>
          </c:tx>
          <c:spPr>
            <a:solidFill>
              <a:schemeClr val="accent2"/>
            </a:solidFill>
            <a:ln>
              <a:noFill/>
            </a:ln>
            <a:effectLst/>
          </c:spPr>
          <c:invertIfNegative val="0"/>
          <c:cat>
            <c:numRef>
              <c:f>'年發生率(CN)'!$B$70:$O$70</c:f>
              <c:numCache>
                <c:formatCode>General</c:formatCode>
                <c:ptCount val="14"/>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numCache>
            </c:numRef>
          </c:cat>
          <c:val>
            <c:numRef>
              <c:f>'年發生率(CN)'!$B$71:$O$71</c:f>
              <c:numCache>
                <c:formatCode>General</c:formatCode>
                <c:ptCount val="14"/>
                <c:pt idx="0">
                  <c:v>952</c:v>
                </c:pt>
                <c:pt idx="1">
                  <c:v>546</c:v>
                </c:pt>
                <c:pt idx="2">
                  <c:v>337</c:v>
                </c:pt>
                <c:pt idx="3">
                  <c:v>70</c:v>
                </c:pt>
                <c:pt idx="4">
                  <c:v>35</c:v>
                </c:pt>
                <c:pt idx="5">
                  <c:v>8</c:v>
                </c:pt>
                <c:pt idx="6">
                  <c:v>11</c:v>
                </c:pt>
                <c:pt idx="7">
                  <c:v>5</c:v>
                </c:pt>
                <c:pt idx="8">
                  <c:v>6</c:v>
                </c:pt>
                <c:pt idx="9">
                  <c:v>4</c:v>
                </c:pt>
                <c:pt idx="10">
                  <c:v>2</c:v>
                </c:pt>
                <c:pt idx="11">
                  <c:v>0</c:v>
                </c:pt>
                <c:pt idx="12">
                  <c:v>0</c:v>
                </c:pt>
                <c:pt idx="13">
                  <c:v>0</c:v>
                </c:pt>
              </c:numCache>
            </c:numRef>
          </c:val>
          <c:extLst xmlns:c16r2="http://schemas.microsoft.com/office/drawing/2015/06/chart">
            <c:ext xmlns:c16="http://schemas.microsoft.com/office/drawing/2014/chart" uri="{C3380CC4-5D6E-409C-BE32-E72D297353CC}">
              <c16:uniqueId val="{00000000-AD2F-4E40-B00B-E04DEE0EDA79}"/>
            </c:ext>
          </c:extLst>
        </c:ser>
        <c:ser>
          <c:idx val="1"/>
          <c:order val="1"/>
          <c:tx>
            <c:strRef>
              <c:f>'年發生率(CN)'!$A$72</c:f>
              <c:strCache>
                <c:ptCount val="1"/>
                <c:pt idx="0">
                  <c:v>Age ≧ 5</c:v>
                </c:pt>
              </c:strCache>
            </c:strRef>
          </c:tx>
          <c:spPr>
            <a:solidFill>
              <a:schemeClr val="accent4"/>
            </a:solidFill>
            <a:ln>
              <a:noFill/>
            </a:ln>
            <a:effectLst/>
          </c:spPr>
          <c:invertIfNegative val="0"/>
          <c:cat>
            <c:numRef>
              <c:f>'年發生率(CN)'!$B$70:$O$70</c:f>
              <c:numCache>
                <c:formatCode>General</c:formatCode>
                <c:ptCount val="14"/>
                <c:pt idx="0">
                  <c:v>2003</c:v>
                </c:pt>
                <c:pt idx="1">
                  <c:v>2004</c:v>
                </c:pt>
                <c:pt idx="2">
                  <c:v>2005</c:v>
                </c:pt>
                <c:pt idx="3">
                  <c:v>2006</c:v>
                </c:pt>
                <c:pt idx="4">
                  <c:v>2007</c:v>
                </c:pt>
                <c:pt idx="5">
                  <c:v>2008</c:v>
                </c:pt>
                <c:pt idx="6">
                  <c:v>2009</c:v>
                </c:pt>
                <c:pt idx="7">
                  <c:v>2010</c:v>
                </c:pt>
                <c:pt idx="8">
                  <c:v>2011</c:v>
                </c:pt>
                <c:pt idx="9">
                  <c:v>2012</c:v>
                </c:pt>
                <c:pt idx="10">
                  <c:v>2013</c:v>
                </c:pt>
                <c:pt idx="11">
                  <c:v>2014</c:v>
                </c:pt>
                <c:pt idx="12">
                  <c:v>2015</c:v>
                </c:pt>
                <c:pt idx="13">
                  <c:v>2016</c:v>
                </c:pt>
              </c:numCache>
            </c:numRef>
          </c:cat>
          <c:val>
            <c:numRef>
              <c:f>'年發生率(CN)'!$B$72:$O$72</c:f>
              <c:numCache>
                <c:formatCode>General</c:formatCode>
                <c:ptCount val="14"/>
                <c:pt idx="0">
                  <c:v>1585</c:v>
                </c:pt>
                <c:pt idx="1">
                  <c:v>1019</c:v>
                </c:pt>
                <c:pt idx="2">
                  <c:v>646</c:v>
                </c:pt>
                <c:pt idx="3">
                  <c:v>97</c:v>
                </c:pt>
                <c:pt idx="4">
                  <c:v>81</c:v>
                </c:pt>
                <c:pt idx="5">
                  <c:v>23</c:v>
                </c:pt>
                <c:pt idx="6">
                  <c:v>40</c:v>
                </c:pt>
                <c:pt idx="7">
                  <c:v>35</c:v>
                </c:pt>
                <c:pt idx="8">
                  <c:v>33</c:v>
                </c:pt>
                <c:pt idx="9">
                  <c:v>38</c:v>
                </c:pt>
                <c:pt idx="10">
                  <c:v>8</c:v>
                </c:pt>
                <c:pt idx="11">
                  <c:v>6</c:v>
                </c:pt>
                <c:pt idx="12">
                  <c:v>2</c:v>
                </c:pt>
                <c:pt idx="13">
                  <c:v>7</c:v>
                </c:pt>
              </c:numCache>
            </c:numRef>
          </c:val>
          <c:extLst xmlns:c16r2="http://schemas.microsoft.com/office/drawing/2015/06/chart">
            <c:ext xmlns:c16="http://schemas.microsoft.com/office/drawing/2014/chart" uri="{C3380CC4-5D6E-409C-BE32-E72D297353CC}">
              <c16:uniqueId val="{00000001-AD2F-4E40-B00B-E04DEE0EDA79}"/>
            </c:ext>
          </c:extLst>
        </c:ser>
        <c:dLbls>
          <c:showLegendKey val="0"/>
          <c:showVal val="0"/>
          <c:showCatName val="0"/>
          <c:showSerName val="0"/>
          <c:showPercent val="0"/>
          <c:showBubbleSize val="0"/>
        </c:dLbls>
        <c:gapWidth val="219"/>
        <c:overlap val="100"/>
        <c:axId val="685971136"/>
        <c:axId val="685971920"/>
      </c:barChart>
      <c:lineChart>
        <c:grouping val="standard"/>
        <c:varyColors val="0"/>
        <c:ser>
          <c:idx val="2"/>
          <c:order val="2"/>
          <c:tx>
            <c:v>Incidence rate (%)</c:v>
          </c:tx>
          <c:spPr>
            <a:ln w="28575" cap="rnd">
              <a:solidFill>
                <a:schemeClr val="accent6"/>
              </a:solidFill>
              <a:round/>
            </a:ln>
            <a:effectLst/>
          </c:spPr>
          <c:marker>
            <c:symbol val="circle"/>
            <c:size val="5"/>
            <c:spPr>
              <a:solidFill>
                <a:srgbClr val="00B050"/>
              </a:solidFill>
              <a:ln w="9525">
                <a:solidFill>
                  <a:schemeClr val="accent3"/>
                </a:solidFill>
              </a:ln>
              <a:effectLst/>
            </c:spPr>
          </c:marker>
          <c:dLbls>
            <c:dLbl>
              <c:idx val="1"/>
              <c:layout>
                <c:manualLayout>
                  <c:x val="-1.134585289514867E-2"/>
                  <c:y val="-2.8896882494004839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2-AD2F-4E40-B00B-E04DEE0EDA79}"/>
                </c:ext>
                <c:ext xmlns:c15="http://schemas.microsoft.com/office/drawing/2012/chart" uri="{CE6537A1-D6FC-4f65-9D91-7224C49458BB}">
                  <c15:layout/>
                </c:ext>
              </c:extLst>
            </c:dLbl>
            <c:dLbl>
              <c:idx val="2"/>
              <c:layout>
                <c:manualLayout>
                  <c:x val="-2.0735524256651018E-2"/>
                  <c:y val="-4.568345323741007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3-AD2F-4E40-B00B-E04DEE0EDA79}"/>
                </c:ext>
                <c:ext xmlns:c15="http://schemas.microsoft.com/office/drawing/2012/chart" uri="{CE6537A1-D6FC-4f65-9D91-7224C49458BB}">
                  <c15:layout/>
                </c:ext>
              </c:extLst>
            </c:dLbl>
            <c:dLbl>
              <c:idx val="3"/>
              <c:layout>
                <c:manualLayout>
                  <c:x val="-1.5258215962441314E-2"/>
                  <c:y val="-4.3285371702637888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4-AD2F-4E40-B00B-E04DEE0EDA79}"/>
                </c:ext>
                <c:ext xmlns:c15="http://schemas.microsoft.com/office/drawing/2012/chart" uri="{CE6537A1-D6FC-4f65-9D91-7224C49458BB}">
                  <c15:layout/>
                </c:ext>
              </c:extLst>
            </c:dLbl>
            <c:dLbl>
              <c:idx val="4"/>
              <c:layout>
                <c:manualLayout>
                  <c:x val="-2.7777777777777776E-2"/>
                  <c:y val="-3.1294964028777066E-2"/>
                </c:manualLayout>
              </c:layout>
              <c:dLblPos val="r"/>
              <c:showLegendKey val="0"/>
              <c:showVal val="1"/>
              <c:showCatName val="0"/>
              <c:showSerName val="0"/>
              <c:showPercent val="0"/>
              <c:showBubbleSize val="0"/>
              <c:extLst xmlns:c16r2="http://schemas.microsoft.com/office/drawing/2015/06/chart">
                <c:ext xmlns:c16="http://schemas.microsoft.com/office/drawing/2014/chart" uri="{C3380CC4-5D6E-409C-BE32-E72D297353CC}">
                  <c16:uniqueId val="{00000005-AD2F-4E40-B00B-E04DEE0EDA79}"/>
                </c:ext>
                <c:ext xmlns:c15="http://schemas.microsoft.com/office/drawing/2012/chart" uri="{CE6537A1-D6FC-4f65-9D91-7224C49458BB}">
                  <c15:layout/>
                </c:ext>
              </c:extLst>
            </c:dLbl>
            <c:spPr>
              <a:noFill/>
              <a:ln>
                <a:noFill/>
              </a:ln>
              <a:effectLst/>
            </c:spPr>
            <c:txPr>
              <a:bodyPr rot="0" spcFirstLastPara="1" vertOverflow="ellipsis" vert="horz" wrap="square" anchor="ctr" anchorCtr="1"/>
              <a:lstStyle/>
              <a:p>
                <a:pPr>
                  <a:defRPr sz="1800" b="0" i="0" u="none" strike="noStrike" kern="1200" baseline="0">
                    <a:solidFill>
                      <a:schemeClr val="tx1">
                        <a:lumMod val="75000"/>
                        <a:lumOff val="25000"/>
                      </a:schemeClr>
                    </a:solidFill>
                    <a:latin typeface="Times New Roman" panose="02020603050405020304" pitchFamily="18" charset="0"/>
                    <a:ea typeface="+mn-ea"/>
                    <a:cs typeface="Times New Roman" panose="02020603050405020304" pitchFamily="18" charset="0"/>
                  </a:defRPr>
                </a:pPr>
                <a:endParaRPr lang="zh-TW"/>
              </a:p>
            </c:txPr>
            <c:dLblPos val="t"/>
            <c:showLegendKey val="0"/>
            <c:showVal val="1"/>
            <c:showCatName val="0"/>
            <c:showSerName val="0"/>
            <c:showPercent val="0"/>
            <c:showBubbleSize val="0"/>
            <c:showLeaderLines val="0"/>
            <c:extLst xmlns:c16r2="http://schemas.microsoft.com/office/drawing/2015/06/chart">
              <c:ext xmlns:c15="http://schemas.microsoft.com/office/drawing/2012/chart" uri="{CE6537A1-D6FC-4f65-9D91-7224C49458BB}">
                <c15:layout/>
                <c15:showLeaderLines val="0"/>
              </c:ext>
            </c:extLst>
          </c:dLbls>
          <c:val>
            <c:numRef>
              <c:f>'年發生率(CN)'!$B$75:$O$75</c:f>
              <c:numCache>
                <c:formatCode>0.00</c:formatCode>
                <c:ptCount val="14"/>
                <c:pt idx="0">
                  <c:v>40.129705789307181</c:v>
                </c:pt>
                <c:pt idx="1">
                  <c:v>24.051021976333182</c:v>
                </c:pt>
                <c:pt idx="2">
                  <c:v>14.678214125727939</c:v>
                </c:pt>
                <c:pt idx="3">
                  <c:v>2.4788481519964374</c:v>
                </c:pt>
                <c:pt idx="4">
                  <c:v>1.6850668216153399</c:v>
                </c:pt>
                <c:pt idx="5">
                  <c:v>0.44235159817351599</c:v>
                </c:pt>
                <c:pt idx="6">
                  <c:v>0.71398572028559426</c:v>
                </c:pt>
                <c:pt idx="7">
                  <c:v>0.55325034578146615</c:v>
                </c:pt>
                <c:pt idx="8">
                  <c:v>0.55571387859789112</c:v>
                </c:pt>
                <c:pt idx="9">
                  <c:v>0.57345712725286735</c:v>
                </c:pt>
                <c:pt idx="10">
                  <c:v>0.13008976193573565</c:v>
                </c:pt>
                <c:pt idx="11">
                  <c:v>7.7589551273761798E-2</c:v>
                </c:pt>
                <c:pt idx="12">
                  <c:v>2.4996875390576177E-2</c:v>
                </c:pt>
                <c:pt idx="13">
                  <c:v>8.6956521739130432E-2</c:v>
                </c:pt>
              </c:numCache>
            </c:numRef>
          </c:val>
          <c:smooth val="0"/>
          <c:extLst xmlns:c16r2="http://schemas.microsoft.com/office/drawing/2015/06/chart">
            <c:ext xmlns:c16="http://schemas.microsoft.com/office/drawing/2014/chart" uri="{C3380CC4-5D6E-409C-BE32-E72D297353CC}">
              <c16:uniqueId val="{00000006-AD2F-4E40-B00B-E04DEE0EDA79}"/>
            </c:ext>
          </c:extLst>
        </c:ser>
        <c:dLbls>
          <c:showLegendKey val="0"/>
          <c:showVal val="0"/>
          <c:showCatName val="0"/>
          <c:showSerName val="0"/>
          <c:showPercent val="0"/>
          <c:showBubbleSize val="0"/>
        </c:dLbls>
        <c:marker val="1"/>
        <c:smooth val="0"/>
        <c:axId val="685971528"/>
        <c:axId val="685969960"/>
      </c:lineChart>
      <c:catAx>
        <c:axId val="685971136"/>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a:t>Year</a:t>
                </a:r>
                <a:endParaRPr lang="zh-TW"/>
              </a:p>
            </c:rich>
          </c:tx>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zh-TW"/>
            </a:p>
          </c:txPr>
        </c:title>
        <c:numFmt formatCode="General" sourceLinked="1"/>
        <c:majorTickMark val="out"/>
        <c:minorTickMark val="none"/>
        <c:tickLblPos val="nextTo"/>
        <c:spPr>
          <a:noFill/>
          <a:ln w="9525" cap="flat" cmpd="sng" algn="ctr">
            <a:solidFill>
              <a:schemeClr val="bg1">
                <a:lumMod val="50000"/>
              </a:schemeClr>
            </a:solidFill>
            <a:round/>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zh-TW"/>
          </a:p>
        </c:txPr>
        <c:crossAx val="685971920"/>
        <c:crosses val="autoZero"/>
        <c:auto val="1"/>
        <c:lblAlgn val="ctr"/>
        <c:lblOffset val="100"/>
        <c:noMultiLvlLbl val="0"/>
      </c:catAx>
      <c:valAx>
        <c:axId val="685971920"/>
        <c:scaling>
          <c:orientation val="minMax"/>
        </c:scaling>
        <c:delete val="0"/>
        <c:axPos val="l"/>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dirty="0"/>
                  <a:t>Malaria case </a:t>
                </a:r>
                <a:r>
                  <a:rPr lang="en-US" dirty="0" smtClean="0"/>
                  <a:t>numbers</a:t>
                </a:r>
                <a:endParaRPr lang="zh-TW" dirty="0"/>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zh-TW"/>
            </a:p>
          </c:txPr>
        </c:title>
        <c:numFmt formatCode="General" sourceLinked="1"/>
        <c:majorTickMark val="out"/>
        <c:minorTickMark val="none"/>
        <c:tickLblPos val="nextTo"/>
        <c:spPr>
          <a:noFill/>
          <a:ln>
            <a:solidFill>
              <a:schemeClr val="bg1">
                <a:lumMod val="50000"/>
              </a:schemeClr>
            </a:solid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zh-TW"/>
          </a:p>
        </c:txPr>
        <c:crossAx val="685971136"/>
        <c:crosses val="autoZero"/>
        <c:crossBetween val="between"/>
      </c:valAx>
      <c:valAx>
        <c:axId val="685969960"/>
        <c:scaling>
          <c:orientation val="minMax"/>
        </c:scaling>
        <c:delete val="0"/>
        <c:axPos val="r"/>
        <c:title>
          <c:tx>
            <c:rich>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r>
                  <a:rPr lang="en-US" dirty="0" smtClean="0"/>
                  <a:t>Incidence</a:t>
                </a:r>
                <a:r>
                  <a:rPr lang="en-US" baseline="0" dirty="0" smtClean="0"/>
                  <a:t> rate</a:t>
                </a:r>
                <a:r>
                  <a:rPr lang="en-US" dirty="0" smtClean="0"/>
                  <a:t> </a:t>
                </a:r>
                <a:r>
                  <a:rPr lang="en-US" dirty="0"/>
                  <a:t>(%)</a:t>
                </a:r>
                <a:endParaRPr lang="zh-TW" dirty="0"/>
              </a:p>
            </c:rich>
          </c:tx>
          <c:layout/>
          <c:overlay val="0"/>
          <c:spPr>
            <a:noFill/>
            <a:ln>
              <a:noFill/>
            </a:ln>
            <a:effectLst/>
          </c:spPr>
          <c:txPr>
            <a:bodyPr rot="-54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zh-TW"/>
            </a:p>
          </c:txPr>
        </c:title>
        <c:numFmt formatCode="General" sourceLinked="0"/>
        <c:majorTickMark val="out"/>
        <c:minorTickMark val="none"/>
        <c:tickLblPos val="nextTo"/>
        <c:spPr>
          <a:noFill/>
          <a:ln>
            <a:solidFill>
              <a:schemeClr val="bg1">
                <a:lumMod val="50000"/>
              </a:schemeClr>
            </a:solidFill>
          </a:ln>
          <a:effectLst/>
        </c:spPr>
        <c:txPr>
          <a:bodyPr rot="-6000000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zh-TW"/>
          </a:p>
        </c:txPr>
        <c:crossAx val="685971528"/>
        <c:crosses val="max"/>
        <c:crossBetween val="between"/>
      </c:valAx>
      <c:catAx>
        <c:axId val="685971528"/>
        <c:scaling>
          <c:orientation val="minMax"/>
        </c:scaling>
        <c:delete val="1"/>
        <c:axPos val="b"/>
        <c:majorTickMark val="none"/>
        <c:minorTickMark val="none"/>
        <c:tickLblPos val="nextTo"/>
        <c:crossAx val="685969960"/>
        <c:crosses val="autoZero"/>
        <c:auto val="1"/>
        <c:lblAlgn val="ctr"/>
        <c:lblOffset val="100"/>
        <c:noMultiLvlLbl val="0"/>
      </c:cat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lumMod val="65000"/>
                  <a:lumOff val="35000"/>
                </a:schemeClr>
              </a:solidFill>
              <a:latin typeface="Times New Roman" panose="02020603050405020304" pitchFamily="18" charset="0"/>
              <a:ea typeface="+mn-ea"/>
              <a:cs typeface="Times New Roman" panose="02020603050405020304" pitchFamily="18" charset="0"/>
            </a:defRPr>
          </a:pPr>
          <a:endParaRPr lang="zh-TW"/>
        </a:p>
      </c:txPr>
    </c:legend>
    <c:plotVisOnly val="1"/>
    <c:dispBlanksAs val="gap"/>
    <c:showDLblsOverMax val="0"/>
  </c:chart>
  <c:spPr>
    <a:noFill/>
    <a:ln>
      <a:noFill/>
    </a:ln>
    <a:effectLst/>
  </c:spPr>
  <c:txPr>
    <a:bodyPr/>
    <a:lstStyle/>
    <a:p>
      <a:pPr>
        <a:defRPr sz="1800">
          <a:latin typeface="Times New Roman" panose="02020603050405020304" pitchFamily="18" charset="0"/>
          <a:cs typeface="Times New Roman" panose="02020603050405020304" pitchFamily="18" charset="0"/>
        </a:defRPr>
      </a:pPr>
      <a:endParaRPr lang="zh-TW"/>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22">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1E8774-922E-4E1C-8FFD-C8B626BDFBCB}" type="datetimeFigureOut">
              <a:rPr lang="zh-TW" altLang="en-US" smtClean="0"/>
              <a:t>2019/11/22</a:t>
            </a:fld>
            <a:endParaRPr lang="zh-TW" altLang="en-US"/>
          </a:p>
        </p:txBody>
      </p:sp>
      <p:sp>
        <p:nvSpPr>
          <p:cNvPr id="4" name="投影片圖像版面配置區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smtClean="0"/>
              <a:t>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A92EA98-784C-4186-AAC1-003973422341}" type="slidenum">
              <a:rPr lang="zh-TW" altLang="en-US" smtClean="0"/>
              <a:t>‹#›</a:t>
            </a:fld>
            <a:endParaRPr lang="zh-TW" altLang="en-US"/>
          </a:p>
        </p:txBody>
      </p:sp>
    </p:spTree>
    <p:extLst>
      <p:ext uri="{BB962C8B-B14F-4D97-AF65-F5344CB8AC3E}">
        <p14:creationId xmlns:p14="http://schemas.microsoft.com/office/powerpoint/2010/main" val="21363714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r>
              <a:rPr lang="zh-TW" altLang="en-US" dirty="0" smtClean="0"/>
              <a:t>藍</a:t>
            </a:r>
            <a:r>
              <a:rPr lang="en-US" altLang="zh-TW" dirty="0" smtClean="0"/>
              <a:t>1</a:t>
            </a:r>
            <a:r>
              <a:rPr lang="zh-TW" altLang="en-US" dirty="0" smtClean="0"/>
              <a:t>跟藍</a:t>
            </a:r>
            <a:r>
              <a:rPr lang="en-US" altLang="zh-TW" dirty="0" smtClean="0"/>
              <a:t>2</a:t>
            </a:r>
            <a:r>
              <a:rPr lang="zh-TW" altLang="en-US" dirty="0" smtClean="0"/>
              <a:t> </a:t>
            </a:r>
            <a:r>
              <a:rPr lang="en-US" altLang="zh-TW" smtClean="0"/>
              <a:t>bar</a:t>
            </a:r>
            <a:r>
              <a:rPr lang="zh-TW" altLang="en-US" smtClean="0"/>
              <a:t>對調</a:t>
            </a:r>
            <a:endParaRPr lang="zh-TW" altLang="en-US"/>
          </a:p>
        </p:txBody>
      </p:sp>
      <p:sp>
        <p:nvSpPr>
          <p:cNvPr id="4" name="投影片編號版面配置區 3"/>
          <p:cNvSpPr>
            <a:spLocks noGrp="1"/>
          </p:cNvSpPr>
          <p:nvPr>
            <p:ph type="sldNum" sz="quarter" idx="10"/>
          </p:nvPr>
        </p:nvSpPr>
        <p:spPr/>
        <p:txBody>
          <a:bodyPr/>
          <a:lstStyle/>
          <a:p>
            <a:fld id="{6A92EA98-784C-4186-AAC1-003973422341}" type="slidenum">
              <a:rPr lang="zh-TW" altLang="en-US" smtClean="0"/>
              <a:t>1</a:t>
            </a:fld>
            <a:endParaRPr lang="zh-TW" altLang="en-US"/>
          </a:p>
        </p:txBody>
      </p:sp>
    </p:spTree>
    <p:extLst>
      <p:ext uri="{BB962C8B-B14F-4D97-AF65-F5344CB8AC3E}">
        <p14:creationId xmlns:p14="http://schemas.microsoft.com/office/powerpoint/2010/main" val="90171374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圖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dirty="0"/>
          </a:p>
        </p:txBody>
      </p:sp>
      <p:sp>
        <p:nvSpPr>
          <p:cNvPr id="4" name="投影片編號版面配置區 3"/>
          <p:cNvSpPr>
            <a:spLocks noGrp="1"/>
          </p:cNvSpPr>
          <p:nvPr>
            <p:ph type="sldNum" sz="quarter" idx="10"/>
          </p:nvPr>
        </p:nvSpPr>
        <p:spPr/>
        <p:txBody>
          <a:bodyPr/>
          <a:lstStyle/>
          <a:p>
            <a:fld id="{31CA0636-E2A8-483E-9ED5-A5EF5CFB1B88}" type="slidenum">
              <a:rPr lang="zh-TW" altLang="en-US" smtClean="0"/>
              <a:t>2</a:t>
            </a:fld>
            <a:endParaRPr lang="zh-TW" altLang="en-US"/>
          </a:p>
        </p:txBody>
      </p:sp>
    </p:spTree>
    <p:extLst>
      <p:ext uri="{BB962C8B-B14F-4D97-AF65-F5344CB8AC3E}">
        <p14:creationId xmlns:p14="http://schemas.microsoft.com/office/powerpoint/2010/main" val="379087143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p:cNvSpPr>
            <a:spLocks noGrp="1"/>
          </p:cNvSpPr>
          <p:nvPr>
            <p:ph type="ctrTitle"/>
          </p:nvPr>
        </p:nvSpPr>
        <p:spPr>
          <a:xfrm>
            <a:off x="1524000" y="1122363"/>
            <a:ext cx="9144000" cy="2387600"/>
          </a:xfrm>
        </p:spPr>
        <p:txBody>
          <a:bodyPr anchor="b"/>
          <a:lstStyle>
            <a:lvl1pPr algn="ctr">
              <a:defRPr sz="6000"/>
            </a:lvl1pPr>
          </a:lstStyle>
          <a:p>
            <a:r>
              <a:rPr lang="zh-TW" altLang="en-US" smtClean="0"/>
              <a:t>按一下以編輯母片標題樣式</a:t>
            </a:r>
            <a:endParaRPr lang="zh-TW" altLang="en-US"/>
          </a:p>
        </p:txBody>
      </p:sp>
      <p:sp>
        <p:nvSpPr>
          <p:cNvPr id="3" name="副標題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TW" altLang="en-US" smtClean="0"/>
              <a:t>按一下以編輯母片副標題樣式</a:t>
            </a:r>
            <a:endParaRPr lang="zh-TW" altLang="en-US"/>
          </a:p>
        </p:txBody>
      </p:sp>
      <p:sp>
        <p:nvSpPr>
          <p:cNvPr id="4" name="日期版面配置區 3"/>
          <p:cNvSpPr>
            <a:spLocks noGrp="1"/>
          </p:cNvSpPr>
          <p:nvPr>
            <p:ph type="dt" sz="half" idx="10"/>
          </p:nvPr>
        </p:nvSpPr>
        <p:spPr/>
        <p:txBody>
          <a:bodyPr/>
          <a:lstStyle/>
          <a:p>
            <a:fld id="{A499FF72-F0A1-4BFF-841B-F2D3CF0B7BE7}" type="datetimeFigureOut">
              <a:rPr lang="zh-TW" altLang="en-US" smtClean="0"/>
              <a:t>2019/11/22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29440918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idx="1"/>
          </p:nvPr>
        </p:nvSpPr>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A499FF72-F0A1-4BFF-841B-F2D3CF0B7BE7}" type="datetimeFigureOut">
              <a:rPr lang="zh-TW" altLang="en-US" smtClean="0"/>
              <a:t>2019/11/22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215039346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p:cNvSpPr>
            <a:spLocks noGrp="1"/>
          </p:cNvSpPr>
          <p:nvPr>
            <p:ph type="title"/>
          </p:nvPr>
        </p:nvSpPr>
        <p:spPr>
          <a:xfrm>
            <a:off x="831850" y="1709738"/>
            <a:ext cx="10515600" cy="2852737"/>
          </a:xfrm>
        </p:spPr>
        <p:txBody>
          <a:bodyPr anchor="b"/>
          <a:lstStyle>
            <a:lvl1pPr>
              <a:defRPr sz="6000"/>
            </a:lvl1p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TW" altLang="en-US" smtClean="0"/>
              <a:t>按一下以編輯母片文字樣式</a:t>
            </a:r>
          </a:p>
        </p:txBody>
      </p:sp>
      <p:sp>
        <p:nvSpPr>
          <p:cNvPr id="4" name="日期版面配置區 3"/>
          <p:cNvSpPr>
            <a:spLocks noGrp="1"/>
          </p:cNvSpPr>
          <p:nvPr>
            <p:ph type="dt" sz="half" idx="10"/>
          </p:nvPr>
        </p:nvSpPr>
        <p:spPr/>
        <p:txBody>
          <a:bodyPr/>
          <a:lstStyle/>
          <a:p>
            <a:fld id="{A499FF72-F0A1-4BFF-841B-F2D3CF0B7BE7}" type="datetimeFigureOut">
              <a:rPr lang="zh-TW" altLang="en-US" smtClean="0"/>
              <a:t>2019/11/22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66059746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項物件">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內容版面配置區 2"/>
          <p:cNvSpPr>
            <a:spLocks noGrp="1"/>
          </p:cNvSpPr>
          <p:nvPr>
            <p:ph sz="half" idx="1"/>
          </p:nvPr>
        </p:nvSpPr>
        <p:spPr>
          <a:xfrm>
            <a:off x="838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內容版面配置區 3"/>
          <p:cNvSpPr>
            <a:spLocks noGrp="1"/>
          </p:cNvSpPr>
          <p:nvPr>
            <p:ph sz="half" idx="2"/>
          </p:nvPr>
        </p:nvSpPr>
        <p:spPr>
          <a:xfrm>
            <a:off x="6172200" y="1825625"/>
            <a:ext cx="5181600" cy="435133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日期版面配置區 4"/>
          <p:cNvSpPr>
            <a:spLocks noGrp="1"/>
          </p:cNvSpPr>
          <p:nvPr>
            <p:ph type="dt" sz="half" idx="10"/>
          </p:nvPr>
        </p:nvSpPr>
        <p:spPr/>
        <p:txBody>
          <a:bodyPr/>
          <a:lstStyle/>
          <a:p>
            <a:fld id="{A499FF72-F0A1-4BFF-841B-F2D3CF0B7BE7}" type="datetimeFigureOut">
              <a:rPr lang="zh-TW" altLang="en-US" smtClean="0"/>
              <a:t>2019/11/22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33864354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對">
    <p:spTree>
      <p:nvGrpSpPr>
        <p:cNvPr id="1" name=""/>
        <p:cNvGrpSpPr/>
        <p:nvPr/>
      </p:nvGrpSpPr>
      <p:grpSpPr>
        <a:xfrm>
          <a:off x="0" y="0"/>
          <a:ext cx="0" cy="0"/>
          <a:chOff x="0" y="0"/>
          <a:chExt cx="0" cy="0"/>
        </a:xfrm>
      </p:grpSpPr>
      <p:sp>
        <p:nvSpPr>
          <p:cNvPr id="2" name="標題 1"/>
          <p:cNvSpPr>
            <a:spLocks noGrp="1"/>
          </p:cNvSpPr>
          <p:nvPr>
            <p:ph type="title"/>
          </p:nvPr>
        </p:nvSpPr>
        <p:spPr>
          <a:xfrm>
            <a:off x="839788" y="365125"/>
            <a:ext cx="10515600" cy="1325563"/>
          </a:xfrm>
        </p:spPr>
        <p:txBody>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4" name="內容版面配置區 3"/>
          <p:cNvSpPr>
            <a:spLocks noGrp="1"/>
          </p:cNvSpPr>
          <p:nvPr>
            <p:ph sz="half" idx="2"/>
          </p:nvPr>
        </p:nvSpPr>
        <p:spPr>
          <a:xfrm>
            <a:off x="839788" y="2505075"/>
            <a:ext cx="5157787"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5" name="文字版面配置區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smtClean="0"/>
              <a:t>按一下以編輯母片文字樣式</a:t>
            </a:r>
          </a:p>
        </p:txBody>
      </p:sp>
      <p:sp>
        <p:nvSpPr>
          <p:cNvPr id="6" name="內容版面配置區 5"/>
          <p:cNvSpPr>
            <a:spLocks noGrp="1"/>
          </p:cNvSpPr>
          <p:nvPr>
            <p:ph sz="quarter" idx="4"/>
          </p:nvPr>
        </p:nvSpPr>
        <p:spPr>
          <a:xfrm>
            <a:off x="6172200" y="2505075"/>
            <a:ext cx="5183188" cy="3684588"/>
          </a:xfrm>
        </p:spPr>
        <p:txBody>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7" name="日期版面配置區 6"/>
          <p:cNvSpPr>
            <a:spLocks noGrp="1"/>
          </p:cNvSpPr>
          <p:nvPr>
            <p:ph type="dt" sz="half" idx="10"/>
          </p:nvPr>
        </p:nvSpPr>
        <p:spPr/>
        <p:txBody>
          <a:bodyPr/>
          <a:lstStyle/>
          <a:p>
            <a:fld id="{A499FF72-F0A1-4BFF-841B-F2D3CF0B7BE7}" type="datetimeFigureOut">
              <a:rPr lang="zh-TW" altLang="en-US" smtClean="0"/>
              <a:t>2019/11/22</a:t>
            </a:fld>
            <a:endParaRPr lang="zh-TW" altLang="en-US"/>
          </a:p>
        </p:txBody>
      </p:sp>
      <p:sp>
        <p:nvSpPr>
          <p:cNvPr id="8" name="頁尾版面配置區 7"/>
          <p:cNvSpPr>
            <a:spLocks noGrp="1"/>
          </p:cNvSpPr>
          <p:nvPr>
            <p:ph type="ftr" sz="quarter" idx="11"/>
          </p:nvPr>
        </p:nvSpPr>
        <p:spPr/>
        <p:txBody>
          <a:bodyPr/>
          <a:lstStyle/>
          <a:p>
            <a:endParaRPr lang="zh-TW" altLang="en-US"/>
          </a:p>
        </p:txBody>
      </p:sp>
      <p:sp>
        <p:nvSpPr>
          <p:cNvPr id="9" name="投影片編號版面配置區 8"/>
          <p:cNvSpPr>
            <a:spLocks noGrp="1"/>
          </p:cNvSpPr>
          <p:nvPr>
            <p:ph type="sldNum" sz="quarter" idx="12"/>
          </p:nvPr>
        </p:nvSpPr>
        <p:spPr/>
        <p:txBody>
          <a:body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243709710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日期版面配置區 2"/>
          <p:cNvSpPr>
            <a:spLocks noGrp="1"/>
          </p:cNvSpPr>
          <p:nvPr>
            <p:ph type="dt" sz="half" idx="10"/>
          </p:nvPr>
        </p:nvSpPr>
        <p:spPr/>
        <p:txBody>
          <a:bodyPr/>
          <a:lstStyle/>
          <a:p>
            <a:fld id="{A499FF72-F0A1-4BFF-841B-F2D3CF0B7BE7}" type="datetimeFigureOut">
              <a:rPr lang="zh-TW" altLang="en-US" smtClean="0"/>
              <a:t>2019/11/22</a:t>
            </a:fld>
            <a:endParaRPr lang="zh-TW" altLang="en-US"/>
          </a:p>
        </p:txBody>
      </p:sp>
      <p:sp>
        <p:nvSpPr>
          <p:cNvPr id="4" name="頁尾版面配置區 3"/>
          <p:cNvSpPr>
            <a:spLocks noGrp="1"/>
          </p:cNvSpPr>
          <p:nvPr>
            <p:ph type="ftr" sz="quarter" idx="11"/>
          </p:nvPr>
        </p:nvSpPr>
        <p:spPr/>
        <p:txBody>
          <a:bodyPr/>
          <a:lstStyle/>
          <a:p>
            <a:endParaRPr lang="zh-TW" altLang="en-US"/>
          </a:p>
        </p:txBody>
      </p:sp>
      <p:sp>
        <p:nvSpPr>
          <p:cNvPr id="5" name="投影片編號版面配置區 4"/>
          <p:cNvSpPr>
            <a:spLocks noGrp="1"/>
          </p:cNvSpPr>
          <p:nvPr>
            <p:ph type="sldNum" sz="quarter" idx="12"/>
          </p:nvPr>
        </p:nvSpPr>
        <p:spPr/>
        <p:txBody>
          <a:body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17450533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p:cNvSpPr>
            <a:spLocks noGrp="1"/>
          </p:cNvSpPr>
          <p:nvPr>
            <p:ph type="dt" sz="half" idx="10"/>
          </p:nvPr>
        </p:nvSpPr>
        <p:spPr/>
        <p:txBody>
          <a:bodyPr/>
          <a:lstStyle/>
          <a:p>
            <a:fld id="{A499FF72-F0A1-4BFF-841B-F2D3CF0B7BE7}" type="datetimeFigureOut">
              <a:rPr lang="zh-TW" altLang="en-US" smtClean="0"/>
              <a:t>2019/11/22</a:t>
            </a:fld>
            <a:endParaRPr lang="zh-TW" altLang="en-US"/>
          </a:p>
        </p:txBody>
      </p:sp>
      <p:sp>
        <p:nvSpPr>
          <p:cNvPr id="3" name="頁尾版面配置區 2"/>
          <p:cNvSpPr>
            <a:spLocks noGrp="1"/>
          </p:cNvSpPr>
          <p:nvPr>
            <p:ph type="ftr" sz="quarter" idx="11"/>
          </p:nvPr>
        </p:nvSpPr>
        <p:spPr/>
        <p:txBody>
          <a:bodyPr/>
          <a:lstStyle/>
          <a:p>
            <a:endParaRPr lang="zh-TW" altLang="en-US"/>
          </a:p>
        </p:txBody>
      </p:sp>
      <p:sp>
        <p:nvSpPr>
          <p:cNvPr id="4" name="投影片編號版面配置區 3"/>
          <p:cNvSpPr>
            <a:spLocks noGrp="1"/>
          </p:cNvSpPr>
          <p:nvPr>
            <p:ph type="sldNum" sz="quarter" idx="12"/>
          </p:nvPr>
        </p:nvSpPr>
        <p:spPr/>
        <p:txBody>
          <a:body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203507765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內容版面配置區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A499FF72-F0A1-4BFF-841B-F2D3CF0B7BE7}" type="datetimeFigureOut">
              <a:rPr lang="zh-TW" altLang="en-US" smtClean="0"/>
              <a:t>2019/11/22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141240305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p:cNvSpPr>
            <a:spLocks noGrp="1"/>
          </p:cNvSpPr>
          <p:nvPr>
            <p:ph type="title"/>
          </p:nvPr>
        </p:nvSpPr>
        <p:spPr>
          <a:xfrm>
            <a:off x="839788" y="457200"/>
            <a:ext cx="3932237" cy="1600200"/>
          </a:xfrm>
        </p:spPr>
        <p:txBody>
          <a:bodyPr anchor="b"/>
          <a:lstStyle>
            <a:lvl1pPr>
              <a:defRPr sz="3200"/>
            </a:lvl1pPr>
          </a:lstStyle>
          <a:p>
            <a:r>
              <a:rPr lang="zh-TW" altLang="en-US" smtClean="0"/>
              <a:t>按一下以編輯母片標題樣式</a:t>
            </a:r>
            <a:endParaRPr lang="zh-TW" altLang="en-US"/>
          </a:p>
        </p:txBody>
      </p:sp>
      <p:sp>
        <p:nvSpPr>
          <p:cNvPr id="3" name="圖片版面配置區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TW" altLang="en-US"/>
          </a:p>
        </p:txBody>
      </p:sp>
      <p:sp>
        <p:nvSpPr>
          <p:cNvPr id="4" name="文字版面配置區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TW" altLang="en-US" smtClean="0"/>
              <a:t>按一下以編輯母片文字樣式</a:t>
            </a:r>
          </a:p>
        </p:txBody>
      </p:sp>
      <p:sp>
        <p:nvSpPr>
          <p:cNvPr id="5" name="日期版面配置區 4"/>
          <p:cNvSpPr>
            <a:spLocks noGrp="1"/>
          </p:cNvSpPr>
          <p:nvPr>
            <p:ph type="dt" sz="half" idx="10"/>
          </p:nvPr>
        </p:nvSpPr>
        <p:spPr/>
        <p:txBody>
          <a:bodyPr/>
          <a:lstStyle/>
          <a:p>
            <a:fld id="{A499FF72-F0A1-4BFF-841B-F2D3CF0B7BE7}" type="datetimeFigureOut">
              <a:rPr lang="zh-TW" altLang="en-US" smtClean="0"/>
              <a:t>2019/11/22</a:t>
            </a:fld>
            <a:endParaRPr lang="zh-TW" altLang="en-US"/>
          </a:p>
        </p:txBody>
      </p:sp>
      <p:sp>
        <p:nvSpPr>
          <p:cNvPr id="6" name="頁尾版面配置區 5"/>
          <p:cNvSpPr>
            <a:spLocks noGrp="1"/>
          </p:cNvSpPr>
          <p:nvPr>
            <p:ph type="ftr" sz="quarter" idx="11"/>
          </p:nvPr>
        </p:nvSpPr>
        <p:spPr/>
        <p:txBody>
          <a:bodyPr/>
          <a:lstStyle/>
          <a:p>
            <a:endParaRPr lang="zh-TW" altLang="en-US"/>
          </a:p>
        </p:txBody>
      </p:sp>
      <p:sp>
        <p:nvSpPr>
          <p:cNvPr id="7" name="投影片編號版面配置區 6"/>
          <p:cNvSpPr>
            <a:spLocks noGrp="1"/>
          </p:cNvSpPr>
          <p:nvPr>
            <p:ph type="sldNum" sz="quarter" idx="12"/>
          </p:nvPr>
        </p:nvSpPr>
        <p:spPr/>
        <p:txBody>
          <a:body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153721590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p:cNvSpPr>
            <a:spLocks noGrp="1"/>
          </p:cNvSpPr>
          <p:nvPr>
            <p:ph type="title"/>
          </p:nvPr>
        </p:nvSpPr>
        <p:spPr/>
        <p:txBody>
          <a:bodyPr/>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A499FF72-F0A1-4BFF-841B-F2D3CF0B7BE7}" type="datetimeFigureOut">
              <a:rPr lang="zh-TW" altLang="en-US" smtClean="0"/>
              <a:t>2019/11/22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159076025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p:cNvSpPr>
            <a:spLocks noGrp="1"/>
          </p:cNvSpPr>
          <p:nvPr>
            <p:ph type="title" orient="vert"/>
          </p:nvPr>
        </p:nvSpPr>
        <p:spPr>
          <a:xfrm>
            <a:off x="8724900" y="365125"/>
            <a:ext cx="2628900" cy="5811838"/>
          </a:xfrm>
        </p:spPr>
        <p:txBody>
          <a:bodyPr vert="eaVert"/>
          <a:lstStyle/>
          <a:p>
            <a:r>
              <a:rPr lang="zh-TW" altLang="en-US" smtClean="0"/>
              <a:t>按一下以編輯母片標題樣式</a:t>
            </a:r>
            <a:endParaRPr lang="zh-TW" altLang="en-US"/>
          </a:p>
        </p:txBody>
      </p:sp>
      <p:sp>
        <p:nvSpPr>
          <p:cNvPr id="3" name="直排文字版面配置區 2"/>
          <p:cNvSpPr>
            <a:spLocks noGrp="1"/>
          </p:cNvSpPr>
          <p:nvPr>
            <p:ph type="body" orient="vert" idx="1"/>
          </p:nvPr>
        </p:nvSpPr>
        <p:spPr>
          <a:xfrm>
            <a:off x="838200" y="365125"/>
            <a:ext cx="7734300" cy="5811838"/>
          </a:xfrm>
        </p:spPr>
        <p:txBody>
          <a:bodyPr vert="eaVert"/>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10"/>
          </p:nvPr>
        </p:nvSpPr>
        <p:spPr/>
        <p:txBody>
          <a:bodyPr/>
          <a:lstStyle/>
          <a:p>
            <a:fld id="{A499FF72-F0A1-4BFF-841B-F2D3CF0B7BE7}" type="datetimeFigureOut">
              <a:rPr lang="zh-TW" altLang="en-US" smtClean="0"/>
              <a:t>2019/11/22</a:t>
            </a:fld>
            <a:endParaRPr lang="zh-TW" altLang="en-US"/>
          </a:p>
        </p:txBody>
      </p:sp>
      <p:sp>
        <p:nvSpPr>
          <p:cNvPr id="5" name="頁尾版面配置區 4"/>
          <p:cNvSpPr>
            <a:spLocks noGrp="1"/>
          </p:cNvSpPr>
          <p:nvPr>
            <p:ph type="ftr" sz="quarter" idx="11"/>
          </p:nvPr>
        </p:nvSpPr>
        <p:spPr/>
        <p:txBody>
          <a:bodyPr/>
          <a:lstStyle/>
          <a:p>
            <a:endParaRPr lang="zh-TW" altLang="en-US"/>
          </a:p>
        </p:txBody>
      </p:sp>
      <p:sp>
        <p:nvSpPr>
          <p:cNvPr id="6" name="投影片編號版面配置區 5"/>
          <p:cNvSpPr>
            <a:spLocks noGrp="1"/>
          </p:cNvSpPr>
          <p:nvPr>
            <p:ph type="sldNum" sz="quarter" idx="12"/>
          </p:nvPr>
        </p:nvSpPr>
        <p:spPr/>
        <p:txBody>
          <a:body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389454010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TW" altLang="en-US" smtClean="0"/>
              <a:t>按一下以編輯母片標題樣式</a:t>
            </a:r>
            <a:endParaRPr lang="zh-TW" altLang="en-US"/>
          </a:p>
        </p:txBody>
      </p:sp>
      <p:sp>
        <p:nvSpPr>
          <p:cNvPr id="3" name="文字版面配置區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TW" altLang="en-US" smtClean="0"/>
              <a:t>按一下以編輯母片文字樣式</a:t>
            </a:r>
          </a:p>
          <a:p>
            <a:pPr lvl="1"/>
            <a:r>
              <a:rPr lang="zh-TW" altLang="en-US" smtClean="0"/>
              <a:t>第二層</a:t>
            </a:r>
          </a:p>
          <a:p>
            <a:pPr lvl="2"/>
            <a:r>
              <a:rPr lang="zh-TW" altLang="en-US" smtClean="0"/>
              <a:t>第三層</a:t>
            </a:r>
          </a:p>
          <a:p>
            <a:pPr lvl="3"/>
            <a:r>
              <a:rPr lang="zh-TW" altLang="en-US" smtClean="0"/>
              <a:t>第四層</a:t>
            </a:r>
          </a:p>
          <a:p>
            <a:pPr lvl="4"/>
            <a:r>
              <a:rPr lang="zh-TW" altLang="en-US" smtClean="0"/>
              <a:t>第五層</a:t>
            </a:r>
            <a:endParaRPr lang="zh-TW" altLang="en-US"/>
          </a:p>
        </p:txBody>
      </p:sp>
      <p:sp>
        <p:nvSpPr>
          <p:cNvPr id="4" name="日期版面配置區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499FF72-F0A1-4BFF-841B-F2D3CF0B7BE7}" type="datetimeFigureOut">
              <a:rPr lang="zh-TW" altLang="en-US" smtClean="0"/>
              <a:t>2019/11/22</a:t>
            </a:fld>
            <a:endParaRPr lang="zh-TW" altLang="en-US"/>
          </a:p>
        </p:txBody>
      </p:sp>
      <p:sp>
        <p:nvSpPr>
          <p:cNvPr id="5" name="頁尾版面配置區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TW" altLang="en-US"/>
          </a:p>
        </p:txBody>
      </p:sp>
      <p:sp>
        <p:nvSpPr>
          <p:cNvPr id="6" name="投影片編號版面配置區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2DA77B6-9371-4ED4-B0D0-FB1FA8BF39A6}" type="slidenum">
              <a:rPr lang="zh-TW" altLang="en-US" smtClean="0"/>
              <a:t>‹#›</a:t>
            </a:fld>
            <a:endParaRPr lang="zh-TW" altLang="en-US"/>
          </a:p>
        </p:txBody>
      </p:sp>
    </p:spTree>
    <p:extLst>
      <p:ext uri="{BB962C8B-B14F-4D97-AF65-F5344CB8AC3E}">
        <p14:creationId xmlns:p14="http://schemas.microsoft.com/office/powerpoint/2010/main" val="22662383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png"/></Relationships>
</file>

<file path=ppt/slides/_rels/slide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worldweatheronline.com/sao-tome-weather-averages/sao-tome/st.aspx"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文字方塊 3"/>
          <p:cNvSpPr txBox="1"/>
          <p:nvPr/>
        </p:nvSpPr>
        <p:spPr>
          <a:xfrm>
            <a:off x="2492054" y="5541442"/>
            <a:ext cx="7751332" cy="387286"/>
          </a:xfrm>
          <a:prstGeom prst="rect">
            <a:avLst/>
          </a:prstGeom>
          <a:noFill/>
        </p:spPr>
        <p:txBody>
          <a:bodyPr wrap="square" rtlCol="0">
            <a:spAutoFit/>
          </a:bodyPr>
          <a:lstStyle/>
          <a:p>
            <a:pPr>
              <a:lnSpc>
                <a:spcPts val="2300"/>
              </a:lnSpc>
            </a:pPr>
            <a:r>
              <a:rPr lang="en-US" altLang="zh-TW" b="1" dirty="0" smtClean="0">
                <a:solidFill>
                  <a:prstClr val="black"/>
                </a:solidFill>
                <a:latin typeface="Times New Roman"/>
                <a:ea typeface="標楷體"/>
              </a:rPr>
              <a:t>Figure S1. Time </a:t>
            </a:r>
            <a:r>
              <a:rPr lang="en-US" altLang="zh-TW" b="1" dirty="0">
                <a:solidFill>
                  <a:prstClr val="black"/>
                </a:solidFill>
                <a:latin typeface="Times New Roman"/>
                <a:ea typeface="標楷體"/>
              </a:rPr>
              <a:t>chart of malaria interventions in STP from 2003 to </a:t>
            </a:r>
            <a:r>
              <a:rPr lang="en-US" altLang="zh-TW" b="1" dirty="0" smtClean="0">
                <a:solidFill>
                  <a:prstClr val="black"/>
                </a:solidFill>
                <a:latin typeface="Times New Roman"/>
                <a:ea typeface="標楷體"/>
              </a:rPr>
              <a:t>2016</a:t>
            </a:r>
            <a:endParaRPr lang="en-US" altLang="zh-TW" b="1" dirty="0">
              <a:solidFill>
                <a:prstClr val="black"/>
              </a:solidFill>
              <a:latin typeface="Times New Roman"/>
              <a:ea typeface="標楷體"/>
            </a:endParaRPr>
          </a:p>
        </p:txBody>
      </p:sp>
      <p:pic>
        <p:nvPicPr>
          <p:cNvPr id="11" name="圖片 10"/>
          <p:cNvPicPr>
            <a:picLocks noChangeAspect="1"/>
          </p:cNvPicPr>
          <p:nvPr/>
        </p:nvPicPr>
        <p:blipFill>
          <a:blip r:embed="rId3"/>
          <a:stretch>
            <a:fillRect/>
          </a:stretch>
        </p:blipFill>
        <p:spPr>
          <a:xfrm>
            <a:off x="0" y="1225556"/>
            <a:ext cx="12192000" cy="2481320"/>
          </a:xfrm>
          <a:prstGeom prst="rect">
            <a:avLst/>
          </a:prstGeom>
        </p:spPr>
      </p:pic>
      <p:pic>
        <p:nvPicPr>
          <p:cNvPr id="12" name="圖片 11"/>
          <p:cNvPicPr>
            <a:picLocks noChangeAspect="1"/>
          </p:cNvPicPr>
          <p:nvPr/>
        </p:nvPicPr>
        <p:blipFill rotWithShape="1">
          <a:blip r:embed="rId4"/>
          <a:srcRect b="21562"/>
          <a:stretch/>
        </p:blipFill>
        <p:spPr>
          <a:xfrm>
            <a:off x="2212946" y="4079937"/>
            <a:ext cx="8309548" cy="1088444"/>
          </a:xfrm>
          <a:prstGeom prst="rect">
            <a:avLst/>
          </a:prstGeom>
          <a:ln>
            <a:solidFill>
              <a:sysClr val="window" lastClr="FFFFFF">
                <a:lumMod val="75000"/>
              </a:sysClr>
            </a:solidFill>
          </a:ln>
        </p:spPr>
      </p:pic>
    </p:spTree>
    <p:extLst>
      <p:ext uri="{BB962C8B-B14F-4D97-AF65-F5344CB8AC3E}">
        <p14:creationId xmlns:p14="http://schemas.microsoft.com/office/powerpoint/2010/main" val="244898562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圖表 3"/>
          <p:cNvGraphicFramePr>
            <a:graphicFrameLocks/>
          </p:cNvGraphicFramePr>
          <p:nvPr>
            <p:extLst>
              <p:ext uri="{D42A27DB-BD31-4B8C-83A1-F6EECF244321}">
                <p14:modId xmlns:p14="http://schemas.microsoft.com/office/powerpoint/2010/main" val="3845388891"/>
              </p:ext>
            </p:extLst>
          </p:nvPr>
        </p:nvGraphicFramePr>
        <p:xfrm>
          <a:off x="1200838" y="139485"/>
          <a:ext cx="10391893" cy="6198838"/>
        </p:xfrm>
        <a:graphic>
          <a:graphicData uri="http://schemas.openxmlformats.org/drawingml/2006/chart">
            <c:chart xmlns:c="http://schemas.openxmlformats.org/drawingml/2006/chart" xmlns:r="http://schemas.openxmlformats.org/officeDocument/2006/relationships" r:id="rId3"/>
          </a:graphicData>
        </a:graphic>
      </p:graphicFrame>
      <p:sp>
        <p:nvSpPr>
          <p:cNvPr id="3" name="文字方塊 2"/>
          <p:cNvSpPr txBox="1"/>
          <p:nvPr/>
        </p:nvSpPr>
        <p:spPr>
          <a:xfrm>
            <a:off x="2701413" y="6338323"/>
            <a:ext cx="7390741" cy="338554"/>
          </a:xfrm>
          <a:prstGeom prst="rect">
            <a:avLst/>
          </a:prstGeom>
          <a:noFill/>
        </p:spPr>
        <p:txBody>
          <a:bodyPr wrap="none" rtlCol="0">
            <a:spAutoFit/>
          </a:bodyPr>
          <a:lstStyle/>
          <a:p>
            <a:r>
              <a:rPr lang="en-US" altLang="zh-TW" sz="1600" b="1" dirty="0">
                <a:latin typeface="Times New Roman" panose="02020603050405020304" pitchFamily="18" charset="0"/>
                <a:cs typeface="Times New Roman" panose="02020603050405020304" pitchFamily="18" charset="0"/>
              </a:rPr>
              <a:t>Figure S2. Malaria case numbers and incidence rate</a:t>
            </a:r>
            <a:r>
              <a:rPr lang="zh-TW" altLang="en-US" sz="1600" b="1" dirty="0">
                <a:latin typeface="Times New Roman" panose="02020603050405020304" pitchFamily="18" charset="0"/>
                <a:cs typeface="Times New Roman" panose="02020603050405020304" pitchFamily="18" charset="0"/>
              </a:rPr>
              <a:t> </a:t>
            </a:r>
            <a:r>
              <a:rPr lang="en-US" altLang="zh-TW" sz="1600" b="1" dirty="0">
                <a:latin typeface="Times New Roman" panose="02020603050405020304" pitchFamily="18" charset="0"/>
                <a:cs typeface="Times New Roman" panose="02020603050405020304" pitchFamily="18" charset="0"/>
              </a:rPr>
              <a:t>in </a:t>
            </a:r>
            <a:r>
              <a:rPr lang="en-US" altLang="zh-TW" sz="1600" b="1" dirty="0">
                <a:latin typeface="Times New Roman" panose="02020603050405020304" pitchFamily="18" charset="0"/>
                <a:cs typeface="Times New Roman" panose="02020603050405020304" pitchFamily="18" charset="0"/>
              </a:rPr>
              <a:t>Príncipe </a:t>
            </a:r>
            <a:r>
              <a:rPr lang="en-US" altLang="zh-TW" sz="1600" b="1" dirty="0" smtClean="0">
                <a:latin typeface="Times New Roman" panose="02020603050405020304" pitchFamily="18" charset="0"/>
                <a:cs typeface="Times New Roman" panose="02020603050405020304" pitchFamily="18" charset="0"/>
              </a:rPr>
              <a:t>from 2003 to 2016</a:t>
            </a:r>
            <a:endParaRPr lang="zh-TW" altLang="en-US" sz="1600"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69074461"/>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矩形 4"/>
          <p:cNvSpPr/>
          <p:nvPr/>
        </p:nvSpPr>
        <p:spPr>
          <a:xfrm>
            <a:off x="3133446" y="5006852"/>
            <a:ext cx="6200125" cy="1851148"/>
          </a:xfrm>
          <a:prstGeom prst="rect">
            <a:avLst/>
          </a:prstGeom>
        </p:spPr>
        <p:txBody>
          <a:bodyPr wrap="square">
            <a:spAutoFit/>
          </a:bodyPr>
          <a:lstStyle/>
          <a:p>
            <a:pPr algn="just"/>
            <a:r>
              <a:rPr lang="en-US" altLang="zh-TW" sz="1143" b="1" kern="100" dirty="0">
                <a:latin typeface="Times New Roman" panose="02020603050405020304" pitchFamily="18" charset="0"/>
                <a:cs typeface="Times New Roman" panose="02020603050405020304" pitchFamily="18" charset="0"/>
              </a:rPr>
              <a:t>Figure S3. Monthly </a:t>
            </a:r>
            <a:r>
              <a:rPr lang="en-US" altLang="zh-TW" sz="1143" b="1" kern="100" dirty="0" smtClean="0">
                <a:latin typeface="Times New Roman" panose="02020603050405020304" pitchFamily="18" charset="0"/>
                <a:cs typeface="Times New Roman" panose="02020603050405020304" pitchFamily="18" charset="0"/>
              </a:rPr>
              <a:t>rainfall</a:t>
            </a:r>
            <a:r>
              <a:rPr lang="zh-TW" altLang="en-US" sz="1143" b="1" kern="100" dirty="0" smtClean="0">
                <a:latin typeface="Times New Roman" panose="02020603050405020304" pitchFamily="18" charset="0"/>
                <a:cs typeface="Times New Roman" panose="02020603050405020304" pitchFamily="18" charset="0"/>
              </a:rPr>
              <a:t> </a:t>
            </a:r>
            <a:r>
              <a:rPr lang="en-US" altLang="zh-TW" sz="1143" b="1" kern="100" dirty="0" smtClean="0">
                <a:latin typeface="Times New Roman" panose="02020603050405020304" pitchFamily="18" charset="0"/>
                <a:cs typeface="Times New Roman" panose="02020603050405020304" pitchFamily="18" charset="0"/>
              </a:rPr>
              <a:t>and </a:t>
            </a:r>
            <a:r>
              <a:rPr lang="en-US" altLang="zh-TW" sz="1143" b="1" kern="100" dirty="0">
                <a:latin typeface="Times New Roman" panose="02020603050405020304" pitchFamily="18" charset="0"/>
                <a:cs typeface="Times New Roman" panose="02020603050405020304" pitchFamily="18" charset="0"/>
              </a:rPr>
              <a:t>malaria incidence rate in</a:t>
            </a:r>
            <a:r>
              <a:rPr lang="zh-TW" altLang="en-US" sz="1143" b="1" kern="100" dirty="0">
                <a:latin typeface="Times New Roman" panose="02020603050405020304" pitchFamily="18" charset="0"/>
                <a:cs typeface="Times New Roman" panose="02020603050405020304" pitchFamily="18" charset="0"/>
              </a:rPr>
              <a:t> </a:t>
            </a:r>
            <a:r>
              <a:rPr lang="en-US" altLang="zh-TW" sz="1143" b="1" kern="100" dirty="0">
                <a:latin typeface="Times New Roman" panose="02020603050405020304" pitchFamily="18" charset="0"/>
                <a:cs typeface="Times New Roman" panose="02020603050405020304" pitchFamily="18" charset="0"/>
              </a:rPr>
              <a:t>STP from 2010 to 2016</a:t>
            </a:r>
          </a:p>
          <a:p>
            <a:r>
              <a:rPr lang="en-US" altLang="zh-TW" sz="1143" dirty="0">
                <a:latin typeface="Times New Roman" panose="02020603050405020304" pitchFamily="18" charset="0"/>
                <a:cs typeface="Times New Roman" panose="02020603050405020304" pitchFamily="18" charset="0"/>
              </a:rPr>
              <a:t>Dry season (Jun.-Sep.), rainy season (Jan.</a:t>
            </a:r>
            <a:r>
              <a:rPr lang="en-US" altLang="zh-TW" sz="1143" dirty="0"/>
              <a:t>-</a:t>
            </a:r>
            <a:r>
              <a:rPr lang="en-US" altLang="zh-TW" sz="1143" dirty="0">
                <a:latin typeface="Times New Roman" panose="02020603050405020304" pitchFamily="18" charset="0"/>
                <a:cs typeface="Times New Roman" panose="02020603050405020304" pitchFamily="18" charset="0"/>
              </a:rPr>
              <a:t>May.), and heavy rain season (Oct.</a:t>
            </a:r>
            <a:r>
              <a:rPr lang="en-US" altLang="zh-TW" sz="1143" dirty="0"/>
              <a:t>-</a:t>
            </a:r>
            <a:r>
              <a:rPr lang="en-US" altLang="zh-TW" sz="1143" dirty="0">
                <a:latin typeface="Times New Roman" panose="02020603050405020304" pitchFamily="18" charset="0"/>
                <a:cs typeface="Times New Roman" panose="02020603050405020304" pitchFamily="18" charset="0"/>
              </a:rPr>
              <a:t>Dec.) are categorized according to the average rainfall </a:t>
            </a:r>
            <a:r>
              <a:rPr lang="en-US" altLang="zh-TW" sz="1143" dirty="0" smtClean="0">
                <a:latin typeface="Times New Roman" panose="02020603050405020304" pitchFamily="18" charset="0"/>
                <a:cs typeface="Times New Roman" panose="02020603050405020304" pitchFamily="18" charset="0"/>
              </a:rPr>
              <a:t>in </a:t>
            </a:r>
            <a:r>
              <a:rPr lang="en-US" altLang="zh-TW" sz="1143" dirty="0">
                <a:latin typeface="Times New Roman" panose="02020603050405020304" pitchFamily="18" charset="0"/>
                <a:cs typeface="Times New Roman" panose="02020603050405020304" pitchFamily="18" charset="0"/>
              </a:rPr>
              <a:t>STP (data of rainfall </a:t>
            </a:r>
            <a:r>
              <a:rPr lang="en-US" altLang="zh-TW" sz="1143" dirty="0" smtClean="0">
                <a:latin typeface="Times New Roman" panose="02020603050405020304" pitchFamily="18" charset="0"/>
                <a:cs typeface="Times New Roman" panose="02020603050405020304" pitchFamily="18" charset="0"/>
              </a:rPr>
              <a:t>is </a:t>
            </a:r>
            <a:r>
              <a:rPr lang="en-US" altLang="zh-TW" sz="1143" dirty="0">
                <a:latin typeface="Times New Roman" panose="02020603050405020304" pitchFamily="18" charset="0"/>
                <a:cs typeface="Times New Roman" panose="02020603050405020304" pitchFamily="18" charset="0"/>
              </a:rPr>
              <a:t>retrieved from the online </a:t>
            </a:r>
            <a:r>
              <a:rPr lang="en-US" altLang="zh-TW" sz="1143" dirty="0" smtClean="0">
                <a:latin typeface="Times New Roman" panose="02020603050405020304" pitchFamily="18" charset="0"/>
                <a:cs typeface="Times New Roman" panose="02020603050405020304" pitchFamily="18" charset="0"/>
              </a:rPr>
              <a:t>resource</a:t>
            </a:r>
            <a:r>
              <a:rPr lang="zh-TW" altLang="en-US" sz="1143" dirty="0">
                <a:latin typeface="Times New Roman" panose="02020603050405020304" pitchFamily="18" charset="0"/>
                <a:cs typeface="Times New Roman" panose="02020603050405020304" pitchFamily="18" charset="0"/>
              </a:rPr>
              <a:t> </a:t>
            </a:r>
            <a:r>
              <a:rPr lang="en-US" altLang="zh-TW" sz="1143" dirty="0" smtClean="0">
                <a:latin typeface="Times New Roman" panose="02020603050405020304" pitchFamily="18" charset="0"/>
                <a:cs typeface="Times New Roman" panose="02020603050405020304" pitchFamily="18" charset="0"/>
              </a:rPr>
              <a:t>(</a:t>
            </a:r>
            <a:r>
              <a:rPr lang="en-US" altLang="zh-TW" sz="1143" u="sng" dirty="0" smtClean="0">
                <a:latin typeface="Times New Roman" panose="02020603050405020304" pitchFamily="18" charset="0"/>
                <a:cs typeface="Times New Roman" panose="02020603050405020304" pitchFamily="18" charset="0"/>
                <a:hlinkClick r:id="rId2"/>
              </a:rPr>
              <a:t>https</a:t>
            </a:r>
            <a:r>
              <a:rPr lang="en-US" altLang="zh-TW" sz="1143" u="sng" dirty="0">
                <a:latin typeface="Times New Roman" panose="02020603050405020304" pitchFamily="18" charset="0"/>
                <a:cs typeface="Times New Roman" panose="02020603050405020304" pitchFamily="18" charset="0"/>
                <a:hlinkClick r:id="rId2"/>
              </a:rPr>
              <a:t>://</a:t>
            </a:r>
            <a:r>
              <a:rPr lang="en-US" altLang="zh-TW" sz="1143" u="sng" dirty="0" smtClean="0">
                <a:latin typeface="Times New Roman" panose="02020603050405020304" pitchFamily="18" charset="0"/>
                <a:cs typeface="Times New Roman" panose="02020603050405020304" pitchFamily="18" charset="0"/>
                <a:hlinkClick r:id="rId2"/>
              </a:rPr>
              <a:t>www.worldweatheronline.com/sao-tome-weather-averages/sao-tome/st.aspx</a:t>
            </a:r>
            <a:r>
              <a:rPr lang="en-US" altLang="zh-TW" sz="1143" dirty="0">
                <a:latin typeface="Times New Roman" panose="02020603050405020304" pitchFamily="18" charset="0"/>
                <a:cs typeface="Times New Roman" panose="02020603050405020304" pitchFamily="18" charset="0"/>
              </a:rPr>
              <a:t>). Rainfall has a lagging effect to malaria cases due to mosquito breeding cycle and incubation time of parasites in vector and human. The peak incidence usually appears in June which is the end of rainy season and the start of dry season. The lowest incidence appears at the end of dry season which is from August to September. Moreover, if the monthly incidence rate is not controlled under 0.25% (red line) at the end of the year, the epidemic could be extended to the upcoming year.</a:t>
            </a:r>
            <a:endParaRPr lang="zh-TW" altLang="zh-TW" sz="1143" dirty="0">
              <a:latin typeface="Times New Roman" panose="02020603050405020304" pitchFamily="18" charset="0"/>
              <a:cs typeface="Times New Roman" panose="02020603050405020304" pitchFamily="18" charset="0"/>
            </a:endParaRPr>
          </a:p>
          <a:p>
            <a:pPr algn="just"/>
            <a:endParaRPr lang="zh-TW" altLang="zh-TW" sz="1143" kern="100" dirty="0">
              <a:latin typeface="Calibri" panose="020F0502020204030204" pitchFamily="34" charset="0"/>
              <a:cs typeface="Times New Roman" panose="02020603050405020304" pitchFamily="18" charset="0"/>
            </a:endParaRPr>
          </a:p>
        </p:txBody>
      </p:sp>
      <p:pic>
        <p:nvPicPr>
          <p:cNvPr id="4" name="圖片 3"/>
          <p:cNvPicPr>
            <a:picLocks noChangeAspect="1"/>
          </p:cNvPicPr>
          <p:nvPr/>
        </p:nvPicPr>
        <p:blipFill>
          <a:blip r:embed="rId3"/>
          <a:stretch>
            <a:fillRect/>
          </a:stretch>
        </p:blipFill>
        <p:spPr>
          <a:xfrm>
            <a:off x="2901615" y="77119"/>
            <a:ext cx="6676840" cy="4929734"/>
          </a:xfrm>
          <a:prstGeom prst="rect">
            <a:avLst/>
          </a:prstGeom>
        </p:spPr>
      </p:pic>
    </p:spTree>
    <p:extLst>
      <p:ext uri="{BB962C8B-B14F-4D97-AF65-F5344CB8AC3E}">
        <p14:creationId xmlns:p14="http://schemas.microsoft.com/office/powerpoint/2010/main" val="2977562828"/>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104</TotalTime>
  <Words>206</Words>
  <Application>Microsoft Office PowerPoint</Application>
  <PresentationFormat>寬螢幕</PresentationFormat>
  <Paragraphs>14</Paragraphs>
  <Slides>3</Slides>
  <Notes>2</Notes>
  <HiddenSlides>0</HiddenSlides>
  <MMClips>0</MMClips>
  <ScaleCrop>false</ScaleCrop>
  <HeadingPairs>
    <vt:vector size="6" baseType="variant">
      <vt:variant>
        <vt:lpstr>使用字型</vt:lpstr>
      </vt:variant>
      <vt:variant>
        <vt:i4>6</vt:i4>
      </vt:variant>
      <vt:variant>
        <vt:lpstr>佈景主題</vt:lpstr>
      </vt:variant>
      <vt:variant>
        <vt:i4>1</vt:i4>
      </vt:variant>
      <vt:variant>
        <vt:lpstr>投影片標題</vt:lpstr>
      </vt:variant>
      <vt:variant>
        <vt:i4>3</vt:i4>
      </vt:variant>
    </vt:vector>
  </HeadingPairs>
  <TitlesOfParts>
    <vt:vector size="10" baseType="lpstr">
      <vt:lpstr>新細明體</vt:lpstr>
      <vt:lpstr>標楷體</vt:lpstr>
      <vt:lpstr>Arial</vt:lpstr>
      <vt:lpstr>Calibri</vt:lpstr>
      <vt:lpstr>Calibri Light</vt:lpstr>
      <vt:lpstr>Times New Roman</vt:lpstr>
      <vt:lpstr>Office 佈景主題</vt:lpstr>
      <vt:lpstr>PowerPoint 簡報</vt:lpstr>
      <vt:lpstr>PowerPoint 簡報</vt:lpstr>
      <vt:lpstr>PowerPoint 簡報</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creator>瀅安 陳</dc:creator>
  <cp:lastModifiedBy>瀅安 陳</cp:lastModifiedBy>
  <cp:revision>20</cp:revision>
  <dcterms:created xsi:type="dcterms:W3CDTF">2019-05-25T13:12:19Z</dcterms:created>
  <dcterms:modified xsi:type="dcterms:W3CDTF">2019-11-22T05:09:23Z</dcterms:modified>
</cp:coreProperties>
</file>