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1670" y="-5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USER\Dropbox\Sharing%20MWI\Malti\Malaria\New%20Data%20Files%20GLURP%20Corrected\New%20Figures%20and%20Tables_Mal.%20Journal%20Manuscript_GLURP%20Ok.xlsx" TargetMode="External"/><Relationship Id="rId4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USER\Dropbox\Sharing%20MWI\Malti\Malaria\New%20Data%20Files%20GLURP%20Corrected\New%20Figures%20and%20Tables_Mal.%20Journal%20Manuscript_GLURP%20Ok.xlsx" TargetMode="External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USER\Dropbox\Sharing%20MWI\Malti\Malaria\New%20Data%20Files%20GLURP%20Corrected\New%20Figures%20and%20Tables_Mal.%20Journal%20Manuscript_GLURP%20Ok.xlsx" TargetMode="External"/><Relationship Id="rId4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ysClr val="windowText" lastClr="000000"/>
                </a:solidFill>
              </a:rPr>
              <a:t>PfMSP-1</a:t>
            </a:r>
            <a:r>
              <a:rPr lang="en-US" b="1" baseline="-25000">
                <a:solidFill>
                  <a:sysClr val="windowText" lastClr="000000"/>
                </a:solidFill>
              </a:rPr>
              <a:t>19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'SupFig. Sto.Ben Scat. pl. -C.O'!$CW$2</c:f>
              <c:strCache>
                <c:ptCount val="1"/>
                <c:pt idx="0">
                  <c:v>Stoelmanseiland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07"/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884-4353-88B7-EF2EBC7079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yVal>
            <c:numRef>
              <c:f>'SupFig. Sto.Ben Scat. pl. -C.O'!$CW$3:$CW$110</c:f>
              <c:numCache>
                <c:formatCode>0</c:formatCode>
                <c:ptCount val="108"/>
                <c:pt idx="0">
                  <c:v>9546.75</c:v>
                </c:pt>
                <c:pt idx="1">
                  <c:v>1431.25</c:v>
                </c:pt>
                <c:pt idx="2">
                  <c:v>1</c:v>
                </c:pt>
                <c:pt idx="3">
                  <c:v>1</c:v>
                </c:pt>
                <c:pt idx="4">
                  <c:v>185.5</c:v>
                </c:pt>
                <c:pt idx="5">
                  <c:v>5917.5</c:v>
                </c:pt>
                <c:pt idx="6">
                  <c:v>48</c:v>
                </c:pt>
                <c:pt idx="7">
                  <c:v>1</c:v>
                </c:pt>
                <c:pt idx="8">
                  <c:v>1</c:v>
                </c:pt>
                <c:pt idx="9">
                  <c:v>10260.5</c:v>
                </c:pt>
                <c:pt idx="10">
                  <c:v>1</c:v>
                </c:pt>
                <c:pt idx="11">
                  <c:v>2560.5</c:v>
                </c:pt>
                <c:pt idx="12">
                  <c:v>32</c:v>
                </c:pt>
                <c:pt idx="13">
                  <c:v>1</c:v>
                </c:pt>
                <c:pt idx="14">
                  <c:v>17724.5</c:v>
                </c:pt>
                <c:pt idx="15">
                  <c:v>2572</c:v>
                </c:pt>
                <c:pt idx="16">
                  <c:v>29</c:v>
                </c:pt>
                <c:pt idx="17">
                  <c:v>1053</c:v>
                </c:pt>
                <c:pt idx="18">
                  <c:v>8.5</c:v>
                </c:pt>
                <c:pt idx="19">
                  <c:v>1794.25</c:v>
                </c:pt>
                <c:pt idx="20">
                  <c:v>1</c:v>
                </c:pt>
                <c:pt idx="21">
                  <c:v>149.25</c:v>
                </c:pt>
                <c:pt idx="22">
                  <c:v>25000</c:v>
                </c:pt>
                <c:pt idx="23">
                  <c:v>149.25</c:v>
                </c:pt>
                <c:pt idx="24">
                  <c:v>2953</c:v>
                </c:pt>
                <c:pt idx="25">
                  <c:v>1</c:v>
                </c:pt>
                <c:pt idx="26">
                  <c:v>62.75</c:v>
                </c:pt>
                <c:pt idx="27">
                  <c:v>1</c:v>
                </c:pt>
                <c:pt idx="28">
                  <c:v>345.75</c:v>
                </c:pt>
                <c:pt idx="29">
                  <c:v>236.25</c:v>
                </c:pt>
                <c:pt idx="30">
                  <c:v>1</c:v>
                </c:pt>
                <c:pt idx="31">
                  <c:v>1</c:v>
                </c:pt>
                <c:pt idx="32">
                  <c:v>352.75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80.25</c:v>
                </c:pt>
                <c:pt idx="43">
                  <c:v>1280.5</c:v>
                </c:pt>
                <c:pt idx="44">
                  <c:v>21.75</c:v>
                </c:pt>
                <c:pt idx="45">
                  <c:v>1</c:v>
                </c:pt>
                <c:pt idx="46">
                  <c:v>3</c:v>
                </c:pt>
                <c:pt idx="47">
                  <c:v>1785.25</c:v>
                </c:pt>
                <c:pt idx="48">
                  <c:v>935.5</c:v>
                </c:pt>
                <c:pt idx="49">
                  <c:v>551.25</c:v>
                </c:pt>
                <c:pt idx="50">
                  <c:v>122.5</c:v>
                </c:pt>
                <c:pt idx="51">
                  <c:v>1991.5</c:v>
                </c:pt>
                <c:pt idx="52">
                  <c:v>6072.25</c:v>
                </c:pt>
                <c:pt idx="53">
                  <c:v>1942.25</c:v>
                </c:pt>
                <c:pt idx="54">
                  <c:v>9229</c:v>
                </c:pt>
                <c:pt idx="55">
                  <c:v>18395.75</c:v>
                </c:pt>
                <c:pt idx="56">
                  <c:v>10.25</c:v>
                </c:pt>
                <c:pt idx="57">
                  <c:v>40.75</c:v>
                </c:pt>
                <c:pt idx="58">
                  <c:v>103.25</c:v>
                </c:pt>
                <c:pt idx="59">
                  <c:v>2499.25</c:v>
                </c:pt>
                <c:pt idx="60">
                  <c:v>1</c:v>
                </c:pt>
                <c:pt idx="61">
                  <c:v>516.5</c:v>
                </c:pt>
                <c:pt idx="62">
                  <c:v>1</c:v>
                </c:pt>
                <c:pt idx="63">
                  <c:v>1</c:v>
                </c:pt>
                <c:pt idx="64">
                  <c:v>2068.25</c:v>
                </c:pt>
                <c:pt idx="65">
                  <c:v>1</c:v>
                </c:pt>
                <c:pt idx="66">
                  <c:v>1</c:v>
                </c:pt>
                <c:pt idx="67">
                  <c:v>2645.5</c:v>
                </c:pt>
                <c:pt idx="68">
                  <c:v>11</c:v>
                </c:pt>
                <c:pt idx="69">
                  <c:v>2197.5</c:v>
                </c:pt>
                <c:pt idx="70">
                  <c:v>4480</c:v>
                </c:pt>
                <c:pt idx="71">
                  <c:v>99</c:v>
                </c:pt>
                <c:pt idx="72">
                  <c:v>86</c:v>
                </c:pt>
                <c:pt idx="73">
                  <c:v>1</c:v>
                </c:pt>
                <c:pt idx="74">
                  <c:v>2321.5</c:v>
                </c:pt>
                <c:pt idx="75">
                  <c:v>1</c:v>
                </c:pt>
                <c:pt idx="76">
                  <c:v>1</c:v>
                </c:pt>
                <c:pt idx="77">
                  <c:v>695.5</c:v>
                </c:pt>
                <c:pt idx="78">
                  <c:v>24415.25</c:v>
                </c:pt>
                <c:pt idx="79">
                  <c:v>1</c:v>
                </c:pt>
                <c:pt idx="80">
                  <c:v>2895.5</c:v>
                </c:pt>
                <c:pt idx="81">
                  <c:v>481.5</c:v>
                </c:pt>
                <c:pt idx="82">
                  <c:v>20777</c:v>
                </c:pt>
                <c:pt idx="83">
                  <c:v>5569.5</c:v>
                </c:pt>
                <c:pt idx="84">
                  <c:v>393.5</c:v>
                </c:pt>
                <c:pt idx="85">
                  <c:v>18.5</c:v>
                </c:pt>
                <c:pt idx="86">
                  <c:v>485.75</c:v>
                </c:pt>
                <c:pt idx="87">
                  <c:v>1</c:v>
                </c:pt>
                <c:pt idx="88">
                  <c:v>2170.25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884-4353-88B7-EF2EBC707973}"/>
            </c:ext>
          </c:extLst>
        </c:ser>
        <c:ser>
          <c:idx val="1"/>
          <c:order val="1"/>
          <c:tx>
            <c:strRef>
              <c:f>'SupFig. Sto.Ben Scat. pl. -C.O'!$CX$2</c:f>
              <c:strCache>
                <c:ptCount val="1"/>
                <c:pt idx="0">
                  <c:v>Benzdorp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yVal>
            <c:numRef>
              <c:f>'SupFig. Sto.Ben Scat. pl. -C.O'!$CX$3:$CX$110</c:f>
              <c:numCache>
                <c:formatCode>0</c:formatCode>
                <c:ptCount val="108"/>
                <c:pt idx="0">
                  <c:v>11.5</c:v>
                </c:pt>
                <c:pt idx="1">
                  <c:v>1</c:v>
                </c:pt>
                <c:pt idx="2">
                  <c:v>5958.5</c:v>
                </c:pt>
                <c:pt idx="3">
                  <c:v>894</c:v>
                </c:pt>
                <c:pt idx="4">
                  <c:v>2192.75</c:v>
                </c:pt>
                <c:pt idx="5">
                  <c:v>1</c:v>
                </c:pt>
                <c:pt idx="6">
                  <c:v>1</c:v>
                </c:pt>
                <c:pt idx="7">
                  <c:v>107.25</c:v>
                </c:pt>
                <c:pt idx="8">
                  <c:v>1969.5</c:v>
                </c:pt>
                <c:pt idx="9">
                  <c:v>1094.5</c:v>
                </c:pt>
                <c:pt idx="10">
                  <c:v>1833</c:v>
                </c:pt>
                <c:pt idx="11">
                  <c:v>4233.5</c:v>
                </c:pt>
                <c:pt idx="12">
                  <c:v>34.25</c:v>
                </c:pt>
                <c:pt idx="13">
                  <c:v>1</c:v>
                </c:pt>
                <c:pt idx="14">
                  <c:v>68</c:v>
                </c:pt>
                <c:pt idx="15">
                  <c:v>1</c:v>
                </c:pt>
                <c:pt idx="16">
                  <c:v>129</c:v>
                </c:pt>
                <c:pt idx="17">
                  <c:v>1</c:v>
                </c:pt>
                <c:pt idx="18">
                  <c:v>1</c:v>
                </c:pt>
                <c:pt idx="19">
                  <c:v>184.75</c:v>
                </c:pt>
                <c:pt idx="20">
                  <c:v>1</c:v>
                </c:pt>
                <c:pt idx="21">
                  <c:v>1</c:v>
                </c:pt>
                <c:pt idx="22">
                  <c:v>12826.5</c:v>
                </c:pt>
                <c:pt idx="23">
                  <c:v>1</c:v>
                </c:pt>
                <c:pt idx="24">
                  <c:v>1</c:v>
                </c:pt>
                <c:pt idx="25">
                  <c:v>20034.5</c:v>
                </c:pt>
                <c:pt idx="26">
                  <c:v>15920</c:v>
                </c:pt>
                <c:pt idx="27">
                  <c:v>1109.5</c:v>
                </c:pt>
                <c:pt idx="28">
                  <c:v>1767.25</c:v>
                </c:pt>
                <c:pt idx="29">
                  <c:v>488</c:v>
                </c:pt>
                <c:pt idx="30">
                  <c:v>907</c:v>
                </c:pt>
                <c:pt idx="31">
                  <c:v>17848.5</c:v>
                </c:pt>
                <c:pt idx="32">
                  <c:v>17906</c:v>
                </c:pt>
                <c:pt idx="33">
                  <c:v>6943</c:v>
                </c:pt>
                <c:pt idx="34">
                  <c:v>1</c:v>
                </c:pt>
                <c:pt idx="35">
                  <c:v>367.25</c:v>
                </c:pt>
                <c:pt idx="36">
                  <c:v>1</c:v>
                </c:pt>
                <c:pt idx="37">
                  <c:v>9.75</c:v>
                </c:pt>
                <c:pt idx="38">
                  <c:v>15340</c:v>
                </c:pt>
                <c:pt idx="39">
                  <c:v>1</c:v>
                </c:pt>
                <c:pt idx="40">
                  <c:v>521.25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7763.25</c:v>
                </c:pt>
                <c:pt idx="45">
                  <c:v>1</c:v>
                </c:pt>
                <c:pt idx="46">
                  <c:v>1</c:v>
                </c:pt>
                <c:pt idx="47">
                  <c:v>25000</c:v>
                </c:pt>
                <c:pt idx="48">
                  <c:v>1</c:v>
                </c:pt>
                <c:pt idx="49">
                  <c:v>11518</c:v>
                </c:pt>
                <c:pt idx="50">
                  <c:v>574</c:v>
                </c:pt>
                <c:pt idx="51">
                  <c:v>2006</c:v>
                </c:pt>
                <c:pt idx="52">
                  <c:v>1</c:v>
                </c:pt>
                <c:pt idx="53">
                  <c:v>19705</c:v>
                </c:pt>
                <c:pt idx="54">
                  <c:v>699</c:v>
                </c:pt>
                <c:pt idx="55">
                  <c:v>25000</c:v>
                </c:pt>
                <c:pt idx="56">
                  <c:v>1</c:v>
                </c:pt>
                <c:pt idx="57">
                  <c:v>424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6736.75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25000</c:v>
                </c:pt>
                <c:pt idx="67">
                  <c:v>1</c:v>
                </c:pt>
                <c:pt idx="68">
                  <c:v>1952.75</c:v>
                </c:pt>
                <c:pt idx="69">
                  <c:v>2251.5</c:v>
                </c:pt>
                <c:pt idx="70">
                  <c:v>35.5</c:v>
                </c:pt>
                <c:pt idx="71">
                  <c:v>596.75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16280</c:v>
                </c:pt>
                <c:pt idx="78">
                  <c:v>158</c:v>
                </c:pt>
                <c:pt idx="79">
                  <c:v>1</c:v>
                </c:pt>
                <c:pt idx="80">
                  <c:v>2076</c:v>
                </c:pt>
                <c:pt idx="81">
                  <c:v>1</c:v>
                </c:pt>
                <c:pt idx="82">
                  <c:v>25000</c:v>
                </c:pt>
                <c:pt idx="83">
                  <c:v>1.75</c:v>
                </c:pt>
                <c:pt idx="84">
                  <c:v>25000</c:v>
                </c:pt>
                <c:pt idx="85">
                  <c:v>1</c:v>
                </c:pt>
                <c:pt idx="86">
                  <c:v>49</c:v>
                </c:pt>
                <c:pt idx="87">
                  <c:v>1743.25</c:v>
                </c:pt>
                <c:pt idx="88">
                  <c:v>183.25</c:v>
                </c:pt>
                <c:pt idx="89">
                  <c:v>4694.25</c:v>
                </c:pt>
                <c:pt idx="90">
                  <c:v>7.25</c:v>
                </c:pt>
                <c:pt idx="91">
                  <c:v>23731.75</c:v>
                </c:pt>
                <c:pt idx="92">
                  <c:v>46.5</c:v>
                </c:pt>
                <c:pt idx="93">
                  <c:v>1</c:v>
                </c:pt>
                <c:pt idx="94">
                  <c:v>10716.25</c:v>
                </c:pt>
                <c:pt idx="95">
                  <c:v>1</c:v>
                </c:pt>
                <c:pt idx="96">
                  <c:v>1</c:v>
                </c:pt>
                <c:pt idx="97">
                  <c:v>470.5</c:v>
                </c:pt>
                <c:pt idx="98">
                  <c:v>15975.25</c:v>
                </c:pt>
                <c:pt idx="99">
                  <c:v>1</c:v>
                </c:pt>
                <c:pt idx="100">
                  <c:v>1145.5</c:v>
                </c:pt>
                <c:pt idx="101">
                  <c:v>25000</c:v>
                </c:pt>
                <c:pt idx="102">
                  <c:v>1</c:v>
                </c:pt>
                <c:pt idx="103">
                  <c:v>12843.5</c:v>
                </c:pt>
                <c:pt idx="104">
                  <c:v>1</c:v>
                </c:pt>
                <c:pt idx="105">
                  <c:v>25000</c:v>
                </c:pt>
                <c:pt idx="106">
                  <c:v>13927.25</c:v>
                </c:pt>
                <c:pt idx="107">
                  <c:v>25000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884-4353-88B7-EF2EBC7079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08256"/>
        <c:axId val="32609792"/>
      </c:scatterChart>
      <c:valAx>
        <c:axId val="3260825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9792"/>
        <c:crosses val="autoZero"/>
        <c:crossBetween val="midCat"/>
      </c:valAx>
      <c:valAx>
        <c:axId val="32609792"/>
        <c:scaling>
          <c:logBase val="10"/>
          <c:orientation val="minMax"/>
          <c:max val="4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1">
                    <a:solidFill>
                      <a:sysClr val="windowText" lastClr="000000"/>
                    </a:solidFill>
                  </a:rPr>
                  <a:t>Log MFI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82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50000"/>
          <a:lumOff val="50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400" b="1" i="0" baseline="0">
                <a:solidFill>
                  <a:sysClr val="windowText" lastClr="000000"/>
                </a:solidFill>
                <a:effectLst/>
              </a:rPr>
              <a:t>PvMSP-1</a:t>
            </a:r>
            <a:r>
              <a:rPr lang="en-US" sz="1400" b="1" i="0" baseline="-25000">
                <a:solidFill>
                  <a:sysClr val="windowText" lastClr="000000"/>
                </a:solidFill>
                <a:effectLst/>
              </a:rPr>
              <a:t>19</a:t>
            </a:r>
            <a:endParaRPr lang="en-US" sz="1400" b="1">
              <a:solidFill>
                <a:sysClr val="windowText" lastClr="000000"/>
              </a:solidFill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'SupFig. Sto.Ben Scat. pl. -C.O'!$CN$2</c:f>
              <c:strCache>
                <c:ptCount val="1"/>
                <c:pt idx="0">
                  <c:v>Stoelmanseiland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07"/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32A-4C0C-AF6F-11159B372E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yVal>
            <c:numRef>
              <c:f>'SupFig. Sto.Ben Scat. pl. -C.O'!$CN$3:$CN$110</c:f>
              <c:numCache>
                <c:formatCode>0</c:formatCode>
                <c:ptCount val="108"/>
                <c:pt idx="0">
                  <c:v>7638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2420.25</c:v>
                </c:pt>
                <c:pt idx="14">
                  <c:v>1</c:v>
                </c:pt>
                <c:pt idx="15">
                  <c:v>1152.25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322</c:v>
                </c:pt>
                <c:pt idx="20">
                  <c:v>1</c:v>
                </c:pt>
                <c:pt idx="21">
                  <c:v>1</c:v>
                </c:pt>
                <c:pt idx="22">
                  <c:v>1185.25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2591.75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242.25</c:v>
                </c:pt>
                <c:pt idx="48">
                  <c:v>1</c:v>
                </c:pt>
                <c:pt idx="49">
                  <c:v>1</c:v>
                </c:pt>
                <c:pt idx="50">
                  <c:v>122.75</c:v>
                </c:pt>
                <c:pt idx="51">
                  <c:v>1</c:v>
                </c:pt>
                <c:pt idx="52">
                  <c:v>241.5</c:v>
                </c:pt>
                <c:pt idx="53">
                  <c:v>1</c:v>
                </c:pt>
                <c:pt idx="54">
                  <c:v>1</c:v>
                </c:pt>
                <c:pt idx="55">
                  <c:v>73.25</c:v>
                </c:pt>
                <c:pt idx="56">
                  <c:v>1</c:v>
                </c:pt>
                <c:pt idx="57">
                  <c:v>1</c:v>
                </c:pt>
                <c:pt idx="58">
                  <c:v>2667.25</c:v>
                </c:pt>
                <c:pt idx="59">
                  <c:v>2514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225.5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47.75</c:v>
                </c:pt>
                <c:pt idx="71">
                  <c:v>138.25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29.75</c:v>
                </c:pt>
                <c:pt idx="83">
                  <c:v>38.25</c:v>
                </c:pt>
                <c:pt idx="84">
                  <c:v>120.75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32A-4C0C-AF6F-11159B372E11}"/>
            </c:ext>
          </c:extLst>
        </c:ser>
        <c:ser>
          <c:idx val="1"/>
          <c:order val="1"/>
          <c:tx>
            <c:strRef>
              <c:f>'SupFig. Sto.Ben Scat. pl. -C.O'!$CO$2</c:f>
              <c:strCache>
                <c:ptCount val="1"/>
                <c:pt idx="0">
                  <c:v>Benzdorp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yVal>
            <c:numRef>
              <c:f>'SupFig. Sto.Ben Scat. pl. -C.O'!$CO$3:$CO$110</c:f>
              <c:numCache>
                <c:formatCode>0</c:formatCode>
                <c:ptCount val="108"/>
                <c:pt idx="0">
                  <c:v>14114.25</c:v>
                </c:pt>
                <c:pt idx="1">
                  <c:v>160.75</c:v>
                </c:pt>
                <c:pt idx="2">
                  <c:v>17021.5</c:v>
                </c:pt>
                <c:pt idx="3">
                  <c:v>773.5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468</c:v>
                </c:pt>
                <c:pt idx="9">
                  <c:v>10137.5</c:v>
                </c:pt>
                <c:pt idx="10">
                  <c:v>1</c:v>
                </c:pt>
                <c:pt idx="11">
                  <c:v>1280.5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11198</c:v>
                </c:pt>
                <c:pt idx="16">
                  <c:v>22639</c:v>
                </c:pt>
                <c:pt idx="17">
                  <c:v>1171</c:v>
                </c:pt>
                <c:pt idx="18">
                  <c:v>1</c:v>
                </c:pt>
                <c:pt idx="19">
                  <c:v>1</c:v>
                </c:pt>
                <c:pt idx="20">
                  <c:v>7411.25</c:v>
                </c:pt>
                <c:pt idx="21">
                  <c:v>1</c:v>
                </c:pt>
                <c:pt idx="22">
                  <c:v>9974.5</c:v>
                </c:pt>
                <c:pt idx="23">
                  <c:v>295.75</c:v>
                </c:pt>
                <c:pt idx="24">
                  <c:v>1</c:v>
                </c:pt>
                <c:pt idx="25">
                  <c:v>8500</c:v>
                </c:pt>
                <c:pt idx="26">
                  <c:v>404.5</c:v>
                </c:pt>
                <c:pt idx="27">
                  <c:v>1</c:v>
                </c:pt>
                <c:pt idx="28">
                  <c:v>1</c:v>
                </c:pt>
                <c:pt idx="29">
                  <c:v>34.75</c:v>
                </c:pt>
                <c:pt idx="30">
                  <c:v>1</c:v>
                </c:pt>
                <c:pt idx="31">
                  <c:v>753.5</c:v>
                </c:pt>
                <c:pt idx="32">
                  <c:v>9853.75</c:v>
                </c:pt>
                <c:pt idx="33">
                  <c:v>8</c:v>
                </c:pt>
                <c:pt idx="34">
                  <c:v>1</c:v>
                </c:pt>
                <c:pt idx="35">
                  <c:v>1554.5</c:v>
                </c:pt>
                <c:pt idx="36">
                  <c:v>1</c:v>
                </c:pt>
                <c:pt idx="37">
                  <c:v>1580.5</c:v>
                </c:pt>
                <c:pt idx="38">
                  <c:v>3430.25</c:v>
                </c:pt>
                <c:pt idx="39">
                  <c:v>1</c:v>
                </c:pt>
                <c:pt idx="40">
                  <c:v>425</c:v>
                </c:pt>
                <c:pt idx="41">
                  <c:v>1</c:v>
                </c:pt>
                <c:pt idx="42">
                  <c:v>1966</c:v>
                </c:pt>
                <c:pt idx="43">
                  <c:v>537.5</c:v>
                </c:pt>
                <c:pt idx="44">
                  <c:v>16</c:v>
                </c:pt>
                <c:pt idx="45">
                  <c:v>1702.25</c:v>
                </c:pt>
                <c:pt idx="46">
                  <c:v>1</c:v>
                </c:pt>
                <c:pt idx="47">
                  <c:v>10149.75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8834.5</c:v>
                </c:pt>
                <c:pt idx="52">
                  <c:v>505</c:v>
                </c:pt>
                <c:pt idx="53">
                  <c:v>15369</c:v>
                </c:pt>
                <c:pt idx="54">
                  <c:v>1</c:v>
                </c:pt>
                <c:pt idx="55">
                  <c:v>6535.5</c:v>
                </c:pt>
                <c:pt idx="56">
                  <c:v>18</c:v>
                </c:pt>
                <c:pt idx="57">
                  <c:v>2692.5</c:v>
                </c:pt>
                <c:pt idx="58">
                  <c:v>1</c:v>
                </c:pt>
                <c:pt idx="59">
                  <c:v>43</c:v>
                </c:pt>
                <c:pt idx="60">
                  <c:v>4047.25</c:v>
                </c:pt>
                <c:pt idx="61">
                  <c:v>184</c:v>
                </c:pt>
                <c:pt idx="62">
                  <c:v>1</c:v>
                </c:pt>
                <c:pt idx="63">
                  <c:v>323.5</c:v>
                </c:pt>
                <c:pt idx="64">
                  <c:v>1</c:v>
                </c:pt>
                <c:pt idx="65">
                  <c:v>1</c:v>
                </c:pt>
                <c:pt idx="66">
                  <c:v>6496.75</c:v>
                </c:pt>
                <c:pt idx="67">
                  <c:v>1</c:v>
                </c:pt>
                <c:pt idx="68">
                  <c:v>320.5</c:v>
                </c:pt>
                <c:pt idx="69">
                  <c:v>512.5</c:v>
                </c:pt>
                <c:pt idx="70">
                  <c:v>1</c:v>
                </c:pt>
                <c:pt idx="71">
                  <c:v>9862</c:v>
                </c:pt>
                <c:pt idx="72">
                  <c:v>3283.5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2615</c:v>
                </c:pt>
                <c:pt idx="79">
                  <c:v>1</c:v>
                </c:pt>
                <c:pt idx="80">
                  <c:v>16810.5</c:v>
                </c:pt>
                <c:pt idx="81">
                  <c:v>1</c:v>
                </c:pt>
                <c:pt idx="82">
                  <c:v>16456.25</c:v>
                </c:pt>
                <c:pt idx="83">
                  <c:v>70.5</c:v>
                </c:pt>
                <c:pt idx="84">
                  <c:v>13659</c:v>
                </c:pt>
                <c:pt idx="85">
                  <c:v>1</c:v>
                </c:pt>
                <c:pt idx="86">
                  <c:v>7751.5</c:v>
                </c:pt>
                <c:pt idx="87">
                  <c:v>415.25</c:v>
                </c:pt>
                <c:pt idx="88">
                  <c:v>3091.5</c:v>
                </c:pt>
                <c:pt idx="89">
                  <c:v>5150.25</c:v>
                </c:pt>
                <c:pt idx="90">
                  <c:v>85.25</c:v>
                </c:pt>
                <c:pt idx="91">
                  <c:v>906.75</c:v>
                </c:pt>
                <c:pt idx="92">
                  <c:v>15081.25</c:v>
                </c:pt>
                <c:pt idx="93">
                  <c:v>1</c:v>
                </c:pt>
                <c:pt idx="94">
                  <c:v>1</c:v>
                </c:pt>
                <c:pt idx="95">
                  <c:v>4471</c:v>
                </c:pt>
                <c:pt idx="96">
                  <c:v>1</c:v>
                </c:pt>
                <c:pt idx="97">
                  <c:v>1</c:v>
                </c:pt>
                <c:pt idx="98">
                  <c:v>1086.5</c:v>
                </c:pt>
                <c:pt idx="99">
                  <c:v>449.75</c:v>
                </c:pt>
                <c:pt idx="100">
                  <c:v>4947.75</c:v>
                </c:pt>
                <c:pt idx="101">
                  <c:v>5829.25</c:v>
                </c:pt>
                <c:pt idx="102">
                  <c:v>1</c:v>
                </c:pt>
                <c:pt idx="103">
                  <c:v>7608.75</c:v>
                </c:pt>
                <c:pt idx="104">
                  <c:v>1</c:v>
                </c:pt>
                <c:pt idx="105">
                  <c:v>18159.5</c:v>
                </c:pt>
                <c:pt idx="106">
                  <c:v>5966.75</c:v>
                </c:pt>
                <c:pt idx="107">
                  <c:v>1650.75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32A-4C0C-AF6F-11159B372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411264"/>
        <c:axId val="34412800"/>
      </c:scatterChart>
      <c:valAx>
        <c:axId val="344112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2800"/>
        <c:crosses val="autoZero"/>
        <c:crossBetween val="midCat"/>
      </c:valAx>
      <c:valAx>
        <c:axId val="34412800"/>
        <c:scaling>
          <c:logBase val="10"/>
          <c:orientation val="minMax"/>
          <c:max val="4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1">
                    <a:solidFill>
                      <a:sysClr val="windowText" lastClr="000000"/>
                    </a:solidFill>
                  </a:rPr>
                  <a:t>Log MFI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112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50000"/>
          <a:lumOff val="50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600" b="1">
                <a:solidFill>
                  <a:sysClr val="windowText" lastClr="000000"/>
                </a:solidFill>
              </a:rPr>
              <a:t>PmMSP-1</a:t>
            </a:r>
            <a:r>
              <a:rPr lang="en-US" sz="1600" b="1" baseline="-25000">
                <a:solidFill>
                  <a:sysClr val="windowText" lastClr="000000"/>
                </a:solidFill>
              </a:rPr>
              <a:t>19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'SupFig. Sto.Ben Scat. pl. -C.O'!$CD$2</c:f>
              <c:strCache>
                <c:ptCount val="1"/>
                <c:pt idx="0">
                  <c:v>Stoelmanseiland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107"/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386-40B4-8057-B7158C2BA2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yVal>
            <c:numRef>
              <c:f>'SupFig. Sto.Ben Scat. pl. -C.O'!$CD$3:$CD$110</c:f>
              <c:numCache>
                <c:formatCode>0</c:formatCode>
                <c:ptCount val="108"/>
                <c:pt idx="0">
                  <c:v>523.25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183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10.5</c:v>
                </c:pt>
                <c:pt idx="15">
                  <c:v>763.5</c:v>
                </c:pt>
                <c:pt idx="16">
                  <c:v>975.5</c:v>
                </c:pt>
                <c:pt idx="17">
                  <c:v>1</c:v>
                </c:pt>
                <c:pt idx="18">
                  <c:v>661.75</c:v>
                </c:pt>
                <c:pt idx="19">
                  <c:v>4442</c:v>
                </c:pt>
                <c:pt idx="20">
                  <c:v>1858.75</c:v>
                </c:pt>
                <c:pt idx="21">
                  <c:v>2926.5</c:v>
                </c:pt>
                <c:pt idx="22">
                  <c:v>14626</c:v>
                </c:pt>
                <c:pt idx="23">
                  <c:v>1421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2746.75</c:v>
                </c:pt>
                <c:pt idx="29">
                  <c:v>1</c:v>
                </c:pt>
                <c:pt idx="30">
                  <c:v>49.75</c:v>
                </c:pt>
                <c:pt idx="31">
                  <c:v>1500.75</c:v>
                </c:pt>
                <c:pt idx="32">
                  <c:v>4170.25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527</c:v>
                </c:pt>
                <c:pt idx="42">
                  <c:v>2009.25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1350.75</c:v>
                </c:pt>
                <c:pt idx="48">
                  <c:v>1</c:v>
                </c:pt>
                <c:pt idx="49">
                  <c:v>1</c:v>
                </c:pt>
                <c:pt idx="50">
                  <c:v>122.5</c:v>
                </c:pt>
                <c:pt idx="51">
                  <c:v>110.25</c:v>
                </c:pt>
                <c:pt idx="52">
                  <c:v>1</c:v>
                </c:pt>
                <c:pt idx="53">
                  <c:v>4612.75</c:v>
                </c:pt>
                <c:pt idx="54">
                  <c:v>1</c:v>
                </c:pt>
                <c:pt idx="55">
                  <c:v>1690.25</c:v>
                </c:pt>
                <c:pt idx="56">
                  <c:v>747.75</c:v>
                </c:pt>
                <c:pt idx="57">
                  <c:v>1</c:v>
                </c:pt>
                <c:pt idx="58">
                  <c:v>49</c:v>
                </c:pt>
                <c:pt idx="59">
                  <c:v>25000</c:v>
                </c:pt>
                <c:pt idx="60">
                  <c:v>118</c:v>
                </c:pt>
                <c:pt idx="61">
                  <c:v>1</c:v>
                </c:pt>
                <c:pt idx="62">
                  <c:v>281</c:v>
                </c:pt>
                <c:pt idx="63">
                  <c:v>1</c:v>
                </c:pt>
                <c:pt idx="64">
                  <c:v>189</c:v>
                </c:pt>
                <c:pt idx="65">
                  <c:v>448</c:v>
                </c:pt>
                <c:pt idx="66">
                  <c:v>1</c:v>
                </c:pt>
                <c:pt idx="67">
                  <c:v>1</c:v>
                </c:pt>
                <c:pt idx="68">
                  <c:v>1369</c:v>
                </c:pt>
                <c:pt idx="69">
                  <c:v>257.5</c:v>
                </c:pt>
                <c:pt idx="70">
                  <c:v>555</c:v>
                </c:pt>
                <c:pt idx="71">
                  <c:v>1</c:v>
                </c:pt>
                <c:pt idx="72">
                  <c:v>1153</c:v>
                </c:pt>
                <c:pt idx="73">
                  <c:v>1</c:v>
                </c:pt>
                <c:pt idx="74">
                  <c:v>1631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69.25</c:v>
                </c:pt>
                <c:pt idx="79">
                  <c:v>254</c:v>
                </c:pt>
                <c:pt idx="80">
                  <c:v>1</c:v>
                </c:pt>
                <c:pt idx="81">
                  <c:v>1017</c:v>
                </c:pt>
                <c:pt idx="82">
                  <c:v>2320</c:v>
                </c:pt>
                <c:pt idx="83">
                  <c:v>19611.75</c:v>
                </c:pt>
                <c:pt idx="84">
                  <c:v>2147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146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386-40B4-8057-B7158C2BA265}"/>
            </c:ext>
          </c:extLst>
        </c:ser>
        <c:ser>
          <c:idx val="1"/>
          <c:order val="1"/>
          <c:tx>
            <c:strRef>
              <c:f>'SupFig. Sto.Ben Scat. pl. -C.O'!$CE$2</c:f>
              <c:strCache>
                <c:ptCount val="1"/>
                <c:pt idx="0">
                  <c:v>Benzdorp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yVal>
            <c:numRef>
              <c:f>'SupFig. Sto.Ben Scat. pl. -C.O'!$CE$3:$CE$110</c:f>
              <c:numCache>
                <c:formatCode>0</c:formatCode>
                <c:ptCount val="108"/>
                <c:pt idx="0">
                  <c:v>428.5</c:v>
                </c:pt>
                <c:pt idx="1">
                  <c:v>171</c:v>
                </c:pt>
                <c:pt idx="2">
                  <c:v>9135.5</c:v>
                </c:pt>
                <c:pt idx="3">
                  <c:v>1774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53.25</c:v>
                </c:pt>
                <c:pt idx="9">
                  <c:v>7268</c:v>
                </c:pt>
                <c:pt idx="10">
                  <c:v>13998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962.5</c:v>
                </c:pt>
                <c:pt idx="15">
                  <c:v>618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3135</c:v>
                </c:pt>
                <c:pt idx="23">
                  <c:v>1</c:v>
                </c:pt>
                <c:pt idx="24">
                  <c:v>1</c:v>
                </c:pt>
                <c:pt idx="25">
                  <c:v>15481.5</c:v>
                </c:pt>
                <c:pt idx="26">
                  <c:v>1675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8943.5</c:v>
                </c:pt>
                <c:pt idx="31">
                  <c:v>2118.5</c:v>
                </c:pt>
                <c:pt idx="32">
                  <c:v>5003.75</c:v>
                </c:pt>
                <c:pt idx="33">
                  <c:v>586</c:v>
                </c:pt>
                <c:pt idx="34">
                  <c:v>132.5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14632.75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10292.75</c:v>
                </c:pt>
                <c:pt idx="45">
                  <c:v>123.75</c:v>
                </c:pt>
                <c:pt idx="46">
                  <c:v>25.5</c:v>
                </c:pt>
                <c:pt idx="47">
                  <c:v>1</c:v>
                </c:pt>
                <c:pt idx="48">
                  <c:v>1</c:v>
                </c:pt>
                <c:pt idx="49">
                  <c:v>254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376.5</c:v>
                </c:pt>
                <c:pt idx="55">
                  <c:v>8990.25</c:v>
                </c:pt>
                <c:pt idx="56">
                  <c:v>1</c:v>
                </c:pt>
                <c:pt idx="57">
                  <c:v>1</c:v>
                </c:pt>
                <c:pt idx="58">
                  <c:v>11</c:v>
                </c:pt>
                <c:pt idx="59">
                  <c:v>1</c:v>
                </c:pt>
                <c:pt idx="60">
                  <c:v>1</c:v>
                </c:pt>
                <c:pt idx="61">
                  <c:v>1</c:v>
                </c:pt>
                <c:pt idx="62">
                  <c:v>11136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1654.25</c:v>
                </c:pt>
                <c:pt idx="67">
                  <c:v>1</c:v>
                </c:pt>
                <c:pt idx="68">
                  <c:v>1</c:v>
                </c:pt>
                <c:pt idx="69">
                  <c:v>177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9397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108</c:v>
                </c:pt>
                <c:pt idx="84">
                  <c:v>654</c:v>
                </c:pt>
                <c:pt idx="85">
                  <c:v>1</c:v>
                </c:pt>
                <c:pt idx="86">
                  <c:v>263.25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646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8132.5</c:v>
                </c:pt>
                <c:pt idx="102">
                  <c:v>1</c:v>
                </c:pt>
                <c:pt idx="103">
                  <c:v>1</c:v>
                </c:pt>
                <c:pt idx="104">
                  <c:v>1</c:v>
                </c:pt>
                <c:pt idx="105">
                  <c:v>14072</c:v>
                </c:pt>
                <c:pt idx="106">
                  <c:v>581.5</c:v>
                </c:pt>
                <c:pt idx="107">
                  <c:v>130.25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386-40B4-8057-B7158C2BA2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460416"/>
        <c:axId val="34462336"/>
      </c:scatterChart>
      <c:valAx>
        <c:axId val="3446041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2336"/>
        <c:crosses val="autoZero"/>
        <c:crossBetween val="midCat"/>
      </c:valAx>
      <c:valAx>
        <c:axId val="34462336"/>
        <c:scaling>
          <c:logBase val="10"/>
          <c:orientation val="minMax"/>
          <c:max val="4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1">
                    <a:solidFill>
                      <a:sysClr val="windowText" lastClr="000000"/>
                    </a:solidFill>
                  </a:rPr>
                  <a:t>Log MFI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04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25948151255760638"/>
          <c:y val="0.86136353809345367"/>
          <c:w val="0.47853908383256732"/>
          <c:h val="0.111179772851748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50000"/>
          <a:lumOff val="50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0.93581</cdr:x>
      <cdr:y>0</cdr:y>
    </cdr:from>
    <cdr:to>
      <cdr:x>1</cdr:x>
      <cdr:y>0.11355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4278522" y="0"/>
          <a:ext cx="293478" cy="31149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A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0.93581</cdr:x>
      <cdr:y>0</cdr:y>
    </cdr:from>
    <cdr:to>
      <cdr:x>1</cdr:x>
      <cdr:y>0.11355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4278522" y="0"/>
          <a:ext cx="293478" cy="31149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en-US" sz="1400" b="1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B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0.93797</cdr:x>
      <cdr:y>0</cdr:y>
    </cdr:from>
    <cdr:to>
      <cdr:x>0.99851</cdr:x>
      <cdr:y>0.07149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4333440" y="0"/>
          <a:ext cx="279692" cy="31149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C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D5FF-BB5D-4E8E-905F-20246855CB8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B429-2E5F-41F3-991E-9CA4E084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859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D5FF-BB5D-4E8E-905F-20246855CB8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B429-2E5F-41F3-991E-9CA4E084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421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D5FF-BB5D-4E8E-905F-20246855CB8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B429-2E5F-41F3-991E-9CA4E084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888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D5FF-BB5D-4E8E-905F-20246855CB8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B429-2E5F-41F3-991E-9CA4E084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233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D5FF-BB5D-4E8E-905F-20246855CB8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B429-2E5F-41F3-991E-9CA4E084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764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D5FF-BB5D-4E8E-905F-20246855CB8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B429-2E5F-41F3-991E-9CA4E084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7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D5FF-BB5D-4E8E-905F-20246855CB8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B429-2E5F-41F3-991E-9CA4E084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30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D5FF-BB5D-4E8E-905F-20246855CB8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B429-2E5F-41F3-991E-9CA4E084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595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D5FF-BB5D-4E8E-905F-20246855CB8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B429-2E5F-41F3-991E-9CA4E084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033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D5FF-BB5D-4E8E-905F-20246855CB8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B429-2E5F-41F3-991E-9CA4E084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145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FD5FF-BB5D-4E8E-905F-20246855CB8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FCB429-2E5F-41F3-991E-9CA4E084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817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AFD5FF-BB5D-4E8E-905F-20246855CB81}" type="datetimeFigureOut">
              <a:rPr lang="en-US" smtClean="0"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CB429-2E5F-41F3-991E-9CA4E0844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38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0312119"/>
              </p:ext>
            </p:extLst>
          </p:nvPr>
        </p:nvGraphicFramePr>
        <p:xfrm>
          <a:off x="792443" y="845192"/>
          <a:ext cx="5084289" cy="2417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6379809"/>
              </p:ext>
            </p:extLst>
          </p:nvPr>
        </p:nvGraphicFramePr>
        <p:xfrm>
          <a:off x="792443" y="3262471"/>
          <a:ext cx="5084289" cy="2390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0145693"/>
              </p:ext>
            </p:extLst>
          </p:nvPr>
        </p:nvGraphicFramePr>
        <p:xfrm>
          <a:off x="792443" y="5652534"/>
          <a:ext cx="5084289" cy="2775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ectangle 6"/>
          <p:cNvSpPr/>
          <p:nvPr/>
        </p:nvSpPr>
        <p:spPr>
          <a:xfrm>
            <a:off x="509811" y="232217"/>
            <a:ext cx="5929086" cy="520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5543550" algn="l"/>
                <a:tab pos="5772150" algn="l"/>
              </a:tabLst>
            </a:pPr>
            <a:r>
              <a:rPr lang="en-US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Supplementary </a:t>
            </a:r>
            <a:r>
              <a:rPr lang="en-US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 (Additional File 1)</a:t>
            </a:r>
            <a:endParaRPr lang="en-US" sz="1400" b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65138" indent="-465138" algn="just">
              <a:lnSpc>
                <a:spcPct val="107000"/>
              </a:lnSpc>
              <a:spcAft>
                <a:spcPts val="0"/>
              </a:spcAft>
              <a:tabLst>
                <a:tab pos="5543550" algn="l"/>
                <a:tab pos="5772150" algn="l"/>
              </a:tabLst>
            </a:pPr>
            <a:r>
              <a:rPr lang="en-US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 </a:t>
            </a:r>
            <a:r>
              <a:rPr lang="en-US" sz="1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S1.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Distribution </a:t>
            </a:r>
            <a:r>
              <a:rPr lang="en-GB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MFI values </a:t>
            </a:r>
            <a:r>
              <a:rPr lang="en-GB" sz="1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MSP-1</a:t>
            </a:r>
            <a:r>
              <a:rPr lang="en-GB" sz="1200" baseline="-250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19</a:t>
            </a:r>
            <a:r>
              <a:rPr lang="en-GB" sz="1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antibodies in </a:t>
            </a:r>
            <a:r>
              <a:rPr lang="en-GB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Benzdorp</a:t>
            </a:r>
            <a:r>
              <a:rPr lang="en-GB" sz="1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sz="12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Stoelmanseiland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6065" y="8603515"/>
            <a:ext cx="520066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50" i="1" dirty="0"/>
              <a:t>The MFI values (in log</a:t>
            </a:r>
            <a:r>
              <a:rPr lang="en-US" sz="1050" i="1" baseline="-25000" dirty="0"/>
              <a:t>10</a:t>
            </a:r>
            <a:r>
              <a:rPr lang="en-US" sz="1050" i="1" dirty="0"/>
              <a:t> transformation) represent the mean value of the duplicates after subtraction of MFI values originating from the blank background beads and the respective cut off value.</a:t>
            </a:r>
            <a:endParaRPr lang="en-US" sz="1050" dirty="0"/>
          </a:p>
          <a:p>
            <a:pPr algn="just"/>
            <a:r>
              <a:rPr lang="en-US" sz="1050" i="1" dirty="0"/>
              <a:t>In order to visualize negative values in the logarithmic scale, MFI values below the respective cut off were plotted as 1. Samples for each region were arbitrarily numbered, starting at 1 and these sample numbers are plotted on the X-axis.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217923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</TotalTime>
  <Words>110</Words>
  <Application>Microsoft Office PowerPoint</Application>
  <PresentationFormat>A4 Paper (210x297 mm)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Mergiory L-B</dc:creator>
  <cp:lastModifiedBy>Malti R. Adhin</cp:lastModifiedBy>
  <cp:revision>10</cp:revision>
  <dcterms:created xsi:type="dcterms:W3CDTF">2020-08-06T10:24:52Z</dcterms:created>
  <dcterms:modified xsi:type="dcterms:W3CDTF">2020-09-25T15:55:14Z</dcterms:modified>
</cp:coreProperties>
</file>