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7" autoAdjust="0"/>
    <p:restoredTop sz="94660"/>
  </p:normalViewPr>
  <p:slideViewPr>
    <p:cSldViewPr snapToGrid="0">
      <p:cViewPr varScale="1">
        <p:scale>
          <a:sx n="67" d="100"/>
          <a:sy n="67" d="100"/>
        </p:scale>
        <p:origin x="448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101290019964315"/>
          <c:y val="3.6495298456731093E-2"/>
          <c:w val="0.71876009117115336"/>
          <c:h val="0.761464743506164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'R-F7'!$Z$15</c:f>
              <c:strCache>
                <c:ptCount val="1"/>
                <c:pt idx="0">
                  <c:v>lineage 1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350-4623-995E-E73903E27843}"/>
              </c:ext>
            </c:extLst>
          </c:dPt>
          <c:dLbls>
            <c:delete val="1"/>
          </c:dLbls>
          <c:errBars>
            <c:errBarType val="both"/>
            <c:errValType val="cust"/>
            <c:noEndCap val="0"/>
            <c:plus>
              <c:numRef>
                <c:f>'R-F7'!$Z$19:$Z$21</c:f>
                <c:numCache>
                  <c:formatCode>General</c:formatCode>
                  <c:ptCount val="3"/>
                  <c:pt idx="0">
                    <c:v>3.3379432408842842</c:v>
                  </c:pt>
                  <c:pt idx="1">
                    <c:v>14.952137180015436</c:v>
                  </c:pt>
                </c:numCache>
              </c:numRef>
            </c:plus>
            <c:minus>
              <c:numRef>
                <c:f>'R-F7'!$Z$19:$Z$21</c:f>
                <c:numCache>
                  <c:formatCode>General</c:formatCode>
                  <c:ptCount val="3"/>
                  <c:pt idx="0">
                    <c:v>3.3379432408842842</c:v>
                  </c:pt>
                  <c:pt idx="1">
                    <c:v>14.952137180015436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'R-F7'!$Y$16:$Y$18</c:f>
              <c:strCache>
                <c:ptCount val="3"/>
                <c:pt idx="0">
                  <c:v>Resistant Colony</c:v>
                </c:pt>
                <c:pt idx="1">
                  <c:v>Susceptible Colony</c:v>
                </c:pt>
                <c:pt idx="2">
                  <c:v>Kisumu strain</c:v>
                </c:pt>
              </c:strCache>
            </c:strRef>
          </c:cat>
          <c:val>
            <c:numRef>
              <c:f>'R-F7'!$Z$16:$Z$18</c:f>
              <c:numCache>
                <c:formatCode>General</c:formatCode>
                <c:ptCount val="3"/>
                <c:pt idx="0">
                  <c:v>20</c:v>
                </c:pt>
                <c:pt idx="1">
                  <c:v>96</c:v>
                </c:pt>
                <c:pt idx="2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350-4623-995E-E73903E27843}"/>
            </c:ext>
          </c:extLst>
        </c:ser>
        <c:ser>
          <c:idx val="1"/>
          <c:order val="1"/>
          <c:tx>
            <c:strRef>
              <c:f>'R-F7'!$AA$15</c:f>
              <c:strCache>
                <c:ptCount val="1"/>
                <c:pt idx="0">
                  <c:v>lineage 2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delete val="1"/>
          </c:dLbls>
          <c:errBars>
            <c:errBarType val="both"/>
            <c:errValType val="cust"/>
            <c:noEndCap val="0"/>
            <c:plus>
              <c:numRef>
                <c:f>'R-F7'!$AA$19:$AA$20</c:f>
                <c:numCache>
                  <c:formatCode>General</c:formatCode>
                  <c:ptCount val="2"/>
                  <c:pt idx="0">
                    <c:v>2.9419516252106126</c:v>
                  </c:pt>
                  <c:pt idx="1">
                    <c:v>15.407486005185918</c:v>
                  </c:pt>
                </c:numCache>
              </c:numRef>
            </c:plus>
            <c:minus>
              <c:numRef>
                <c:f>'R-F7'!$AA$19:$AA$20</c:f>
                <c:numCache>
                  <c:formatCode>General</c:formatCode>
                  <c:ptCount val="2"/>
                  <c:pt idx="0">
                    <c:v>2.9419516252106126</c:v>
                  </c:pt>
                  <c:pt idx="1">
                    <c:v>15.407486005185918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'R-F7'!$Y$16:$Y$18</c:f>
              <c:strCache>
                <c:ptCount val="3"/>
                <c:pt idx="0">
                  <c:v>Resistant Colony</c:v>
                </c:pt>
                <c:pt idx="1">
                  <c:v>Susceptible Colony</c:v>
                </c:pt>
                <c:pt idx="2">
                  <c:v>Kisumu strain</c:v>
                </c:pt>
              </c:strCache>
            </c:strRef>
          </c:cat>
          <c:val>
            <c:numRef>
              <c:f>'R-F7'!$AA$16:$AA$18</c:f>
              <c:numCache>
                <c:formatCode>General</c:formatCode>
                <c:ptCount val="3"/>
                <c:pt idx="0">
                  <c:v>17</c:v>
                </c:pt>
                <c:pt idx="1">
                  <c:v>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350-4623-995E-E73903E27843}"/>
            </c:ext>
          </c:extLst>
        </c:ser>
        <c:ser>
          <c:idx val="2"/>
          <c:order val="2"/>
          <c:tx>
            <c:strRef>
              <c:f>'R-F7'!$AB$15</c:f>
              <c:strCache>
                <c:ptCount val="1"/>
                <c:pt idx="0">
                  <c:v>Lineage 3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delete val="1"/>
          </c:dLbls>
          <c:errBars>
            <c:errBarType val="both"/>
            <c:errValType val="cust"/>
            <c:noEndCap val="0"/>
            <c:plus>
              <c:numRef>
                <c:f>'R-F7'!$AB$19:$AB$20</c:f>
                <c:numCache>
                  <c:formatCode>General</c:formatCode>
                  <c:ptCount val="2"/>
                  <c:pt idx="0">
                    <c:v>3.7941990741050602</c:v>
                  </c:pt>
                  <c:pt idx="1">
                    <c:v>14.539489791352967</c:v>
                  </c:pt>
                </c:numCache>
              </c:numRef>
            </c:plus>
            <c:minus>
              <c:numRef>
                <c:f>'R-F7'!$AB$19:$AB$20</c:f>
                <c:numCache>
                  <c:formatCode>General</c:formatCode>
                  <c:ptCount val="2"/>
                  <c:pt idx="0">
                    <c:v>3.7941990741050602</c:v>
                  </c:pt>
                  <c:pt idx="1">
                    <c:v>14.539489791352967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'R-F7'!$Y$16:$Y$18</c:f>
              <c:strCache>
                <c:ptCount val="3"/>
                <c:pt idx="0">
                  <c:v>Resistant Colony</c:v>
                </c:pt>
                <c:pt idx="1">
                  <c:v>Susceptible Colony</c:v>
                </c:pt>
                <c:pt idx="2">
                  <c:v>Kisumu strain</c:v>
                </c:pt>
              </c:strCache>
            </c:strRef>
          </c:cat>
          <c:val>
            <c:numRef>
              <c:f>'R-F7'!$AB$16:$AB$18</c:f>
              <c:numCache>
                <c:formatCode>General</c:formatCode>
                <c:ptCount val="3"/>
                <c:pt idx="0">
                  <c:v>23</c:v>
                </c:pt>
                <c:pt idx="1">
                  <c:v>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350-4623-995E-E73903E2784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30665088"/>
        <c:axId val="130675456"/>
      </c:barChart>
      <c:scatterChart>
        <c:scatterStyle val="lineMarker"/>
        <c:varyColors val="0"/>
        <c:ser>
          <c:idx val="3"/>
          <c:order val="3"/>
          <c:tx>
            <c:strRef>
              <c:f>'R-F7'!$AD$8</c:f>
              <c:strCache>
                <c:ptCount val="1"/>
                <c:pt idx="0">
                  <c:v>Line 1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0.62301587301587313"/>
                  <c:y val="0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350-4623-995E-E73903E2784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Dir val="x"/>
            <c:errBarType val="plus"/>
            <c:errValType val="fixedVal"/>
            <c:noEndCap val="1"/>
            <c:val val="2.5"/>
            <c:spPr>
              <a:noFill/>
              <a:ln w="28575" cap="flat" cmpd="sng" algn="ctr">
                <a:solidFill>
                  <a:srgbClr val="FF0000"/>
                </a:solidFill>
                <a:prstDash val="dash"/>
                <a:round/>
              </a:ln>
              <a:effectLst/>
            </c:spPr>
          </c:errBars>
          <c:xVal>
            <c:numLit>
              <c:formatCode>General</c:formatCode>
              <c:ptCount val="1"/>
              <c:pt idx="0">
                <c:v>0.5</c:v>
              </c:pt>
            </c:numLit>
          </c:xVal>
          <c:yVal>
            <c:numRef>
              <c:f>'R-F7'!$AE$8</c:f>
              <c:numCache>
                <c:formatCode>General</c:formatCode>
                <c:ptCount val="1"/>
                <c:pt idx="0">
                  <c:v>90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B350-4623-995E-E73903E27843}"/>
            </c:ext>
          </c:extLst>
        </c:ser>
        <c:ser>
          <c:idx val="4"/>
          <c:order val="4"/>
          <c:tx>
            <c:strRef>
              <c:f>'R-F7'!$AD$9</c:f>
              <c:strCache>
                <c:ptCount val="1"/>
                <c:pt idx="0">
                  <c:v>line 2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0.61904761904761907"/>
                  <c:y val="6.2358266901729508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350-4623-995E-E73903E2784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Dir val="x"/>
            <c:errBarType val="plus"/>
            <c:errValType val="fixedVal"/>
            <c:noEndCap val="1"/>
            <c:val val="2.5"/>
            <c:spPr>
              <a:noFill/>
              <a:ln w="28575" cap="flat" cmpd="sng" algn="ctr">
                <a:solidFill>
                  <a:schemeClr val="tx1"/>
                </a:solidFill>
                <a:prstDash val="dash"/>
                <a:round/>
              </a:ln>
              <a:effectLst/>
            </c:spPr>
          </c:errBars>
          <c:xVal>
            <c:numLit>
              <c:formatCode>General</c:formatCode>
              <c:ptCount val="1"/>
              <c:pt idx="0">
                <c:v>0.5</c:v>
              </c:pt>
            </c:numLit>
          </c:xVal>
          <c:yVal>
            <c:numRef>
              <c:f>'R-F7'!$AE$9</c:f>
              <c:numCache>
                <c:formatCode>General</c:formatCode>
                <c:ptCount val="1"/>
                <c:pt idx="0">
                  <c:v>98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B350-4623-995E-E73903E278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0687360"/>
        <c:axId val="130677376"/>
      </c:scatterChart>
      <c:catAx>
        <c:axId val="13066508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dirty="0">
                    <a:solidFill>
                      <a:schemeClr val="tx1"/>
                    </a:solidFill>
                  </a:rPr>
                  <a:t>Mosquito</a:t>
                </a:r>
                <a:r>
                  <a:rPr lang="en-US" baseline="0" dirty="0">
                    <a:solidFill>
                      <a:schemeClr val="tx1"/>
                    </a:solidFill>
                  </a:rPr>
                  <a:t> population </a:t>
                </a:r>
                <a:endParaRPr lang="en-US" dirty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0.25285255556576952"/>
              <c:y val="0.9225248261901047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30675456"/>
        <c:crosses val="autoZero"/>
        <c:auto val="1"/>
        <c:lblAlgn val="ctr"/>
        <c:lblOffset val="100"/>
        <c:noMultiLvlLbl val="0"/>
      </c:catAx>
      <c:valAx>
        <c:axId val="130675456"/>
        <c:scaling>
          <c:orientation val="minMax"/>
          <c:max val="117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dirty="0">
                    <a:solidFill>
                      <a:schemeClr val="tx1"/>
                    </a:solidFill>
                  </a:rPr>
                  <a:t>%</a:t>
                </a:r>
                <a:r>
                  <a:rPr lang="en-US" baseline="0" dirty="0">
                    <a:solidFill>
                      <a:schemeClr val="tx1"/>
                    </a:solidFill>
                  </a:rPr>
                  <a:t> Mortality 24 h</a:t>
                </a:r>
                <a:endParaRPr lang="en-US" dirty="0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30665088"/>
        <c:crosses val="autoZero"/>
        <c:crossBetween val="between"/>
      </c:valAx>
      <c:valAx>
        <c:axId val="130677376"/>
        <c:scaling>
          <c:orientation val="minMax"/>
        </c:scaling>
        <c:delete val="1"/>
        <c:axPos val="r"/>
        <c:numFmt formatCode="General" sourceLinked="1"/>
        <c:majorTickMark val="out"/>
        <c:minorTickMark val="none"/>
        <c:tickLblPos val="nextTo"/>
        <c:crossAx val="130687360"/>
        <c:crosses val="max"/>
        <c:crossBetween val="midCat"/>
      </c:valAx>
      <c:valAx>
        <c:axId val="1306873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30677376"/>
        <c:crosses val="autoZero"/>
        <c:crossBetween val="midCat"/>
      </c:valAx>
      <c:spPr>
        <a:noFill/>
        <a:ln w="25400">
          <a:noFill/>
        </a:ln>
        <a:effectLst/>
      </c:spPr>
    </c:plotArea>
    <c:legend>
      <c:legendPos val="r"/>
      <c:legendEntry>
        <c:idx val="3"/>
        <c:delete val="1"/>
      </c:legendEntry>
      <c:legendEntry>
        <c:idx val="4"/>
        <c:delete val="1"/>
      </c:legendEntry>
      <c:layout>
        <c:manualLayout>
          <c:xMode val="edge"/>
          <c:yMode val="edge"/>
          <c:x val="0.81082394240597877"/>
          <c:y val="0.35154373110508808"/>
          <c:w val="0.14128056028932148"/>
          <c:h val="0.3203265607136364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0.77292</cdr:x>
      <cdr:y>0.27315</cdr:y>
    </cdr:from>
    <cdr:to>
      <cdr:x>0.85069</cdr:x>
      <cdr:y>0.4537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533775" y="749300"/>
          <a:ext cx="355600" cy="4953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61871-1649-4177-A233-E969826AAA24}" type="datetimeFigureOut">
              <a:rPr lang="en-US" smtClean="0"/>
              <a:t>20-Apr-21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79BB8-C797-4F8E-A769-1763599F54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036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61871-1649-4177-A233-E969826AAA24}" type="datetimeFigureOut">
              <a:rPr lang="en-US" smtClean="0"/>
              <a:t>20-Apr-21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79BB8-C797-4F8E-A769-1763599F54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260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61871-1649-4177-A233-E969826AAA24}" type="datetimeFigureOut">
              <a:rPr lang="en-US" smtClean="0"/>
              <a:t>20-Apr-21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79BB8-C797-4F8E-A769-1763599F54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555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61871-1649-4177-A233-E969826AAA24}" type="datetimeFigureOut">
              <a:rPr lang="en-US" smtClean="0"/>
              <a:t>20-Apr-21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79BB8-C797-4F8E-A769-1763599F54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753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61871-1649-4177-A233-E969826AAA24}" type="datetimeFigureOut">
              <a:rPr lang="en-US" smtClean="0"/>
              <a:t>20-Apr-21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79BB8-C797-4F8E-A769-1763599F54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000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61871-1649-4177-A233-E969826AAA24}" type="datetimeFigureOut">
              <a:rPr lang="en-US" smtClean="0"/>
              <a:t>20-Apr-21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79BB8-C797-4F8E-A769-1763599F54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86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61871-1649-4177-A233-E969826AAA24}" type="datetimeFigureOut">
              <a:rPr lang="en-US" smtClean="0"/>
              <a:t>20-Apr-21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79BB8-C797-4F8E-A769-1763599F54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182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61871-1649-4177-A233-E969826AAA24}" type="datetimeFigureOut">
              <a:rPr lang="en-US" smtClean="0"/>
              <a:t>20-Apr-21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79BB8-C797-4F8E-A769-1763599F54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175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61871-1649-4177-A233-E969826AAA24}" type="datetimeFigureOut">
              <a:rPr lang="en-US" smtClean="0"/>
              <a:t>20-Apr-21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79BB8-C797-4F8E-A769-1763599F54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687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61871-1649-4177-A233-E969826AAA24}" type="datetimeFigureOut">
              <a:rPr lang="en-US" smtClean="0"/>
              <a:t>20-Apr-21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79BB8-C797-4F8E-A769-1763599F54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26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61871-1649-4177-A233-E969826AAA24}" type="datetimeFigureOut">
              <a:rPr lang="en-US" smtClean="0"/>
              <a:t>20-Apr-21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79BB8-C797-4F8E-A769-1763599F54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757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061871-1649-4177-A233-E969826AAA24}" type="datetimeFigureOut">
              <a:rPr lang="en-US" smtClean="0"/>
              <a:t>20-Apr-21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679BB8-C797-4F8E-A769-1763599F54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381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5860454"/>
              </p:ext>
            </p:extLst>
          </p:nvPr>
        </p:nvGraphicFramePr>
        <p:xfrm>
          <a:off x="2900218" y="1560945"/>
          <a:ext cx="6363855" cy="4091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503665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8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MAX</dc:creator>
  <cp:lastModifiedBy>Maxwell Machani</cp:lastModifiedBy>
  <cp:revision>14</cp:revision>
  <dcterms:created xsi:type="dcterms:W3CDTF">2020-06-17T16:21:14Z</dcterms:created>
  <dcterms:modified xsi:type="dcterms:W3CDTF">2021-04-20T20:10:30Z</dcterms:modified>
</cp:coreProperties>
</file>