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0" r:id="rId5"/>
    <p:sldId id="256" r:id="rId6"/>
    <p:sldId id="257" r:id="rId7"/>
    <p:sldId id="258" r:id="rId8"/>
    <p:sldId id="259" r:id="rId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597B47-AE46-4662-9DC8-F24BEF866D50}" v="7" dt="2020-05-16T02:05:25.6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sa Dada" userId="1136d5b0-3eee-4162-8bd1-0080fea006c8" providerId="ADAL" clId="{2FCD9A21-4762-48B1-964F-D55B08BA0BB6}"/>
    <pc:docChg chg="custSel modSld">
      <pc:chgData name="Nsa Dada" userId="1136d5b0-3eee-4162-8bd1-0080fea006c8" providerId="ADAL" clId="{2FCD9A21-4762-48B1-964F-D55B08BA0BB6}" dt="2020-05-16T02:26:16.197" v="0" actId="478"/>
      <pc:docMkLst>
        <pc:docMk/>
      </pc:docMkLst>
      <pc:sldChg chg="delSp">
        <pc:chgData name="Nsa Dada" userId="1136d5b0-3eee-4162-8bd1-0080fea006c8" providerId="ADAL" clId="{2FCD9A21-4762-48B1-964F-D55B08BA0BB6}" dt="2020-05-16T02:26:16.197" v="0" actId="478"/>
        <pc:sldMkLst>
          <pc:docMk/>
          <pc:sldMk cId="3143326101" sldId="260"/>
        </pc:sldMkLst>
        <pc:spChg chg="del">
          <ac:chgData name="Nsa Dada" userId="1136d5b0-3eee-4162-8bd1-0080fea006c8" providerId="ADAL" clId="{2FCD9A21-4762-48B1-964F-D55B08BA0BB6}" dt="2020-05-16T02:26:16.197" v="0" actId="478"/>
          <ac:spMkLst>
            <pc:docMk/>
            <pc:sldMk cId="3143326101" sldId="260"/>
            <ac:spMk id="2" creationId="{C01646EF-D662-4863-991A-CB0D8FE03C6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825D7-E872-4D07-BA34-E3622F400B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C03BE7-A91C-42F6-A0CD-565CEBCC91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6465E-7936-4755-8B29-114DCDA37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65D70-900A-4200-A350-76B7C0A91217}" type="datetimeFigureOut">
              <a:rPr lang="nb-NO" smtClean="0"/>
              <a:t>16.05.2020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86BF4-F28C-4F1A-AB11-7BCD19505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D3B45C-9E2A-453F-82EB-6190EBFCA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CA59-41C0-41E6-9125-BFA7978492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50898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AFA11-DE4E-4974-A4B4-4310B351D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676528-408B-4463-AE7A-53B6A06C6D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0315BD-BDA2-4DD6-9582-E95A4FB9B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65D70-900A-4200-A350-76B7C0A91217}" type="datetimeFigureOut">
              <a:rPr lang="nb-NO" smtClean="0"/>
              <a:t>16.05.2020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DA12D8-3F6C-4A43-A2C2-B10FF69D8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DEAEBA-EC75-4656-A8D0-27066AE93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CA59-41C0-41E6-9125-BFA7978492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45116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137648-98E6-46B0-9FBF-4EECEA4E2E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B7527D-192E-449E-98C5-9F84C9BA89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20807-32E2-475A-85EB-1867A1459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65D70-900A-4200-A350-76B7C0A91217}" type="datetimeFigureOut">
              <a:rPr lang="nb-NO" smtClean="0"/>
              <a:t>16.05.2020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CF7441-F81D-4D11-97D7-4A663A836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315A89-67C0-414F-B019-0FB9D89C0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CA59-41C0-41E6-9125-BFA7978492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4884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F560D-9490-48BB-BB74-033B72636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40F5B-79BA-4E53-AD4E-C1E185D5E9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F94279-754E-43F8-8C20-40FC3F754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65D70-900A-4200-A350-76B7C0A91217}" type="datetimeFigureOut">
              <a:rPr lang="nb-NO" smtClean="0"/>
              <a:t>16.05.2020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96B239-F0ED-446F-969D-9513098AA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44A61-ACC7-486C-835F-D70A51D18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CA59-41C0-41E6-9125-BFA7978492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03491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495DC-C104-44D1-A425-CF6E64BBF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BB4227-FD6C-4796-8E7A-EEDF86DD6C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D6CE27-745F-40E7-95F2-501C39251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65D70-900A-4200-A350-76B7C0A91217}" type="datetimeFigureOut">
              <a:rPr lang="nb-NO" smtClean="0"/>
              <a:t>16.05.2020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E27C7-B78A-4F98-82E9-17ADD3232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FF7C0B-2058-4596-803D-AE78737D0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CA59-41C0-41E6-9125-BFA7978492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4472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02B9D-03B9-4E25-AC92-98FFD49EB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F2819-CAF4-4DB6-9FE5-EC8D7F0A80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7FEB9F-584C-4F00-9AA8-947747436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46DE7C-1BE3-4912-B408-EAA368D31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65D70-900A-4200-A350-76B7C0A91217}" type="datetimeFigureOut">
              <a:rPr lang="nb-NO" smtClean="0"/>
              <a:t>16.05.2020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4E281A-BEAB-400E-B154-A4F559DBF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11C0C4-411D-4DEC-8B78-FF6E2CB16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CA59-41C0-41E6-9125-BFA7978492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2577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6A2EB-1656-48D6-99A1-AF845956C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42783-3CAA-4AF3-8C8F-A8B1914E96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42586A-4E90-4B6C-9EB9-8220725244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34C3C3-4CB2-4AB0-A799-B82F0A8AD0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F0917F-CABE-4A87-838A-0D02FF023E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9B604A-41DD-48DE-9E42-F648769CA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65D70-900A-4200-A350-76B7C0A91217}" type="datetimeFigureOut">
              <a:rPr lang="nb-NO" smtClean="0"/>
              <a:t>16.05.2020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41B314-9BD1-4D8F-A6C4-76557EEBC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FCD601-2D27-40EA-86D3-171BF90EB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CA59-41C0-41E6-9125-BFA7978492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3861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8E861-A04D-44D9-9429-2D24F6303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D708E4-BDE9-4AAA-8B67-DEEE6FE9A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65D70-900A-4200-A350-76B7C0A91217}" type="datetimeFigureOut">
              <a:rPr lang="nb-NO" smtClean="0"/>
              <a:t>16.05.2020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8CD8D7-EB95-4D69-931D-FB1F071E9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121D3-F11B-4740-B8D1-393E010FC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CA59-41C0-41E6-9125-BFA7978492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3788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C0FD49-D222-4370-8570-5A8DC3216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65D70-900A-4200-A350-76B7C0A91217}" type="datetimeFigureOut">
              <a:rPr lang="nb-NO" smtClean="0"/>
              <a:t>16.05.2020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03F705-C33B-4B04-8020-C3F2963D9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9691B3-62D5-41A4-9060-657081387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CA59-41C0-41E6-9125-BFA7978492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5654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591F0-8FC9-4EB1-B961-3B7F66CD9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A9C55-150F-4606-9944-A87DDF659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330227-1D9F-4D90-A8CC-E3A5345FF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0E8787-6FDB-49D2-B43C-3683FE25B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65D70-900A-4200-A350-76B7C0A91217}" type="datetimeFigureOut">
              <a:rPr lang="nb-NO" smtClean="0"/>
              <a:t>16.05.2020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82F673-3809-42FE-A1E1-546E1FFDC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DB50FF-3423-4E13-875F-141F0585C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CA59-41C0-41E6-9125-BFA7978492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6035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6648D-0A61-4D09-8FA7-C8FEA8C4B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421D95-E7A5-4B6B-8328-8923176210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DADAEB-47F9-43EB-824F-F1BC0B9AA7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9FCA03-8933-458D-BBEA-A88407EEB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65D70-900A-4200-A350-76B7C0A91217}" type="datetimeFigureOut">
              <a:rPr lang="nb-NO" smtClean="0"/>
              <a:t>16.05.2020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F57293-3AA8-4CEF-9F0D-494C4F8CC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95F9DD-5F75-43DD-8E64-6EBBFDC7B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DCA59-41C0-41E6-9125-BFA7978492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7760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071B8C-895C-4D39-9D7D-BACC30DCC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7553AF-5C61-43EA-BF93-01E09D14D8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E8E67-4533-4EB3-A6CA-FED5B768E0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65D70-900A-4200-A350-76B7C0A91217}" type="datetimeFigureOut">
              <a:rPr lang="nb-NO" smtClean="0"/>
              <a:t>16.05.2020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37AC1-B1CA-4F5B-94A9-5F1703DA36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519DF0-D4AB-4306-9EBE-BC2921CC8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DCA59-41C0-41E6-9125-BFA7978492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029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EB0AD32-4DC8-4F3B-A390-0011D5DBF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/>
          <a:lstStyle/>
          <a:p>
            <a:r>
              <a:rPr lang="en-GB" dirty="0"/>
              <a:t>Suppl. 1. Alpha diversity comparisons</a:t>
            </a:r>
            <a:endParaRPr lang="nb-NO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7E5157-66D3-4A1C-919B-D2B89F643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 fontScale="77500" lnSpcReduction="20000"/>
          </a:bodyPr>
          <a:lstStyle/>
          <a:p>
            <a:r>
              <a:rPr lang="nb-NO" dirty="0"/>
              <a:t>Boxplots showing alpha-diversity comparisons performed using the Shannon diversity indices of adult and larval </a:t>
            </a:r>
            <a:r>
              <a:rPr lang="nb-NO" i="1" dirty="0"/>
              <a:t>Anopheles albimanus </a:t>
            </a:r>
            <a:r>
              <a:rPr lang="nb-NO" dirty="0"/>
              <a:t>microbiota. Whiskers </a:t>
            </a:r>
            <a:r>
              <a:rPr lang="nb-NO" dirty="0" err="1"/>
              <a:t>on</a:t>
            </a:r>
            <a:r>
              <a:rPr lang="nb-NO" dirty="0"/>
              <a:t> </a:t>
            </a:r>
            <a:r>
              <a:rPr lang="nb-NO" dirty="0" err="1"/>
              <a:t>boxplots</a:t>
            </a:r>
            <a:r>
              <a:rPr lang="nb-NO" dirty="0"/>
              <a:t> </a:t>
            </a:r>
            <a:r>
              <a:rPr lang="nb-NO" dirty="0" err="1"/>
              <a:t>represent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range </a:t>
            </a:r>
            <a:r>
              <a:rPr lang="nb-NO" dirty="0" err="1"/>
              <a:t>of</a:t>
            </a:r>
            <a:r>
              <a:rPr lang="nb-NO" dirty="0"/>
              <a:t> minimum and </a:t>
            </a:r>
            <a:r>
              <a:rPr lang="nb-NO" dirty="0" err="1"/>
              <a:t>maximum</a:t>
            </a:r>
            <a:r>
              <a:rPr lang="nb-NO" dirty="0"/>
              <a:t> Shannon </a:t>
            </a:r>
            <a:r>
              <a:rPr lang="nb-NO" dirty="0" err="1"/>
              <a:t>index</a:t>
            </a:r>
            <a:r>
              <a:rPr lang="nb-NO" dirty="0"/>
              <a:t> </a:t>
            </a:r>
            <a:r>
              <a:rPr lang="nb-NO" dirty="0" err="1"/>
              <a:t>values</a:t>
            </a:r>
            <a:r>
              <a:rPr lang="nb-NO" dirty="0"/>
              <a:t> </a:t>
            </a:r>
            <a:r>
              <a:rPr lang="nb-NO" dirty="0" err="1"/>
              <a:t>within</a:t>
            </a:r>
            <a:r>
              <a:rPr lang="nb-NO" dirty="0"/>
              <a:t> </a:t>
            </a:r>
            <a:r>
              <a:rPr lang="nb-NO" dirty="0" err="1"/>
              <a:t>each</a:t>
            </a:r>
            <a:r>
              <a:rPr lang="nb-NO" dirty="0"/>
              <a:t> </a:t>
            </a:r>
            <a:r>
              <a:rPr lang="nb-NO" dirty="0" err="1"/>
              <a:t>group</a:t>
            </a:r>
            <a:r>
              <a:rPr lang="nb-NO" dirty="0"/>
              <a:t>, and </a:t>
            </a:r>
            <a:r>
              <a:rPr lang="nb-NO" dirty="0" err="1"/>
              <a:t>grey</a:t>
            </a:r>
            <a:r>
              <a:rPr lang="nb-NO" dirty="0"/>
              <a:t> </a:t>
            </a:r>
            <a:r>
              <a:rPr lang="nb-NO" dirty="0" err="1"/>
              <a:t>dots</a:t>
            </a:r>
            <a:r>
              <a:rPr lang="nb-NO" dirty="0"/>
              <a:t> </a:t>
            </a:r>
            <a:r>
              <a:rPr lang="nb-NO" dirty="0" err="1"/>
              <a:t>represent</a:t>
            </a:r>
            <a:r>
              <a:rPr lang="nb-NO" dirty="0"/>
              <a:t> </a:t>
            </a:r>
            <a:r>
              <a:rPr lang="nb-NO" dirty="0" err="1"/>
              <a:t>outliers</a:t>
            </a:r>
            <a:r>
              <a:rPr lang="nb-NO" dirty="0"/>
              <a:t>. </a:t>
            </a:r>
            <a:r>
              <a:rPr lang="nb-NO" dirty="0" err="1"/>
              <a:t>Comparisons</a:t>
            </a:r>
            <a:r>
              <a:rPr lang="nb-NO" dirty="0"/>
              <a:t> </a:t>
            </a:r>
            <a:r>
              <a:rPr lang="nb-NO" dirty="0" err="1"/>
              <a:t>were</a:t>
            </a:r>
            <a:r>
              <a:rPr lang="nb-NO" dirty="0"/>
              <a:t> </a:t>
            </a:r>
            <a:r>
              <a:rPr lang="nb-NO" dirty="0" err="1"/>
              <a:t>performed</a:t>
            </a:r>
            <a:r>
              <a:rPr lang="nb-NO" dirty="0"/>
              <a:t> </a:t>
            </a:r>
            <a:r>
              <a:rPr lang="nb-NO" dirty="0" err="1"/>
              <a:t>using</a:t>
            </a:r>
            <a:r>
              <a:rPr lang="nb-NO" dirty="0"/>
              <a:t> </a:t>
            </a:r>
            <a:r>
              <a:rPr lang="nb-NO" dirty="0" err="1"/>
              <a:t>Kruskal</a:t>
            </a:r>
            <a:r>
              <a:rPr lang="nb-NO" dirty="0"/>
              <a:t>-Wallis pair-</a:t>
            </a:r>
            <a:r>
              <a:rPr lang="nb-NO" dirty="0" err="1"/>
              <a:t>wise</a:t>
            </a:r>
            <a:r>
              <a:rPr lang="nb-NO" dirty="0"/>
              <a:t> tests (H) </a:t>
            </a:r>
            <a:r>
              <a:rPr lang="nb-NO" dirty="0" err="1"/>
              <a:t>with</a:t>
            </a:r>
            <a:r>
              <a:rPr lang="nb-NO" dirty="0"/>
              <a:t> </a:t>
            </a:r>
            <a:r>
              <a:rPr lang="nb-NO" dirty="0" err="1"/>
              <a:t>Benjamini</a:t>
            </a:r>
            <a:r>
              <a:rPr lang="nb-NO" dirty="0"/>
              <a:t>–</a:t>
            </a:r>
            <a:r>
              <a:rPr lang="nb-NO" dirty="0" err="1"/>
              <a:t>Hochberg</a:t>
            </a:r>
            <a:r>
              <a:rPr lang="nb-NO" dirty="0"/>
              <a:t> FDR </a:t>
            </a:r>
            <a:r>
              <a:rPr lang="nb-NO" dirty="0" err="1"/>
              <a:t>correction</a:t>
            </a:r>
            <a:r>
              <a:rPr lang="nb-NO" dirty="0"/>
              <a:t> (q-</a:t>
            </a:r>
            <a:r>
              <a:rPr lang="nb-NO" dirty="0" err="1"/>
              <a:t>value</a:t>
            </a:r>
            <a:r>
              <a:rPr lang="nb-NO" dirty="0"/>
              <a:t>). Significance determined at q&lt;0.05</a:t>
            </a:r>
          </a:p>
          <a:p>
            <a:r>
              <a:rPr lang="nb-NO" dirty="0"/>
              <a:t>n, </a:t>
            </a:r>
            <a:r>
              <a:rPr lang="nb-NO" dirty="0" err="1"/>
              <a:t>number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mosquito</a:t>
            </a:r>
            <a:r>
              <a:rPr lang="nb-NO" dirty="0"/>
              <a:t> pools (3 </a:t>
            </a:r>
            <a:r>
              <a:rPr lang="nb-NO" dirty="0" err="1"/>
              <a:t>individuals</a:t>
            </a:r>
            <a:r>
              <a:rPr lang="nb-NO" dirty="0"/>
              <a:t> per pool)</a:t>
            </a:r>
          </a:p>
        </p:txBody>
      </p:sp>
    </p:spTree>
    <p:extLst>
      <p:ext uri="{BB962C8B-B14F-4D97-AF65-F5344CB8AC3E}">
        <p14:creationId xmlns:p14="http://schemas.microsoft.com/office/powerpoint/2010/main" val="3143326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BBEAE6F-204A-4CEA-8524-F540163B3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/>
              <a:t>Shannon diversity-adult internal microbiota</a:t>
            </a:r>
            <a:endParaRPr lang="nb-NO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FD6B95B-C0B9-4366-BA0D-3A2392E92E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549" b="23820"/>
          <a:stretch/>
        </p:blipFill>
        <p:spPr>
          <a:xfrm>
            <a:off x="1602296" y="1443326"/>
            <a:ext cx="9932565" cy="3783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AF83314-B527-46B7-8DE3-6D5D9B9B2406}"/>
              </a:ext>
            </a:extLst>
          </p:cNvPr>
          <p:cNvSpPr txBox="1"/>
          <p:nvPr/>
        </p:nvSpPr>
        <p:spPr>
          <a:xfrm>
            <a:off x="2667699" y="5310231"/>
            <a:ext cx="1778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 Cruces1, n=9</a:t>
            </a:r>
            <a:endParaRPr lang="nb-NO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E8B888-900C-46A1-9F80-D1BEE5CEA31D}"/>
              </a:ext>
            </a:extLst>
          </p:cNvPr>
          <p:cNvSpPr txBox="1"/>
          <p:nvPr/>
        </p:nvSpPr>
        <p:spPr>
          <a:xfrm rot="16200000">
            <a:off x="469784" y="3150167"/>
            <a:ext cx="1661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Shannon index</a:t>
            </a:r>
            <a:endParaRPr lang="nb-NO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C9B177-E716-47A0-A3A1-46D1492DC28C}"/>
              </a:ext>
            </a:extLst>
          </p:cNvPr>
          <p:cNvSpPr txBox="1"/>
          <p:nvPr/>
        </p:nvSpPr>
        <p:spPr>
          <a:xfrm>
            <a:off x="8690991" y="5310231"/>
            <a:ext cx="1870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 Cruces4, n=21</a:t>
            </a:r>
            <a:endParaRPr lang="nb-NO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69587F-FAD8-4B2B-B9EB-2DF07D384A2B}"/>
              </a:ext>
            </a:extLst>
          </p:cNvPr>
          <p:cNvSpPr txBox="1"/>
          <p:nvPr/>
        </p:nvSpPr>
        <p:spPr>
          <a:xfrm>
            <a:off x="5633204" y="5310231"/>
            <a:ext cx="1870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 Cruces3, n=15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94397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D705A-555E-4385-982E-77ADD6044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Shannon diversity-adult cuticle surface microbiota</a:t>
            </a:r>
            <a:endParaRPr lang="nb-NO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279E560-A40D-48B7-AA8B-694A3506EC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4" b="23734"/>
          <a:stretch/>
        </p:blipFill>
        <p:spPr>
          <a:xfrm>
            <a:off x="1157681" y="1690688"/>
            <a:ext cx="9328858" cy="37537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65310A-7334-4CEA-9EDC-F0C3CD8EF0D6}"/>
              </a:ext>
            </a:extLst>
          </p:cNvPr>
          <p:cNvSpPr txBox="1"/>
          <p:nvPr/>
        </p:nvSpPr>
        <p:spPr>
          <a:xfrm>
            <a:off x="2038524" y="5545124"/>
            <a:ext cx="1778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 Cruces1, n=9</a:t>
            </a:r>
            <a:endParaRPr lang="nb-NO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ED9098-0A7C-4BD3-8302-0AE892A9BF0C}"/>
              </a:ext>
            </a:extLst>
          </p:cNvPr>
          <p:cNvSpPr txBox="1"/>
          <p:nvPr/>
        </p:nvSpPr>
        <p:spPr>
          <a:xfrm rot="16200000">
            <a:off x="0" y="3393448"/>
            <a:ext cx="1661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Shannon index</a:t>
            </a:r>
            <a:endParaRPr lang="nb-NO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DE3EED-B50A-41A6-98B7-E07CCE7C5F3F}"/>
              </a:ext>
            </a:extLst>
          </p:cNvPr>
          <p:cNvSpPr txBox="1"/>
          <p:nvPr/>
        </p:nvSpPr>
        <p:spPr>
          <a:xfrm>
            <a:off x="8061816" y="5545124"/>
            <a:ext cx="1870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 Cruces4, n=21</a:t>
            </a:r>
            <a:endParaRPr lang="nb-NO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E24DCE-8723-4C6B-99B3-062EE769A494}"/>
              </a:ext>
            </a:extLst>
          </p:cNvPr>
          <p:cNvSpPr txBox="1"/>
          <p:nvPr/>
        </p:nvSpPr>
        <p:spPr>
          <a:xfrm>
            <a:off x="5004029" y="5545124"/>
            <a:ext cx="1870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 Cruces3, n=15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57078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16B5C-7A03-4712-B3E9-3C8895C88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Shannon diversity-larvae internal microbiota</a:t>
            </a:r>
            <a:endParaRPr lang="nb-NO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5A33C7E-6CDE-41FC-904E-20F8D152B2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430" b="23748"/>
          <a:stretch/>
        </p:blipFill>
        <p:spPr>
          <a:xfrm>
            <a:off x="1266738" y="2273417"/>
            <a:ext cx="8976220" cy="3447875"/>
          </a:xfrm>
          <a:prstGeom prst="rect">
            <a:avLst/>
          </a:prstGeom>
        </p:spPr>
      </p:pic>
      <p:sp>
        <p:nvSpPr>
          <p:cNvPr id="5" name="Left Brace 4">
            <a:extLst>
              <a:ext uri="{FF2B5EF4-FFF2-40B4-BE49-F238E27FC236}">
                <a16:creationId xmlns:a16="http://schemas.microsoft.com/office/drawing/2014/main" id="{B48756B8-C9FE-46FB-8BC8-5D4E359BD1DD}"/>
              </a:ext>
            </a:extLst>
          </p:cNvPr>
          <p:cNvSpPr/>
          <p:nvPr/>
        </p:nvSpPr>
        <p:spPr>
          <a:xfrm rot="5400000">
            <a:off x="3779164" y="484019"/>
            <a:ext cx="235047" cy="2260835"/>
          </a:xfrm>
          <a:prstGeom prst="leftBrace">
            <a:avLst>
              <a:gd name="adj1" fmla="val 0"/>
              <a:gd name="adj2" fmla="val 50000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FAF7E0B1-4D61-4AFA-9FFC-3FDA55D8BFDF}"/>
              </a:ext>
            </a:extLst>
          </p:cNvPr>
          <p:cNvSpPr/>
          <p:nvPr/>
        </p:nvSpPr>
        <p:spPr>
          <a:xfrm rot="5400000">
            <a:off x="5419330" y="-662774"/>
            <a:ext cx="369332" cy="5805485"/>
          </a:xfrm>
          <a:prstGeom prst="leftBrace">
            <a:avLst>
              <a:gd name="adj1" fmla="val 0"/>
              <a:gd name="adj2" fmla="val 49133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E09AC5-EF00-483F-BC55-7C7F72312F46}"/>
              </a:ext>
            </a:extLst>
          </p:cNvPr>
          <p:cNvSpPr txBox="1"/>
          <p:nvPr/>
        </p:nvSpPr>
        <p:spPr>
          <a:xfrm>
            <a:off x="2766270" y="1950075"/>
            <a:ext cx="864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**</a:t>
            </a:r>
            <a:endParaRPr lang="nb-NO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725222-54B7-4384-827A-9706375CD7A9}"/>
              </a:ext>
            </a:extLst>
          </p:cNvPr>
          <p:cNvSpPr txBox="1"/>
          <p:nvPr/>
        </p:nvSpPr>
        <p:spPr>
          <a:xfrm>
            <a:off x="2732714" y="1396641"/>
            <a:ext cx="864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**</a:t>
            </a:r>
            <a:endParaRPr lang="nb-NO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2CB0AF-A071-4CD0-88CE-97819485A040}"/>
              </a:ext>
            </a:extLst>
          </p:cNvPr>
          <p:cNvSpPr txBox="1"/>
          <p:nvPr/>
        </p:nvSpPr>
        <p:spPr>
          <a:xfrm>
            <a:off x="8506739" y="5089195"/>
            <a:ext cx="1324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**=q&lt;0.05</a:t>
            </a:r>
            <a:endParaRPr lang="nb-NO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6BE4DC-796F-4945-9B85-C36B5749FEB2}"/>
              </a:ext>
            </a:extLst>
          </p:cNvPr>
          <p:cNvSpPr txBox="1"/>
          <p:nvPr/>
        </p:nvSpPr>
        <p:spPr>
          <a:xfrm>
            <a:off x="1971414" y="5838439"/>
            <a:ext cx="1778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El </a:t>
            </a:r>
            <a:r>
              <a:rPr lang="en-GB" dirty="0" err="1"/>
              <a:t>Terrero</a:t>
            </a:r>
            <a:r>
              <a:rPr lang="en-GB" dirty="0"/>
              <a:t>, n=15</a:t>
            </a:r>
            <a:endParaRPr lang="nb-NO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E9FB2E-36D9-42A4-9DE0-8CFB92282400}"/>
              </a:ext>
            </a:extLst>
          </p:cNvPr>
          <p:cNvSpPr txBox="1"/>
          <p:nvPr/>
        </p:nvSpPr>
        <p:spPr>
          <a:xfrm rot="16200000">
            <a:off x="151004" y="3678375"/>
            <a:ext cx="1661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Shannon index</a:t>
            </a:r>
            <a:endParaRPr lang="nb-NO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E6F679-E86F-41EB-8A39-B4A4BEA420BD}"/>
              </a:ext>
            </a:extLst>
          </p:cNvPr>
          <p:cNvSpPr txBox="1"/>
          <p:nvPr/>
        </p:nvSpPr>
        <p:spPr>
          <a:xfrm>
            <a:off x="7994706" y="5838439"/>
            <a:ext cx="1870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 Cruces4, n=15</a:t>
            </a:r>
            <a:endParaRPr lang="nb-NO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751E12-9AA9-42BB-AE75-F33D46A6FCAB}"/>
              </a:ext>
            </a:extLst>
          </p:cNvPr>
          <p:cNvSpPr txBox="1"/>
          <p:nvPr/>
        </p:nvSpPr>
        <p:spPr>
          <a:xfrm>
            <a:off x="4936919" y="5838439"/>
            <a:ext cx="1870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 Cruces3, n=14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42291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4AA1B-BC74-453F-990C-E4EC48AA0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/>
              <a:t>Shannon diversity-larvae cuticle surface internal microbiota</a:t>
            </a:r>
            <a:endParaRPr lang="nb-NO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C402EBE-0FCB-4C73-8F1A-3689628012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385" b="23557"/>
          <a:stretch/>
        </p:blipFill>
        <p:spPr>
          <a:xfrm>
            <a:off x="1325461" y="1782619"/>
            <a:ext cx="9887484" cy="354439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F4DD6D-B0EE-49B6-BB7C-8F5AA670E24E}"/>
              </a:ext>
            </a:extLst>
          </p:cNvPr>
          <p:cNvSpPr txBox="1"/>
          <p:nvPr/>
        </p:nvSpPr>
        <p:spPr>
          <a:xfrm>
            <a:off x="2205713" y="5418940"/>
            <a:ext cx="1778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El </a:t>
            </a:r>
            <a:r>
              <a:rPr lang="en-GB" dirty="0" err="1"/>
              <a:t>Terrero</a:t>
            </a:r>
            <a:r>
              <a:rPr lang="en-GB" dirty="0"/>
              <a:t>, n=15</a:t>
            </a:r>
            <a:endParaRPr lang="nb-NO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A4E3CD-C49B-4D60-80BB-795747129B8E}"/>
              </a:ext>
            </a:extLst>
          </p:cNvPr>
          <p:cNvSpPr txBox="1"/>
          <p:nvPr/>
        </p:nvSpPr>
        <p:spPr>
          <a:xfrm rot="16200000">
            <a:off x="192356" y="3258876"/>
            <a:ext cx="1661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Shannon index</a:t>
            </a:r>
            <a:endParaRPr lang="nb-NO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A0B80F-154D-4D32-8472-BFCAD1CA5649}"/>
              </a:ext>
            </a:extLst>
          </p:cNvPr>
          <p:cNvSpPr txBox="1"/>
          <p:nvPr/>
        </p:nvSpPr>
        <p:spPr>
          <a:xfrm>
            <a:off x="8229005" y="5418940"/>
            <a:ext cx="1870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 Cruces4, n=15</a:t>
            </a:r>
            <a:endParaRPr lang="nb-NO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F2A401-83CE-4DBC-BD28-36A2B79DA96D}"/>
              </a:ext>
            </a:extLst>
          </p:cNvPr>
          <p:cNvSpPr txBox="1"/>
          <p:nvPr/>
        </p:nvSpPr>
        <p:spPr>
          <a:xfrm>
            <a:off x="5171218" y="5418940"/>
            <a:ext cx="1870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 Cruces3, n=14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93964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CAD01BFCBA954C8252C8C7B9CDBA04" ma:contentTypeVersion="13" ma:contentTypeDescription="Create a new document." ma:contentTypeScope="" ma:versionID="db4fab720d593193f1996021d06e76c8">
  <xsd:schema xmlns:xsd="http://www.w3.org/2001/XMLSchema" xmlns:xs="http://www.w3.org/2001/XMLSchema" xmlns:p="http://schemas.microsoft.com/office/2006/metadata/properties" xmlns:ns3="5cde3561-5839-44f9-9331-ca5bb288459c" xmlns:ns4="666faedb-ec87-453f-bf98-3ddb225d295b" targetNamespace="http://schemas.microsoft.com/office/2006/metadata/properties" ma:root="true" ma:fieldsID="08f5c3d8e0b8f99e1c09d175246b569b" ns3:_="" ns4:_="">
    <xsd:import namespace="5cde3561-5839-44f9-9331-ca5bb288459c"/>
    <xsd:import namespace="666faedb-ec87-453f-bf98-3ddb225d295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de3561-5839-44f9-9331-ca5bb28845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6faedb-ec87-453f-bf98-3ddb225d295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EC0681D-B0BC-4A4F-A8CA-75CC149F957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772A66E-7BF4-42CC-BDD2-0D61CB6428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de3561-5839-44f9-9331-ca5bb288459c"/>
    <ds:schemaRef ds:uri="666faedb-ec87-453f-bf98-3ddb225d29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87BBC2D-1AE9-49D9-87D0-AEF992BCC729}">
  <ds:schemaRefs>
    <ds:schemaRef ds:uri="5cde3561-5839-44f9-9331-ca5bb288459c"/>
    <ds:schemaRef ds:uri="http://schemas.microsoft.com/office/2006/documentManagement/types"/>
    <ds:schemaRef ds:uri="http://schemas.microsoft.com/office/2006/metadata/properties"/>
    <ds:schemaRef ds:uri="http://purl.org/dc/elements/1.1/"/>
    <ds:schemaRef ds:uri="666faedb-ec87-453f-bf98-3ddb225d295b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190</Words>
  <Application>Microsoft Office PowerPoint</Application>
  <PresentationFormat>Widescreen</PresentationFormat>
  <Paragraphs>26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Suppl. 1. Alpha diversity comparisons</vt:lpstr>
      <vt:lpstr>Shannon diversity-adult internal microbiota</vt:lpstr>
      <vt:lpstr>Shannon diversity-adult cuticle surface microbiota</vt:lpstr>
      <vt:lpstr>Shannon diversity-larvae internal microbiota</vt:lpstr>
      <vt:lpstr>Shannon diversity-larvae cuticle surface internal microbiota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Nsa Dada</dc:creator>
  <cp:lastModifiedBy>Nsa Dada</cp:lastModifiedBy>
  <cp:revision>5</cp:revision>
  <dcterms:created xsi:type="dcterms:W3CDTF">2020-04-16T18:11:45Z</dcterms:created>
  <dcterms:modified xsi:type="dcterms:W3CDTF">2020-05-16T02:26:23Z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0x01010054CAD01BFCBA954C8252C8C7B9CDBA04</vt:lpwstr>
  </property>
</Properties>
</file>